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7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961FF-D710-46B0-9366-5B802A41A3F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839A9B-A788-4D19-8E86-031D3BDDCD45}">
      <dgm:prSet/>
      <dgm:spPr/>
      <dgm:t>
        <a:bodyPr/>
        <a:lstStyle/>
        <a:p>
          <a:r>
            <a:rPr lang="en-US" b="0" i="0" dirty="0"/>
            <a:t>The dataset is from Kaggle called “Trending YouTube Video Statistics”</a:t>
          </a:r>
          <a:endParaRPr lang="en-US" dirty="0"/>
        </a:p>
      </dgm:t>
    </dgm:pt>
    <dgm:pt modelId="{207A82F4-833E-4905-8B0B-D2A4FE2E5A5C}" type="parTrans" cxnId="{4C653434-C413-449D-9994-B72950318E59}">
      <dgm:prSet/>
      <dgm:spPr/>
      <dgm:t>
        <a:bodyPr/>
        <a:lstStyle/>
        <a:p>
          <a:endParaRPr lang="en-US"/>
        </a:p>
      </dgm:t>
    </dgm:pt>
    <dgm:pt modelId="{B8F990DC-12CB-4FEB-BB7C-50749D2C813B}" type="sibTrans" cxnId="{4C653434-C413-449D-9994-B72950318E59}">
      <dgm:prSet/>
      <dgm:spPr/>
      <dgm:t>
        <a:bodyPr/>
        <a:lstStyle/>
        <a:p>
          <a:endParaRPr lang="en-US"/>
        </a:p>
      </dgm:t>
    </dgm:pt>
    <dgm:pt modelId="{C79E8B00-96F7-4677-A7A2-7233D01E113A}">
      <dgm:prSet/>
      <dgm:spPr/>
      <dgm:t>
        <a:bodyPr/>
        <a:lstStyle/>
        <a:p>
          <a:r>
            <a:rPr lang="en-US" b="0" i="0" dirty="0"/>
            <a:t>The data contains json and CSV files</a:t>
          </a:r>
          <a:endParaRPr lang="en-US" dirty="0"/>
        </a:p>
      </dgm:t>
    </dgm:pt>
    <dgm:pt modelId="{4946E995-32B5-4EA3-9BAA-1A9B96736BC3}" type="parTrans" cxnId="{EA3BCE4C-ADB2-4BA8-A1B7-B1F01BA1F61D}">
      <dgm:prSet/>
      <dgm:spPr/>
      <dgm:t>
        <a:bodyPr/>
        <a:lstStyle/>
        <a:p>
          <a:endParaRPr lang="en-US"/>
        </a:p>
      </dgm:t>
    </dgm:pt>
    <dgm:pt modelId="{5925B06E-7FA5-43AE-8933-C43180FC71E4}" type="sibTrans" cxnId="{EA3BCE4C-ADB2-4BA8-A1B7-B1F01BA1F61D}">
      <dgm:prSet/>
      <dgm:spPr/>
      <dgm:t>
        <a:bodyPr/>
        <a:lstStyle/>
        <a:p>
          <a:endParaRPr lang="en-US"/>
        </a:p>
      </dgm:t>
    </dgm:pt>
    <dgm:pt modelId="{A19BAFE7-1641-4C1F-90AC-DDF21B7EF270}">
      <dgm:prSet/>
      <dgm:spPr/>
      <dgm:t>
        <a:bodyPr/>
        <a:lstStyle/>
        <a:p>
          <a:r>
            <a:rPr lang="en-US" b="0" i="0"/>
            <a:t>The Dataset contains data for about 335000 trending videos.</a:t>
          </a:r>
          <a:endParaRPr lang="en-US"/>
        </a:p>
      </dgm:t>
    </dgm:pt>
    <dgm:pt modelId="{D9DE6747-51C5-4095-BF69-B41B474FC544}" type="parTrans" cxnId="{47D59B70-C01D-4AAA-9C7A-5DBF45EA9A95}">
      <dgm:prSet/>
      <dgm:spPr/>
      <dgm:t>
        <a:bodyPr/>
        <a:lstStyle/>
        <a:p>
          <a:endParaRPr lang="en-US"/>
        </a:p>
      </dgm:t>
    </dgm:pt>
    <dgm:pt modelId="{1A882BD8-2C1B-4976-A3BD-A40281171B2D}" type="sibTrans" cxnId="{47D59B70-C01D-4AAA-9C7A-5DBF45EA9A95}">
      <dgm:prSet/>
      <dgm:spPr/>
      <dgm:t>
        <a:bodyPr/>
        <a:lstStyle/>
        <a:p>
          <a:endParaRPr lang="en-US"/>
        </a:p>
      </dgm:t>
    </dgm:pt>
    <dgm:pt modelId="{C0F85A51-6E57-4692-8C2A-ECDC46572021}">
      <dgm:prSet/>
      <dgm:spPr/>
      <dgm:t>
        <a:bodyPr/>
        <a:lstStyle/>
        <a:p>
          <a:r>
            <a:rPr lang="en-US" b="0" i="0" dirty="0"/>
            <a:t>The main purpose of this project:</a:t>
          </a:r>
        </a:p>
        <a:p>
          <a:r>
            <a:rPr lang="en-US" b="0" i="0" dirty="0"/>
            <a:t>The common features of trending videos</a:t>
          </a:r>
          <a:endParaRPr lang="en-US" dirty="0"/>
        </a:p>
        <a:p>
          <a:r>
            <a:rPr lang="en-US" b="0" i="0" dirty="0"/>
            <a:t>Predict the view number of video </a:t>
          </a:r>
          <a:endParaRPr lang="en-US" dirty="0"/>
        </a:p>
      </dgm:t>
    </dgm:pt>
    <dgm:pt modelId="{5F92D024-F5AD-4142-BDBA-9BA1F4ABA227}" type="parTrans" cxnId="{F608CBBB-FD70-4A28-87F0-B530DA9DC1C2}">
      <dgm:prSet/>
      <dgm:spPr/>
      <dgm:t>
        <a:bodyPr/>
        <a:lstStyle/>
        <a:p>
          <a:endParaRPr lang="en-US"/>
        </a:p>
      </dgm:t>
    </dgm:pt>
    <dgm:pt modelId="{BF10D18B-9583-4465-A192-4A232010F3E3}" type="sibTrans" cxnId="{F608CBBB-FD70-4A28-87F0-B530DA9DC1C2}">
      <dgm:prSet/>
      <dgm:spPr/>
      <dgm:t>
        <a:bodyPr/>
        <a:lstStyle/>
        <a:p>
          <a:endParaRPr lang="en-US"/>
        </a:p>
      </dgm:t>
    </dgm:pt>
    <dgm:pt modelId="{16739262-44C6-46EB-B88B-B82000F311E5}">
      <dgm:prSet/>
      <dgm:spPr/>
      <dgm:t>
        <a:bodyPr/>
        <a:lstStyle/>
        <a:p>
          <a:endParaRPr lang="en-US" dirty="0"/>
        </a:p>
      </dgm:t>
    </dgm:pt>
    <dgm:pt modelId="{5453C004-C117-4248-B01E-587C12811863}" type="parTrans" cxnId="{27FDE9C7-19B4-4D40-8FD7-E8A136637D38}">
      <dgm:prSet/>
      <dgm:spPr/>
      <dgm:t>
        <a:bodyPr/>
        <a:lstStyle/>
        <a:p>
          <a:endParaRPr lang="en-US"/>
        </a:p>
      </dgm:t>
    </dgm:pt>
    <dgm:pt modelId="{2E70EB83-4B4F-4429-AE70-D7E68BDE65FA}" type="sibTrans" cxnId="{27FDE9C7-19B4-4D40-8FD7-E8A136637D38}">
      <dgm:prSet/>
      <dgm:spPr/>
      <dgm:t>
        <a:bodyPr/>
        <a:lstStyle/>
        <a:p>
          <a:endParaRPr lang="en-US"/>
        </a:p>
      </dgm:t>
    </dgm:pt>
    <dgm:pt modelId="{7386D70C-5400-40F7-9182-FEEAAADFC3C8}" type="pres">
      <dgm:prSet presAssocID="{518961FF-D710-46B0-9366-5B802A41A3F6}" presName="linear" presStyleCnt="0">
        <dgm:presLayoutVars>
          <dgm:animLvl val="lvl"/>
          <dgm:resizeHandles val="exact"/>
        </dgm:presLayoutVars>
      </dgm:prSet>
      <dgm:spPr/>
    </dgm:pt>
    <dgm:pt modelId="{40A828BD-E93B-443D-8F66-2EF66A3EC09F}" type="pres">
      <dgm:prSet presAssocID="{BC839A9B-A788-4D19-8E86-031D3BDDCD4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3AC9DC-2DC1-4014-BB72-9AC9159709D4}" type="pres">
      <dgm:prSet presAssocID="{B8F990DC-12CB-4FEB-BB7C-50749D2C813B}" presName="spacer" presStyleCnt="0"/>
      <dgm:spPr/>
    </dgm:pt>
    <dgm:pt modelId="{C93C9AFE-B2D4-421A-9384-7256E5092269}" type="pres">
      <dgm:prSet presAssocID="{C79E8B00-96F7-4677-A7A2-7233D01E11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AF6F4F-4FA3-4E2C-A68D-C30F938865A0}" type="pres">
      <dgm:prSet presAssocID="{5925B06E-7FA5-43AE-8933-C43180FC71E4}" presName="spacer" presStyleCnt="0"/>
      <dgm:spPr/>
    </dgm:pt>
    <dgm:pt modelId="{D86F8D6D-B4B4-462C-8348-2E51CFE9620D}" type="pres">
      <dgm:prSet presAssocID="{A19BAFE7-1641-4C1F-90AC-DDF21B7EF2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DA4F5F-9131-4468-ABE4-46160E314EB5}" type="pres">
      <dgm:prSet presAssocID="{1A882BD8-2C1B-4976-A3BD-A40281171B2D}" presName="spacer" presStyleCnt="0"/>
      <dgm:spPr/>
    </dgm:pt>
    <dgm:pt modelId="{8BD30B59-4EC4-4185-A0B5-EB28910B1286}" type="pres">
      <dgm:prSet presAssocID="{C0F85A51-6E57-4692-8C2A-ECDC4657202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9152A64-F09C-4A31-BF33-47BCE398DFAA}" type="pres">
      <dgm:prSet presAssocID="{C0F85A51-6E57-4692-8C2A-ECDC4657202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265DB08-E798-4530-8DF9-907E4B5C03DC}" type="presOf" srcId="{BC839A9B-A788-4D19-8E86-031D3BDDCD45}" destId="{40A828BD-E93B-443D-8F66-2EF66A3EC09F}" srcOrd="0" destOrd="0" presId="urn:microsoft.com/office/officeart/2005/8/layout/vList2"/>
    <dgm:cxn modelId="{4C653434-C413-449D-9994-B72950318E59}" srcId="{518961FF-D710-46B0-9366-5B802A41A3F6}" destId="{BC839A9B-A788-4D19-8E86-031D3BDDCD45}" srcOrd="0" destOrd="0" parTransId="{207A82F4-833E-4905-8B0B-D2A4FE2E5A5C}" sibTransId="{B8F990DC-12CB-4FEB-BB7C-50749D2C813B}"/>
    <dgm:cxn modelId="{287B293A-0899-4C5B-BE67-C2B6C016AF5F}" type="presOf" srcId="{C79E8B00-96F7-4677-A7A2-7233D01E113A}" destId="{C93C9AFE-B2D4-421A-9384-7256E5092269}" srcOrd="0" destOrd="0" presId="urn:microsoft.com/office/officeart/2005/8/layout/vList2"/>
    <dgm:cxn modelId="{64BA5D3B-66DD-41D9-862D-8E303F2B9248}" type="presOf" srcId="{A19BAFE7-1641-4C1F-90AC-DDF21B7EF270}" destId="{D86F8D6D-B4B4-462C-8348-2E51CFE9620D}" srcOrd="0" destOrd="0" presId="urn:microsoft.com/office/officeart/2005/8/layout/vList2"/>
    <dgm:cxn modelId="{EA3BCE4C-ADB2-4BA8-A1B7-B1F01BA1F61D}" srcId="{518961FF-D710-46B0-9366-5B802A41A3F6}" destId="{C79E8B00-96F7-4677-A7A2-7233D01E113A}" srcOrd="1" destOrd="0" parTransId="{4946E995-32B5-4EA3-9BAA-1A9B96736BC3}" sibTransId="{5925B06E-7FA5-43AE-8933-C43180FC71E4}"/>
    <dgm:cxn modelId="{47D59B70-C01D-4AAA-9C7A-5DBF45EA9A95}" srcId="{518961FF-D710-46B0-9366-5B802A41A3F6}" destId="{A19BAFE7-1641-4C1F-90AC-DDF21B7EF270}" srcOrd="2" destOrd="0" parTransId="{D9DE6747-51C5-4095-BF69-B41B474FC544}" sibTransId="{1A882BD8-2C1B-4976-A3BD-A40281171B2D}"/>
    <dgm:cxn modelId="{0489F155-26BF-4548-B51C-A27F59253AB4}" type="presOf" srcId="{C0F85A51-6E57-4692-8C2A-ECDC46572021}" destId="{8BD30B59-4EC4-4185-A0B5-EB28910B1286}" srcOrd="0" destOrd="0" presId="urn:microsoft.com/office/officeart/2005/8/layout/vList2"/>
    <dgm:cxn modelId="{2641947F-D504-4657-A15D-BC90393C63BD}" type="presOf" srcId="{16739262-44C6-46EB-B88B-B82000F311E5}" destId="{39152A64-F09C-4A31-BF33-47BCE398DFAA}" srcOrd="0" destOrd="0" presId="urn:microsoft.com/office/officeart/2005/8/layout/vList2"/>
    <dgm:cxn modelId="{F608CBBB-FD70-4A28-87F0-B530DA9DC1C2}" srcId="{518961FF-D710-46B0-9366-5B802A41A3F6}" destId="{C0F85A51-6E57-4692-8C2A-ECDC46572021}" srcOrd="3" destOrd="0" parTransId="{5F92D024-F5AD-4142-BDBA-9BA1F4ABA227}" sibTransId="{BF10D18B-9583-4465-A192-4A232010F3E3}"/>
    <dgm:cxn modelId="{27FDE9C7-19B4-4D40-8FD7-E8A136637D38}" srcId="{C0F85A51-6E57-4692-8C2A-ECDC46572021}" destId="{16739262-44C6-46EB-B88B-B82000F311E5}" srcOrd="0" destOrd="0" parTransId="{5453C004-C117-4248-B01E-587C12811863}" sibTransId="{2E70EB83-4B4F-4429-AE70-D7E68BDE65FA}"/>
    <dgm:cxn modelId="{9572E2CC-3467-40E8-91DA-6678C186FB35}" type="presOf" srcId="{518961FF-D710-46B0-9366-5B802A41A3F6}" destId="{7386D70C-5400-40F7-9182-FEEAAADFC3C8}" srcOrd="0" destOrd="0" presId="urn:microsoft.com/office/officeart/2005/8/layout/vList2"/>
    <dgm:cxn modelId="{7BF6293D-2F8C-481F-B792-7194E785C57D}" type="presParOf" srcId="{7386D70C-5400-40F7-9182-FEEAAADFC3C8}" destId="{40A828BD-E93B-443D-8F66-2EF66A3EC09F}" srcOrd="0" destOrd="0" presId="urn:microsoft.com/office/officeart/2005/8/layout/vList2"/>
    <dgm:cxn modelId="{BC571823-D1A5-4350-8CCA-7B3D1D67EB6B}" type="presParOf" srcId="{7386D70C-5400-40F7-9182-FEEAAADFC3C8}" destId="{8F3AC9DC-2DC1-4014-BB72-9AC9159709D4}" srcOrd="1" destOrd="0" presId="urn:microsoft.com/office/officeart/2005/8/layout/vList2"/>
    <dgm:cxn modelId="{08BD081A-EEC4-45AF-BF65-D473472116D1}" type="presParOf" srcId="{7386D70C-5400-40F7-9182-FEEAAADFC3C8}" destId="{C93C9AFE-B2D4-421A-9384-7256E5092269}" srcOrd="2" destOrd="0" presId="urn:microsoft.com/office/officeart/2005/8/layout/vList2"/>
    <dgm:cxn modelId="{FC75F49B-3DFB-47EA-98DE-65BCA7F5D714}" type="presParOf" srcId="{7386D70C-5400-40F7-9182-FEEAAADFC3C8}" destId="{C8AF6F4F-4FA3-4E2C-A68D-C30F938865A0}" srcOrd="3" destOrd="0" presId="urn:microsoft.com/office/officeart/2005/8/layout/vList2"/>
    <dgm:cxn modelId="{0062148D-E676-4857-A22D-6D5967AD952B}" type="presParOf" srcId="{7386D70C-5400-40F7-9182-FEEAAADFC3C8}" destId="{D86F8D6D-B4B4-462C-8348-2E51CFE9620D}" srcOrd="4" destOrd="0" presId="urn:microsoft.com/office/officeart/2005/8/layout/vList2"/>
    <dgm:cxn modelId="{63D0A6C5-5576-47A9-BD32-B166CFFC2DF3}" type="presParOf" srcId="{7386D70C-5400-40F7-9182-FEEAAADFC3C8}" destId="{26DA4F5F-9131-4468-ABE4-46160E314EB5}" srcOrd="5" destOrd="0" presId="urn:microsoft.com/office/officeart/2005/8/layout/vList2"/>
    <dgm:cxn modelId="{5A335B86-B983-45AF-BEB2-9476FA86847F}" type="presParOf" srcId="{7386D70C-5400-40F7-9182-FEEAAADFC3C8}" destId="{8BD30B59-4EC4-4185-A0B5-EB28910B1286}" srcOrd="6" destOrd="0" presId="urn:microsoft.com/office/officeart/2005/8/layout/vList2"/>
    <dgm:cxn modelId="{38F46A62-89EF-4356-9E7F-1E3C935FFD72}" type="presParOf" srcId="{7386D70C-5400-40F7-9182-FEEAAADFC3C8}" destId="{39152A64-F09C-4A31-BF33-47BCE398DFA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BD90E2-0001-4443-9D13-4B7307C61B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C81BBB-DCAC-45C9-AD54-A11ACEE40D01}">
      <dgm:prSet/>
      <dgm:spPr/>
      <dgm:t>
        <a:bodyPr/>
        <a:lstStyle/>
        <a:p>
          <a:r>
            <a:rPr lang="en-US"/>
            <a:t>Applying sentiment analysis on comments to create a more robust “user profile” </a:t>
          </a:r>
        </a:p>
      </dgm:t>
    </dgm:pt>
    <dgm:pt modelId="{C1CB1556-0237-45D8-A196-FB1885505488}" type="parTrans" cxnId="{CA802408-5075-4624-A410-50DA21A804A2}">
      <dgm:prSet/>
      <dgm:spPr/>
      <dgm:t>
        <a:bodyPr/>
        <a:lstStyle/>
        <a:p>
          <a:endParaRPr lang="en-US"/>
        </a:p>
      </dgm:t>
    </dgm:pt>
    <dgm:pt modelId="{3F188CD2-FC4F-4DF7-AC9A-0D1318A325B0}" type="sibTrans" cxnId="{CA802408-5075-4624-A410-50DA21A804A2}">
      <dgm:prSet/>
      <dgm:spPr/>
      <dgm:t>
        <a:bodyPr/>
        <a:lstStyle/>
        <a:p>
          <a:endParaRPr lang="en-US"/>
        </a:p>
      </dgm:t>
    </dgm:pt>
    <dgm:pt modelId="{BA050BB9-6283-4A53-B462-43EA2A94DD8A}">
      <dgm:prSet/>
      <dgm:spPr/>
      <dgm:t>
        <a:bodyPr/>
        <a:lstStyle/>
        <a:p>
          <a:r>
            <a:rPr lang="en-US"/>
            <a:t>Using neural networks that can learn hidden features</a:t>
          </a:r>
        </a:p>
      </dgm:t>
    </dgm:pt>
    <dgm:pt modelId="{3ACFAFEA-91A0-4977-AF1C-074B81383FCD}" type="parTrans" cxnId="{9A5CCE5D-A78A-4A1D-9CD2-18A0A68AD99F}">
      <dgm:prSet/>
      <dgm:spPr/>
      <dgm:t>
        <a:bodyPr/>
        <a:lstStyle/>
        <a:p>
          <a:endParaRPr lang="en-US"/>
        </a:p>
      </dgm:t>
    </dgm:pt>
    <dgm:pt modelId="{EC006FDC-9888-4505-8B5E-A53F24EE0143}" type="sibTrans" cxnId="{9A5CCE5D-A78A-4A1D-9CD2-18A0A68AD99F}">
      <dgm:prSet/>
      <dgm:spPr/>
      <dgm:t>
        <a:bodyPr/>
        <a:lstStyle/>
        <a:p>
          <a:endParaRPr lang="en-US"/>
        </a:p>
      </dgm:t>
    </dgm:pt>
    <dgm:pt modelId="{9B044752-B8FA-4CDD-BFC7-837EAD042F73}" type="pres">
      <dgm:prSet presAssocID="{E8BD90E2-0001-4443-9D13-4B7307C61BA9}" presName="root" presStyleCnt="0">
        <dgm:presLayoutVars>
          <dgm:dir/>
          <dgm:resizeHandles val="exact"/>
        </dgm:presLayoutVars>
      </dgm:prSet>
      <dgm:spPr/>
    </dgm:pt>
    <dgm:pt modelId="{BDA12866-22B8-4589-BD98-FE143FFBFFD6}" type="pres">
      <dgm:prSet presAssocID="{11C81BBB-DCAC-45C9-AD54-A11ACEE40D01}" presName="compNode" presStyleCnt="0"/>
      <dgm:spPr/>
    </dgm:pt>
    <dgm:pt modelId="{9B1F15DF-1957-4F3D-A642-8B0C54F723E6}" type="pres">
      <dgm:prSet presAssocID="{11C81BBB-DCAC-45C9-AD54-A11ACEE40D01}" presName="bgRect" presStyleLbl="bgShp" presStyleIdx="0" presStyleCnt="2"/>
      <dgm:spPr/>
    </dgm:pt>
    <dgm:pt modelId="{318146C9-4F14-4654-92A7-B57E491BF12C}" type="pres">
      <dgm:prSet presAssocID="{11C81BBB-DCAC-45C9-AD54-A11ACEE40D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9CD77CF-2BCC-42A3-8166-0751AC880DA3}" type="pres">
      <dgm:prSet presAssocID="{11C81BBB-DCAC-45C9-AD54-A11ACEE40D01}" presName="spaceRect" presStyleCnt="0"/>
      <dgm:spPr/>
    </dgm:pt>
    <dgm:pt modelId="{245EE799-BBB1-4AF9-9E36-8D2E12C1D090}" type="pres">
      <dgm:prSet presAssocID="{11C81BBB-DCAC-45C9-AD54-A11ACEE40D01}" presName="parTx" presStyleLbl="revTx" presStyleIdx="0" presStyleCnt="2">
        <dgm:presLayoutVars>
          <dgm:chMax val="0"/>
          <dgm:chPref val="0"/>
        </dgm:presLayoutVars>
      </dgm:prSet>
      <dgm:spPr/>
    </dgm:pt>
    <dgm:pt modelId="{24879AF8-D5F2-4DF6-B970-D369A51A3F93}" type="pres">
      <dgm:prSet presAssocID="{3F188CD2-FC4F-4DF7-AC9A-0D1318A325B0}" presName="sibTrans" presStyleCnt="0"/>
      <dgm:spPr/>
    </dgm:pt>
    <dgm:pt modelId="{76267D67-0F92-4260-918D-93D884439946}" type="pres">
      <dgm:prSet presAssocID="{BA050BB9-6283-4A53-B462-43EA2A94DD8A}" presName="compNode" presStyleCnt="0"/>
      <dgm:spPr/>
    </dgm:pt>
    <dgm:pt modelId="{6AF8DCE2-2842-4C44-9311-9249BAB33BBD}" type="pres">
      <dgm:prSet presAssocID="{BA050BB9-6283-4A53-B462-43EA2A94DD8A}" presName="bgRect" presStyleLbl="bgShp" presStyleIdx="1" presStyleCnt="2"/>
      <dgm:spPr/>
    </dgm:pt>
    <dgm:pt modelId="{0045C6D7-9368-4DCB-A8F5-AF0B363412AA}" type="pres">
      <dgm:prSet presAssocID="{BA050BB9-6283-4A53-B462-43EA2A94DD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B3B171F-646F-4580-ADCF-DB4AA3CE299A}" type="pres">
      <dgm:prSet presAssocID="{BA050BB9-6283-4A53-B462-43EA2A94DD8A}" presName="spaceRect" presStyleCnt="0"/>
      <dgm:spPr/>
    </dgm:pt>
    <dgm:pt modelId="{21BA537A-6E7D-4D00-B3E1-E29B599EDC1D}" type="pres">
      <dgm:prSet presAssocID="{BA050BB9-6283-4A53-B462-43EA2A94DD8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A4D6004-0FDF-424D-A2C6-80ECA05A5556}" type="presOf" srcId="{11C81BBB-DCAC-45C9-AD54-A11ACEE40D01}" destId="{245EE799-BBB1-4AF9-9E36-8D2E12C1D090}" srcOrd="0" destOrd="0" presId="urn:microsoft.com/office/officeart/2018/2/layout/IconVerticalSolidList"/>
    <dgm:cxn modelId="{CA802408-5075-4624-A410-50DA21A804A2}" srcId="{E8BD90E2-0001-4443-9D13-4B7307C61BA9}" destId="{11C81BBB-DCAC-45C9-AD54-A11ACEE40D01}" srcOrd="0" destOrd="0" parTransId="{C1CB1556-0237-45D8-A196-FB1885505488}" sibTransId="{3F188CD2-FC4F-4DF7-AC9A-0D1318A325B0}"/>
    <dgm:cxn modelId="{F2A93913-F645-49D6-AC90-6DFF5AC8644F}" type="presOf" srcId="{E8BD90E2-0001-4443-9D13-4B7307C61BA9}" destId="{9B044752-B8FA-4CDD-BFC7-837EAD042F73}" srcOrd="0" destOrd="0" presId="urn:microsoft.com/office/officeart/2018/2/layout/IconVerticalSolidList"/>
    <dgm:cxn modelId="{5B4A9B3F-D9CB-42FB-A5ED-B3A86BC426FF}" type="presOf" srcId="{BA050BB9-6283-4A53-B462-43EA2A94DD8A}" destId="{21BA537A-6E7D-4D00-B3E1-E29B599EDC1D}" srcOrd="0" destOrd="0" presId="urn:microsoft.com/office/officeart/2018/2/layout/IconVerticalSolidList"/>
    <dgm:cxn modelId="{9A5CCE5D-A78A-4A1D-9CD2-18A0A68AD99F}" srcId="{E8BD90E2-0001-4443-9D13-4B7307C61BA9}" destId="{BA050BB9-6283-4A53-B462-43EA2A94DD8A}" srcOrd="1" destOrd="0" parTransId="{3ACFAFEA-91A0-4977-AF1C-074B81383FCD}" sibTransId="{EC006FDC-9888-4505-8B5E-A53F24EE0143}"/>
    <dgm:cxn modelId="{E78A4BCD-1A0B-48BC-B5E3-3DE1B223C826}" type="presParOf" srcId="{9B044752-B8FA-4CDD-BFC7-837EAD042F73}" destId="{BDA12866-22B8-4589-BD98-FE143FFBFFD6}" srcOrd="0" destOrd="0" presId="urn:microsoft.com/office/officeart/2018/2/layout/IconVerticalSolidList"/>
    <dgm:cxn modelId="{66497C55-12B5-4540-A59C-E04B6D24964F}" type="presParOf" srcId="{BDA12866-22B8-4589-BD98-FE143FFBFFD6}" destId="{9B1F15DF-1957-4F3D-A642-8B0C54F723E6}" srcOrd="0" destOrd="0" presId="urn:microsoft.com/office/officeart/2018/2/layout/IconVerticalSolidList"/>
    <dgm:cxn modelId="{63338348-4C95-41EE-A1B2-C3AADF646710}" type="presParOf" srcId="{BDA12866-22B8-4589-BD98-FE143FFBFFD6}" destId="{318146C9-4F14-4654-92A7-B57E491BF12C}" srcOrd="1" destOrd="0" presId="urn:microsoft.com/office/officeart/2018/2/layout/IconVerticalSolidList"/>
    <dgm:cxn modelId="{CA6A67DC-28DA-4A5A-8DA1-B6E31378BC17}" type="presParOf" srcId="{BDA12866-22B8-4589-BD98-FE143FFBFFD6}" destId="{F9CD77CF-2BCC-42A3-8166-0751AC880DA3}" srcOrd="2" destOrd="0" presId="urn:microsoft.com/office/officeart/2018/2/layout/IconVerticalSolidList"/>
    <dgm:cxn modelId="{1F77CB4D-68C9-4BC6-A628-3C8BD4964272}" type="presParOf" srcId="{BDA12866-22B8-4589-BD98-FE143FFBFFD6}" destId="{245EE799-BBB1-4AF9-9E36-8D2E12C1D090}" srcOrd="3" destOrd="0" presId="urn:microsoft.com/office/officeart/2018/2/layout/IconVerticalSolidList"/>
    <dgm:cxn modelId="{FDD4086F-C029-456E-9615-DA376843017B}" type="presParOf" srcId="{9B044752-B8FA-4CDD-BFC7-837EAD042F73}" destId="{24879AF8-D5F2-4DF6-B970-D369A51A3F93}" srcOrd="1" destOrd="0" presId="urn:microsoft.com/office/officeart/2018/2/layout/IconVerticalSolidList"/>
    <dgm:cxn modelId="{ECDE38F8-2741-46C5-8F71-2DC843631129}" type="presParOf" srcId="{9B044752-B8FA-4CDD-BFC7-837EAD042F73}" destId="{76267D67-0F92-4260-918D-93D884439946}" srcOrd="2" destOrd="0" presId="urn:microsoft.com/office/officeart/2018/2/layout/IconVerticalSolidList"/>
    <dgm:cxn modelId="{BF653DDD-83A5-4B88-8FA7-DFEADEF1627A}" type="presParOf" srcId="{76267D67-0F92-4260-918D-93D884439946}" destId="{6AF8DCE2-2842-4C44-9311-9249BAB33BBD}" srcOrd="0" destOrd="0" presId="urn:microsoft.com/office/officeart/2018/2/layout/IconVerticalSolidList"/>
    <dgm:cxn modelId="{56E108F3-CEB5-433F-8290-8CB33AEE45F6}" type="presParOf" srcId="{76267D67-0F92-4260-918D-93D884439946}" destId="{0045C6D7-9368-4DCB-A8F5-AF0B363412AA}" srcOrd="1" destOrd="0" presId="urn:microsoft.com/office/officeart/2018/2/layout/IconVerticalSolidList"/>
    <dgm:cxn modelId="{713240D0-31D7-479E-A309-B2858146F9F4}" type="presParOf" srcId="{76267D67-0F92-4260-918D-93D884439946}" destId="{AB3B171F-646F-4580-ADCF-DB4AA3CE299A}" srcOrd="2" destOrd="0" presId="urn:microsoft.com/office/officeart/2018/2/layout/IconVerticalSolidList"/>
    <dgm:cxn modelId="{4F67B6A8-AA69-42CD-834A-20A64E4442F4}" type="presParOf" srcId="{76267D67-0F92-4260-918D-93D884439946}" destId="{21BA537A-6E7D-4D00-B3E1-E29B599EDC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828BD-E93B-443D-8F66-2EF66A3EC09F}">
      <dsp:nvSpPr>
        <dsp:cNvPr id="0" name=""/>
        <dsp:cNvSpPr/>
      </dsp:nvSpPr>
      <dsp:spPr>
        <a:xfrm>
          <a:off x="0" y="83137"/>
          <a:ext cx="6496050" cy="10069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The dataset is from Kaggle called “Trending YouTube Video Statistics”</a:t>
          </a:r>
          <a:endParaRPr lang="en-US" sz="1500" kern="1200" dirty="0"/>
        </a:p>
      </dsp:txBody>
      <dsp:txXfrm>
        <a:off x="49154" y="132291"/>
        <a:ext cx="6397742" cy="908623"/>
      </dsp:txXfrm>
    </dsp:sp>
    <dsp:sp modelId="{C93C9AFE-B2D4-421A-9384-7256E5092269}">
      <dsp:nvSpPr>
        <dsp:cNvPr id="0" name=""/>
        <dsp:cNvSpPr/>
      </dsp:nvSpPr>
      <dsp:spPr>
        <a:xfrm>
          <a:off x="0" y="1133268"/>
          <a:ext cx="6496050" cy="1006931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The data contains json and CSV files</a:t>
          </a:r>
          <a:endParaRPr lang="en-US" sz="1500" kern="1200" dirty="0"/>
        </a:p>
      </dsp:txBody>
      <dsp:txXfrm>
        <a:off x="49154" y="1182422"/>
        <a:ext cx="6397742" cy="908623"/>
      </dsp:txXfrm>
    </dsp:sp>
    <dsp:sp modelId="{D86F8D6D-B4B4-462C-8348-2E51CFE9620D}">
      <dsp:nvSpPr>
        <dsp:cNvPr id="0" name=""/>
        <dsp:cNvSpPr/>
      </dsp:nvSpPr>
      <dsp:spPr>
        <a:xfrm>
          <a:off x="0" y="2183400"/>
          <a:ext cx="6496050" cy="1006931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Dataset contains data for about 335000 trending videos.</a:t>
          </a:r>
          <a:endParaRPr lang="en-US" sz="1500" kern="1200"/>
        </a:p>
      </dsp:txBody>
      <dsp:txXfrm>
        <a:off x="49154" y="2232554"/>
        <a:ext cx="6397742" cy="908623"/>
      </dsp:txXfrm>
    </dsp:sp>
    <dsp:sp modelId="{8BD30B59-4EC4-4185-A0B5-EB28910B1286}">
      <dsp:nvSpPr>
        <dsp:cNvPr id="0" name=""/>
        <dsp:cNvSpPr/>
      </dsp:nvSpPr>
      <dsp:spPr>
        <a:xfrm>
          <a:off x="0" y="3233531"/>
          <a:ext cx="6496050" cy="1006931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The main purpose of this project: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The common features of trending videos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Predict the view number of video </a:t>
          </a:r>
          <a:endParaRPr lang="en-US" sz="1500" kern="1200" dirty="0"/>
        </a:p>
      </dsp:txBody>
      <dsp:txXfrm>
        <a:off x="49154" y="3282685"/>
        <a:ext cx="6397742" cy="908623"/>
      </dsp:txXfrm>
    </dsp:sp>
    <dsp:sp modelId="{39152A64-F09C-4A31-BF33-47BCE398DFAA}">
      <dsp:nvSpPr>
        <dsp:cNvPr id="0" name=""/>
        <dsp:cNvSpPr/>
      </dsp:nvSpPr>
      <dsp:spPr>
        <a:xfrm>
          <a:off x="0" y="4240462"/>
          <a:ext cx="649605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4240462"/>
        <a:ext cx="6496050" cy="24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F15DF-1957-4F3D-A642-8B0C54F723E6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146C9-4F14-4654-92A7-B57E491BF12C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EE799-BBB1-4AF9-9E36-8D2E12C1D090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Applying sentiment analysis on comments to create a more robust “user profile” </a:t>
          </a:r>
        </a:p>
      </dsp:txBody>
      <dsp:txXfrm>
        <a:off x="1584198" y="742949"/>
        <a:ext cx="4911851" cy="1371600"/>
      </dsp:txXfrm>
    </dsp:sp>
    <dsp:sp modelId="{6AF8DCE2-2842-4C44-9311-9249BAB33BBD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5C6D7-9368-4DCB-A8F5-AF0B363412AA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A537A-6E7D-4D00-B3E1-E29B599EDC1D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neural networks that can learn hidden features</a:t>
          </a:r>
        </a:p>
      </dsp:txBody>
      <dsp:txXfrm>
        <a:off x="1584198" y="2457450"/>
        <a:ext cx="4911851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4F3E-4C52-4DA3-B82E-09A041161F0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01486-4703-4C2A-B8B9-A4F4A230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6273-0DFF-436A-A874-DD957CDECC5F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5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268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83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4818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3336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8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148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151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7397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2E6-1043-4A82-BE86-E9128F573A23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15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CAD0-695C-41FD-B1A1-7A997F6F6AD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10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80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57A7-9DED-4285-B093-DE93BC7ACA64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7049-BB21-4FEA-8BB3-1C918E22E25F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33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2CF8-0ABE-4757-B958-8F1EF2F50312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E16242-5038-4A34-BC45-46C15935FA51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51BD6-EB65-44FA-96DB-E56A2951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7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7BAE-E755-41A6-A40B-197203F2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1447800"/>
            <a:ext cx="8955377" cy="2856345"/>
          </a:xfrm>
        </p:spPr>
        <p:txBody>
          <a:bodyPr/>
          <a:lstStyle/>
          <a:p>
            <a:pPr algn="l"/>
            <a:r>
              <a:rPr lang="en-US" sz="5000" b="1" dirty="0"/>
              <a:t>Trending YouTube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E0BA3-D527-483E-8600-9076233B4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By Elham Emami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155AB-FFD1-4C86-B091-24EC1B4B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950E9-C8C0-4B9C-9E5B-5C49C6EDED1E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 cap="all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Sentiment analysis on Video's tags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b="0" i="0" kern="1200" cap="all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C924-AE2F-4599-A3C3-49E9CF3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7D51BD6-EB65-44FA-96DB-E56A29518AEB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94CD3-DC51-4B12-9BA0-AAB1C9508C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39"/>
          <a:stretch/>
        </p:blipFill>
        <p:spPr>
          <a:xfrm>
            <a:off x="643854" y="1716458"/>
            <a:ext cx="6270662" cy="34246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4139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6321-EF9A-4257-99E8-4B07153C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47274"/>
            <a:ext cx="8911687" cy="528797"/>
          </a:xfrm>
        </p:spPr>
        <p:txBody>
          <a:bodyPr>
            <a:normAutofit/>
          </a:bodyPr>
          <a:lstStyle/>
          <a:p>
            <a:r>
              <a:rPr lang="en-CA" sz="2400" b="1" dirty="0" err="1"/>
              <a:t>WordCloud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863E3-222C-4731-8AFE-1146E212AA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13415" y="1006765"/>
            <a:ext cx="5204258" cy="2625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2D08-B174-4BC1-BE8C-D7FC6630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1BD6-EB65-44FA-96DB-E56A29518A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B02CA-A04F-47A1-A40A-8ACF8121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533" y="3528291"/>
            <a:ext cx="5996808" cy="2982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E6803-7B3F-4932-8207-C065B42AE5B5}"/>
              </a:ext>
            </a:extLst>
          </p:cNvPr>
          <p:cNvSpPr txBox="1"/>
          <p:nvPr/>
        </p:nvSpPr>
        <p:spPr>
          <a:xfrm>
            <a:off x="6364143" y="1718563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title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88FC2-32D1-42C1-862A-B43FFE4D4311}"/>
              </a:ext>
            </a:extLst>
          </p:cNvPr>
          <p:cNvSpPr txBox="1"/>
          <p:nvPr/>
        </p:nvSpPr>
        <p:spPr>
          <a:xfrm>
            <a:off x="4110200" y="5043803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1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F418-50D5-47FD-A916-79737257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80" y="632499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159B-04DE-4196-A594-DBC27FCE77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can be used to predict the number of views.</a:t>
            </a:r>
          </a:p>
          <a:p>
            <a:r>
              <a:rPr lang="en-US" dirty="0"/>
              <a:t>The log of views is used as target</a:t>
            </a:r>
          </a:p>
          <a:p>
            <a:r>
              <a:rPr lang="en-US" dirty="0"/>
              <a:t>Dataset split into 75% training and 25% test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Forest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Gradient boosting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X-Gradient boosting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9B248-84B3-4453-BBAB-C8D756B6C028}"/>
              </a:ext>
            </a:extLst>
          </p:cNvPr>
          <p:cNvSpPr txBox="1"/>
          <p:nvPr/>
        </p:nvSpPr>
        <p:spPr>
          <a:xfrm>
            <a:off x="10612582" y="387927"/>
            <a:ext cx="46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63E084-A15C-4522-B69D-075B9DE63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893F7C-0EE2-4FE5-B138-3559C2789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83FA45AC-C3AE-42B6-93D5-A5EAF5CB8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Freeform 5">
            <a:extLst>
              <a:ext uri="{FF2B5EF4-FFF2-40B4-BE49-F238E27FC236}">
                <a16:creationId xmlns:a16="http://schemas.microsoft.com/office/drawing/2014/main" id="{779122DE-7DB6-4BA9-B297-68989FB5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D1CB8-BCAD-4ECA-911D-767921E8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78" y="168278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z="3000" b="1" dirty="0">
                <a:solidFill>
                  <a:schemeClr val="bg1"/>
                </a:solidFill>
              </a:rPr>
              <a:t>Model Performance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1BBD3-77AC-4267-AB7F-08061EFE36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19" y="1482933"/>
            <a:ext cx="2705924" cy="3802011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254551-89D5-4790-BB34-B75F8087B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9809" y="1530486"/>
            <a:ext cx="2402646" cy="3760171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7D5B6-C9F1-40C2-8D5C-FF532A9E40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9361" y="1337758"/>
            <a:ext cx="2705924" cy="3947186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A5729C-402C-42EC-B898-7FE1863C31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4854" y="1444837"/>
            <a:ext cx="3205886" cy="385072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395EA-8E45-47B6-96CE-BB4EBDEF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7D51BD6-EB65-44FA-96DB-E56A29518AEB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59B19-CBEB-445C-A767-B2D2085A1355}"/>
              </a:ext>
            </a:extLst>
          </p:cNvPr>
          <p:cNvSpPr txBox="1"/>
          <p:nvPr/>
        </p:nvSpPr>
        <p:spPr>
          <a:xfrm>
            <a:off x="3251853" y="1430179"/>
            <a:ext cx="234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7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19F6B-4EDC-4DEF-983F-47A96DF5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Model Performance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1EDD-AA1A-4BEB-B6A3-D4D2F47E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D51BD6-EB65-44FA-96DB-E56A29518AE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C9AE-DE71-4C76-B6B4-1DDFECCD1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Random Forest, Gradient boost and Xgboost perform better than linear model</a:t>
            </a:r>
          </a:p>
          <a:p>
            <a:r>
              <a:rPr lang="en-US" sz="1400">
                <a:solidFill>
                  <a:srgbClr val="FFFFFF"/>
                </a:solidFill>
              </a:rPr>
              <a:t>XGBoost has better metrics</a:t>
            </a:r>
          </a:p>
          <a:p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40E3F6-E932-4079-B33A-B361ACA6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89410"/>
              </p:ext>
            </p:extLst>
          </p:nvPr>
        </p:nvGraphicFramePr>
        <p:xfrm>
          <a:off x="5048451" y="1689785"/>
          <a:ext cx="6495848" cy="4088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010">
                  <a:extLst>
                    <a:ext uri="{9D8B030D-6E8A-4147-A177-3AD203B41FA5}">
                      <a16:colId xmlns:a16="http://schemas.microsoft.com/office/drawing/2014/main" val="1620173136"/>
                    </a:ext>
                  </a:extLst>
                </a:gridCol>
                <a:gridCol w="2591028">
                  <a:extLst>
                    <a:ext uri="{9D8B030D-6E8A-4147-A177-3AD203B41FA5}">
                      <a16:colId xmlns:a16="http://schemas.microsoft.com/office/drawing/2014/main" val="1875612044"/>
                    </a:ext>
                  </a:extLst>
                </a:gridCol>
                <a:gridCol w="1120552">
                  <a:extLst>
                    <a:ext uri="{9D8B030D-6E8A-4147-A177-3AD203B41FA5}">
                      <a16:colId xmlns:a16="http://schemas.microsoft.com/office/drawing/2014/main" val="3754564214"/>
                    </a:ext>
                  </a:extLst>
                </a:gridCol>
                <a:gridCol w="1106258">
                  <a:extLst>
                    <a:ext uri="{9D8B030D-6E8A-4147-A177-3AD203B41FA5}">
                      <a16:colId xmlns:a16="http://schemas.microsoft.com/office/drawing/2014/main" val="506116724"/>
                    </a:ext>
                  </a:extLst>
                </a:gridCol>
              </a:tblGrid>
              <a:tr h="9102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R</a:t>
                      </a:r>
                      <a:r>
                        <a:rPr lang="en-US" sz="2000" b="0" baseline="30000">
                          <a:effectLst/>
                        </a:rPr>
                        <a:t>2</a:t>
                      </a:r>
                      <a:endParaRPr lang="en-US" sz="18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RMSE</a:t>
                      </a:r>
                      <a:endParaRPr lang="en-US" sz="18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MAPE (%) </a:t>
                      </a:r>
                      <a:endParaRPr lang="en-US" sz="18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extLst>
                  <a:ext uri="{0D108BD9-81ED-4DB2-BD59-A6C34878D82A}">
                    <a16:rowId xmlns:a16="http://schemas.microsoft.com/office/drawing/2014/main" val="485617593"/>
                  </a:ext>
                </a:extLst>
              </a:tr>
              <a:tr h="447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XGBoost</a:t>
                      </a:r>
                      <a:endParaRPr lang="en-US" sz="18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0.8522405976757502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1.0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4.14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extLst>
                  <a:ext uri="{0D108BD9-81ED-4DB2-BD59-A6C34878D82A}">
                    <a16:rowId xmlns:a16="http://schemas.microsoft.com/office/drawing/2014/main" val="1044150649"/>
                  </a:ext>
                </a:extLst>
              </a:tr>
              <a:tr h="9102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Gradient Boosting</a:t>
                      </a:r>
                      <a:endParaRPr lang="en-US" sz="18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0.8350626520575262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1.0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4.39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extLst>
                  <a:ext uri="{0D108BD9-81ED-4DB2-BD59-A6C34878D82A}">
                    <a16:rowId xmlns:a16="http://schemas.microsoft.com/office/drawing/2014/main" val="2174922364"/>
                  </a:ext>
                </a:extLst>
              </a:tr>
              <a:tr h="9102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Random Forest</a:t>
                      </a:r>
                      <a:endParaRPr lang="en-US" sz="18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0.8305999576526518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1.0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4.28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extLst>
                  <a:ext uri="{0D108BD9-81ED-4DB2-BD59-A6C34878D82A}">
                    <a16:rowId xmlns:a16="http://schemas.microsoft.com/office/drawing/2014/main" val="3742619902"/>
                  </a:ext>
                </a:extLst>
              </a:tr>
              <a:tr h="9102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Linear Regression</a:t>
                      </a:r>
                      <a:endParaRPr lang="en-US" sz="18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0.7429298834704685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1.0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5.49</a:t>
                      </a:r>
                      <a:endParaRPr lang="en-US" sz="18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9" marR="114309" marT="0" marB="0"/>
                </a:tc>
                <a:extLst>
                  <a:ext uri="{0D108BD9-81ED-4DB2-BD59-A6C34878D82A}">
                    <a16:rowId xmlns:a16="http://schemas.microsoft.com/office/drawing/2014/main" val="244769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863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4EDD-2F81-4024-8B33-7BE7E20D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95" y="628855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Feature Important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F4DD3-F6B5-4768-8DD9-C0D0760ACA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5856" y="1717964"/>
            <a:ext cx="6243780" cy="3676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5E450-73F5-4E92-B3DC-DDA9CD4862B7}"/>
              </a:ext>
            </a:extLst>
          </p:cNvPr>
          <p:cNvSpPr txBox="1"/>
          <p:nvPr/>
        </p:nvSpPr>
        <p:spPr>
          <a:xfrm>
            <a:off x="7194307" y="1909745"/>
            <a:ext cx="3261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Dislikes the most important feature</a:t>
            </a:r>
          </a:p>
          <a:p>
            <a:endParaRPr lang="en-US" dirty="0"/>
          </a:p>
          <a:p>
            <a:r>
              <a:rPr lang="en-US" dirty="0"/>
              <a:t>Likes and title features on the list too.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AE9EB-BC72-4A19-990B-72B2E16A602E}"/>
              </a:ext>
            </a:extLst>
          </p:cNvPr>
          <p:cNvSpPr txBox="1"/>
          <p:nvPr/>
        </p:nvSpPr>
        <p:spPr>
          <a:xfrm>
            <a:off x="10612581" y="387927"/>
            <a:ext cx="50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1472A-19C9-4536-BB09-8F656CB2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br>
              <a:rPr lang="en-US" sz="3200">
                <a:solidFill>
                  <a:srgbClr val="F2F2F2"/>
                </a:solidFill>
              </a:rPr>
            </a:br>
            <a:r>
              <a:rPr lang="en-US" sz="3200" b="1">
                <a:solidFill>
                  <a:srgbClr val="F2F2F2"/>
                </a:solidFill>
              </a:rPr>
              <a:t>Future work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8FEB1-D999-49F2-8F38-823D7D6780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4366807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2CC22C-4285-4E57-A3C6-F8AEB92C6541}"/>
              </a:ext>
            </a:extLst>
          </p:cNvPr>
          <p:cNvSpPr txBox="1"/>
          <p:nvPr/>
        </p:nvSpPr>
        <p:spPr>
          <a:xfrm>
            <a:off x="10612582" y="387927"/>
            <a:ext cx="51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3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78018-4682-4174-95C1-96D01CB7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FEB307-48D9-4B10-AD24-4E1696F3E7D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0236210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1D8C0A-996E-472B-85D3-BB6A69E8EA37}"/>
              </a:ext>
            </a:extLst>
          </p:cNvPr>
          <p:cNvSpPr txBox="1"/>
          <p:nvPr/>
        </p:nvSpPr>
        <p:spPr>
          <a:xfrm>
            <a:off x="10612582" y="387927"/>
            <a:ext cx="22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46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09B9-2D0F-4121-88B4-CA157A6B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3" y="649277"/>
            <a:ext cx="8911687" cy="834138"/>
          </a:xfrm>
        </p:spPr>
        <p:txBody>
          <a:bodyPr>
            <a:normAutofit/>
          </a:bodyPr>
          <a:lstStyle/>
          <a:p>
            <a:r>
              <a:rPr lang="en-US" sz="24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498B-D96D-4BC0-BC87-1396D865A5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CSV files contain the YouTube video data</a:t>
            </a:r>
          </a:p>
          <a:p>
            <a:r>
              <a:rPr lang="en-US" dirty="0"/>
              <a:t>the JSON files include data related to the video category</a:t>
            </a:r>
          </a:p>
          <a:p>
            <a:r>
              <a:rPr lang="en-US" dirty="0"/>
              <a:t>More details such as channel related information have been extracted from the YouTube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C382-E508-4CD8-BFC6-A043DCE423CE}"/>
              </a:ext>
            </a:extLst>
          </p:cNvPr>
          <p:cNvSpPr txBox="1"/>
          <p:nvPr/>
        </p:nvSpPr>
        <p:spPr>
          <a:xfrm>
            <a:off x="10612582" y="387927"/>
            <a:ext cx="22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9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67C24-BEFA-4B6B-A3EF-F16EDAB8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Data overview-Cont.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5225D1-7A18-494F-8459-94DC1226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62567" y="-277893"/>
            <a:ext cx="20754567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152B85-BD99-411B-9908-FF18112AA02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88276380"/>
              </p:ext>
            </p:extLst>
          </p:nvPr>
        </p:nvGraphicFramePr>
        <p:xfrm>
          <a:off x="648930" y="2905067"/>
          <a:ext cx="10895376" cy="258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5395">
                  <a:extLst>
                    <a:ext uri="{9D8B030D-6E8A-4147-A177-3AD203B41FA5}">
                      <a16:colId xmlns:a16="http://schemas.microsoft.com/office/drawing/2014/main" val="4209062365"/>
                    </a:ext>
                  </a:extLst>
                </a:gridCol>
                <a:gridCol w="1114464">
                  <a:extLst>
                    <a:ext uri="{9D8B030D-6E8A-4147-A177-3AD203B41FA5}">
                      <a16:colId xmlns:a16="http://schemas.microsoft.com/office/drawing/2014/main" val="367972036"/>
                    </a:ext>
                  </a:extLst>
                </a:gridCol>
                <a:gridCol w="2108289">
                  <a:extLst>
                    <a:ext uri="{9D8B030D-6E8A-4147-A177-3AD203B41FA5}">
                      <a16:colId xmlns:a16="http://schemas.microsoft.com/office/drawing/2014/main" val="926449690"/>
                    </a:ext>
                  </a:extLst>
                </a:gridCol>
                <a:gridCol w="968789">
                  <a:extLst>
                    <a:ext uri="{9D8B030D-6E8A-4147-A177-3AD203B41FA5}">
                      <a16:colId xmlns:a16="http://schemas.microsoft.com/office/drawing/2014/main" val="1974810556"/>
                    </a:ext>
                  </a:extLst>
                </a:gridCol>
                <a:gridCol w="1434948">
                  <a:extLst>
                    <a:ext uri="{9D8B030D-6E8A-4147-A177-3AD203B41FA5}">
                      <a16:colId xmlns:a16="http://schemas.microsoft.com/office/drawing/2014/main" val="3399537233"/>
                    </a:ext>
                  </a:extLst>
                </a:gridCol>
                <a:gridCol w="1169497">
                  <a:extLst>
                    <a:ext uri="{9D8B030D-6E8A-4147-A177-3AD203B41FA5}">
                      <a16:colId xmlns:a16="http://schemas.microsoft.com/office/drawing/2014/main" val="3619044591"/>
                    </a:ext>
                  </a:extLst>
                </a:gridCol>
                <a:gridCol w="324584">
                  <a:extLst>
                    <a:ext uri="{9D8B030D-6E8A-4147-A177-3AD203B41FA5}">
                      <a16:colId xmlns:a16="http://schemas.microsoft.com/office/drawing/2014/main" val="273544699"/>
                    </a:ext>
                  </a:extLst>
                </a:gridCol>
                <a:gridCol w="683915">
                  <a:extLst>
                    <a:ext uri="{9D8B030D-6E8A-4147-A177-3AD203B41FA5}">
                      <a16:colId xmlns:a16="http://schemas.microsoft.com/office/drawing/2014/main" val="3117218245"/>
                    </a:ext>
                  </a:extLst>
                </a:gridCol>
                <a:gridCol w="624026">
                  <a:extLst>
                    <a:ext uri="{9D8B030D-6E8A-4147-A177-3AD203B41FA5}">
                      <a16:colId xmlns:a16="http://schemas.microsoft.com/office/drawing/2014/main" val="718686095"/>
                    </a:ext>
                  </a:extLst>
                </a:gridCol>
                <a:gridCol w="1271469">
                  <a:extLst>
                    <a:ext uri="{9D8B030D-6E8A-4147-A177-3AD203B41FA5}">
                      <a16:colId xmlns:a16="http://schemas.microsoft.com/office/drawing/2014/main" val="2008686360"/>
                    </a:ext>
                  </a:extLst>
                </a:gridCol>
              </a:tblGrid>
              <a:tr h="59947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video_id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trending_date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title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category_id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publish_time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channel_title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likes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Dislike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comment_count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extLst>
                  <a:ext uri="{0D108BD9-81ED-4DB2-BD59-A6C34878D82A}">
                    <a16:rowId xmlns:a16="http://schemas.microsoft.com/office/drawing/2014/main" val="1278374929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n1WpP7iowLc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17.14.11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Eminem - Walk On Water (Audio) ft. Beyoncé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2017-11-10T17:00:03.000Z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EminemVEVO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787425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43420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125882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extLst>
                  <a:ext uri="{0D108BD9-81ED-4DB2-BD59-A6C34878D82A}">
                    <a16:rowId xmlns:a16="http://schemas.microsoft.com/office/drawing/2014/main" val="71286186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0dBIkQ4Mz1M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17.14.11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PLUSH - Bad Unboxing Fan Mail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2017-11-13T17:00:00.000Z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iDubbbzTV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127794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1688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13030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extLst>
                  <a:ext uri="{0D108BD9-81ED-4DB2-BD59-A6C34878D82A}">
                    <a16:rowId xmlns:a16="http://schemas.microsoft.com/office/drawing/2014/main" val="1610415551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5qpjK5DgCt4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17.14.11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Racist Superman | Rudy Mancuso, King Bach &amp; Le...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2017-11-12T19:05:24.000Z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Rudy Mancuso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146035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5339</a:t>
                      </a:r>
                      <a:endParaRPr lang="en-US" sz="1200">
                        <a:effectLst/>
                      </a:endParaRPr>
                    </a:p>
                  </a:txBody>
                  <a:tcPr marL="27785" marR="27785" marT="27785" marB="27785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8181</a:t>
                      </a:r>
                      <a:endParaRPr lang="en-US" sz="1200" dirty="0">
                        <a:effectLst/>
                      </a:endParaRPr>
                    </a:p>
                  </a:txBody>
                  <a:tcPr marL="27785" marR="27785" marT="27785" marB="27785"/>
                </a:tc>
                <a:extLst>
                  <a:ext uri="{0D108BD9-81ED-4DB2-BD59-A6C34878D82A}">
                    <a16:rowId xmlns:a16="http://schemas.microsoft.com/office/drawing/2014/main" val="37605140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91D45B-C339-4153-BD5B-460AF28BCCC7}"/>
              </a:ext>
            </a:extLst>
          </p:cNvPr>
          <p:cNvSpPr txBox="1"/>
          <p:nvPr/>
        </p:nvSpPr>
        <p:spPr>
          <a:xfrm>
            <a:off x="10612582" y="387927"/>
            <a:ext cx="22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6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8676-1169-4F8B-802B-38E1BB1F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36" y="607332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63BC-EC5B-43A0-9C49-7ADD8AE7C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steps were added to clean and organize the data:</a:t>
            </a:r>
          </a:p>
          <a:p>
            <a:r>
              <a:rPr lang="en-US" dirty="0"/>
              <a:t>Extracted the category column from category json file</a:t>
            </a:r>
          </a:p>
          <a:p>
            <a:r>
              <a:rPr lang="en-US" dirty="0"/>
              <a:t>Extracted the channel related information from YouTube API</a:t>
            </a:r>
          </a:p>
          <a:p>
            <a:r>
              <a:rPr lang="en-US" dirty="0"/>
              <a:t>Filled the missing value columns with default value</a:t>
            </a:r>
          </a:p>
          <a:p>
            <a:r>
              <a:rPr lang="en-US" dirty="0"/>
              <a:t>Converted data type columns like "Trending Date" and "Published Time“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8C250-6C02-4EC2-BF9B-48EF535C00A7}"/>
              </a:ext>
            </a:extLst>
          </p:cNvPr>
          <p:cNvSpPr txBox="1"/>
          <p:nvPr/>
        </p:nvSpPr>
        <p:spPr>
          <a:xfrm>
            <a:off x="10612582" y="387927"/>
            <a:ext cx="22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5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FABD-38F4-4663-A578-E10D76C5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b="1">
                <a:solidFill>
                  <a:srgbClr val="EBEBEB"/>
                </a:solidFill>
              </a:rPr>
              <a:t>Views per country 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E977A-A423-4A2F-B120-53107C04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D51BD6-EB65-44FA-96DB-E56A29518AE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B3DD4-384A-4507-990B-9BA7C06FFF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Great Britain 23.2%</a:t>
            </a:r>
          </a:p>
          <a:p>
            <a:r>
              <a:rPr lang="en-US" sz="1400">
                <a:solidFill>
                  <a:srgbClr val="FFFFFF"/>
                </a:solidFill>
              </a:rPr>
              <a:t>Canada 18.1%</a:t>
            </a:r>
          </a:p>
          <a:p>
            <a:r>
              <a:rPr lang="en-US" sz="1400">
                <a:solidFill>
                  <a:srgbClr val="FFFFFF"/>
                </a:solidFill>
              </a:rPr>
              <a:t>United states 16.8%</a:t>
            </a:r>
          </a:p>
          <a:p>
            <a:r>
              <a:rPr lang="en-US" sz="1400">
                <a:solidFill>
                  <a:srgbClr val="FFFFFF"/>
                </a:solidFill>
              </a:rPr>
              <a:t>India 16.2%</a:t>
            </a:r>
          </a:p>
          <a:p>
            <a:r>
              <a:rPr lang="en-US" sz="1400">
                <a:solidFill>
                  <a:srgbClr val="FFFFFF"/>
                </a:solidFill>
              </a:rPr>
              <a:t>Denmark 10.6%</a:t>
            </a:r>
          </a:p>
          <a:p>
            <a:r>
              <a:rPr lang="en-US" sz="1400">
                <a:solidFill>
                  <a:srgbClr val="FFFFFF"/>
                </a:solidFill>
              </a:rPr>
              <a:t>Mexico 6.4%</a:t>
            </a:r>
          </a:p>
          <a:p>
            <a:r>
              <a:rPr lang="en-US" sz="1400">
                <a:solidFill>
                  <a:srgbClr val="FFFFFF"/>
                </a:solidFill>
              </a:rPr>
              <a:t>France 6.3%</a:t>
            </a:r>
          </a:p>
          <a:p>
            <a:r>
              <a:rPr lang="en-US" sz="1400">
                <a:solidFill>
                  <a:srgbClr val="FFFFFF"/>
                </a:solidFill>
              </a:rPr>
              <a:t> Japan and South Korea 7%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B57C0-BA4A-454B-A6C9-2338AA28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234" y="1508096"/>
            <a:ext cx="42195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4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5C740-7149-47BC-A1B9-3ED9247A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b="1">
                <a:solidFill>
                  <a:srgbClr val="EBEBEB"/>
                </a:solidFill>
              </a:rPr>
              <a:t> Correlation Matrix</a:t>
            </a: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725FC-6154-4373-A411-C40CF36E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D51BD6-EB65-44FA-96DB-E56A29518AE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BB4196-E1F1-48CE-B8BA-39EE417BC3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The attributes have been extracted:</a:t>
            </a:r>
          </a:p>
          <a:p>
            <a:r>
              <a:rPr lang="en-US" sz="1400">
                <a:solidFill>
                  <a:srgbClr val="FFFFFF"/>
                </a:solidFill>
              </a:rPr>
              <a:t>number of title’s words</a:t>
            </a:r>
          </a:p>
          <a:p>
            <a:r>
              <a:rPr lang="en-US" sz="1400">
                <a:solidFill>
                  <a:srgbClr val="FFFFFF"/>
                </a:solidFill>
              </a:rPr>
              <a:t>Number of tag’s words </a:t>
            </a:r>
          </a:p>
          <a:p>
            <a:r>
              <a:rPr lang="en-US" sz="1400">
                <a:solidFill>
                  <a:srgbClr val="FFFFFF"/>
                </a:solidFill>
              </a:rPr>
              <a:t>Number of title and tag’s punctuations</a:t>
            </a:r>
          </a:p>
          <a:p>
            <a:r>
              <a:rPr lang="en-US" sz="1400">
                <a:solidFill>
                  <a:srgbClr val="FFFFFF"/>
                </a:solidFill>
              </a:rPr>
              <a:t>Number of title and tags uppercase words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F0B59-2108-496B-B750-45782BE7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2" y="969653"/>
            <a:ext cx="6159985" cy="55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5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5E6C8D-8FCA-4C31-A803-62DFC077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Average YouTube video’s view per category </a:t>
            </a: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DFC43-A1BE-43B0-A240-779B2158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7D51BD6-EB65-44FA-96DB-E56A29518AEB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1029E-D1F6-45EC-9413-3D5D9E9F08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47"/>
          <a:stretch/>
        </p:blipFill>
        <p:spPr>
          <a:xfrm>
            <a:off x="636914" y="1676400"/>
            <a:ext cx="6481299" cy="35300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6090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0049FB-9EB9-40A5-B47A-F88DBA10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053E132-12E5-44D2-AA0E-9353E65A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5F33F-FAD3-48D7-B6E4-57F2ED21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1"/>
              <a:t>YouTube trend for visited videos in each day for each country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CCFE7-B063-4D3D-8854-885892B5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D51BD6-EB65-44FA-96DB-E56A29518AEB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D62A8-580E-4FC3-A124-772D8E45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64" y="2286162"/>
            <a:ext cx="4066690" cy="3801248"/>
          </a:xfrm>
          <a:prstGeom prst="rect">
            <a:avLst/>
          </a:prstGeom>
          <a:effectLst/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46EE27A-C7C3-4A98-9C99-A2EC55FD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91" y="2414801"/>
            <a:ext cx="6186452" cy="36070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9792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446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Trending YouTube Video</vt:lpstr>
      <vt:lpstr>Introduction</vt:lpstr>
      <vt:lpstr>Data Overview</vt:lpstr>
      <vt:lpstr>Data overview-Cont.</vt:lpstr>
      <vt:lpstr>Data wrangling</vt:lpstr>
      <vt:lpstr>Views per country </vt:lpstr>
      <vt:lpstr> Correlation Matrix</vt:lpstr>
      <vt:lpstr>Average YouTube video’s view per category </vt:lpstr>
      <vt:lpstr>YouTube trend for visited videos in each day for each country</vt:lpstr>
      <vt:lpstr>PowerPoint Presentation</vt:lpstr>
      <vt:lpstr>WordCloud</vt:lpstr>
      <vt:lpstr>Machine Learning</vt:lpstr>
      <vt:lpstr>Model Performance</vt:lpstr>
      <vt:lpstr>Model Performance</vt:lpstr>
      <vt:lpstr>Feature Important</vt:lpstr>
      <vt:lpstr>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YouTube Video</dc:title>
  <dc:creator>Emami, Elham</dc:creator>
  <cp:lastModifiedBy>Emami, Elham</cp:lastModifiedBy>
  <cp:revision>5</cp:revision>
  <dcterms:created xsi:type="dcterms:W3CDTF">2020-01-27T18:58:14Z</dcterms:created>
  <dcterms:modified xsi:type="dcterms:W3CDTF">2020-01-27T19:35:09Z</dcterms:modified>
</cp:coreProperties>
</file>