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4F3E-4C52-4DA3-B82E-09A041161F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01486-4703-4C2A-B8B9-A4F4A230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456273-0DFF-436A-A874-DD957CDECC5F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30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CD66-942C-4160-9D90-BD0FF3C7A57C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A88C-6F25-4F65-9617-C5E31F2D5057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E60A-F2F9-4BDD-8839-8E57F1697C7A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23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6C3-E9D4-406A-B795-4FB215F18C8E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03A8-229A-47EB-8CE0-4B52CB7EED70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F9F1-E580-4052-9BFD-C901A262AB4D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2666-8A84-48A6-81C1-857BE7D453BA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93A4-1A25-4C2B-BBCA-433F776222D7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2E6-1043-4A82-BE86-E9128F573A23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CAD0-695C-41FD-B1A1-7A997F6F6AD1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E312-3E23-4C00-B5C1-CB822812D437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8351-CB7E-4D9F-996D-8A9371DECAA0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57A7-9DED-4285-B093-DE93BC7ACA64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049-BB21-4FEA-8BB3-1C918E22E25F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723E-B8A3-43DE-991B-575EAC6E7219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2CF8-0ABE-4757-B958-8F1EF2F50312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E16242-5038-4A34-BC45-46C15935FA51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7BAE-E755-41A6-A40B-197203F2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1" y="662656"/>
            <a:ext cx="9755187" cy="2766528"/>
          </a:xfrm>
        </p:spPr>
        <p:txBody>
          <a:bodyPr/>
          <a:lstStyle/>
          <a:p>
            <a:pPr algn="l"/>
            <a:r>
              <a:rPr lang="en-US" dirty="0"/>
              <a:t>Trending YouTube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E0BA3-D527-483E-8600-9076233B4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3505209"/>
            <a:ext cx="9755187" cy="550333"/>
          </a:xfrm>
        </p:spPr>
        <p:txBody>
          <a:bodyPr/>
          <a:lstStyle/>
          <a:p>
            <a:pPr algn="l"/>
            <a:r>
              <a:rPr lang="en-US" dirty="0"/>
              <a:t>By Elham Emami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155AB-FFD1-4C86-B091-24EC1B4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950E9-C8C0-4B9C-9E5B-5C49C6EDED1E}"/>
              </a:ext>
            </a:extLst>
          </p:cNvPr>
          <p:cNvSpPr txBox="1"/>
          <p:nvPr/>
        </p:nvSpPr>
        <p:spPr>
          <a:xfrm>
            <a:off x="542250" y="1091162"/>
            <a:ext cx="10805790" cy="6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Sentiment analysis on Video's tags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94CD3-DC51-4B12-9BA0-AAB1C9508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9"/>
          <a:stretch/>
        </p:blipFill>
        <p:spPr>
          <a:xfrm>
            <a:off x="975360" y="1370842"/>
            <a:ext cx="9959885" cy="50886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C924-AE2F-4599-A3C3-49E9CF3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5996" y="6417979"/>
            <a:ext cx="860008" cy="320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7D51BD6-EB65-44FA-96DB-E56A29518AEB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8018-4682-4174-95C1-96D01CB7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D17E-D6C8-4FDD-8B7B-8B0DED9C0D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dataset is from Kaggle called “Trending YouTube Video Statistics”</a:t>
            </a:r>
          </a:p>
          <a:p>
            <a:r>
              <a:rPr lang="en-US" dirty="0"/>
              <a:t>The data contains json and CSV files</a:t>
            </a:r>
          </a:p>
          <a:p>
            <a:r>
              <a:rPr lang="en-US" dirty="0"/>
              <a:t>The Dataset contains data for about 335000 trending videos.</a:t>
            </a:r>
          </a:p>
          <a:p>
            <a:r>
              <a:rPr lang="en-US" dirty="0"/>
              <a:t>The main purpose of this project:</a:t>
            </a:r>
          </a:p>
          <a:p>
            <a:pPr lvl="1"/>
            <a:r>
              <a:rPr lang="en-US" dirty="0"/>
              <a:t>The common features of trending videos</a:t>
            </a:r>
          </a:p>
          <a:p>
            <a:pPr lvl="1"/>
            <a:r>
              <a:rPr lang="en-US" dirty="0"/>
              <a:t>Predict the view number of video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FFA0B-2AE0-45E8-A8C7-C7776F85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09B9-2D0F-4121-88B4-CA157A6B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Ovreview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498B-D96D-4BC0-BC87-1396D865A5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CSV files contain the YouTube video data</a:t>
            </a:r>
          </a:p>
          <a:p>
            <a:r>
              <a:rPr lang="en-US" dirty="0"/>
              <a:t>the JSON files include data related to the video category</a:t>
            </a:r>
          </a:p>
          <a:p>
            <a:r>
              <a:rPr lang="en-US" dirty="0"/>
              <a:t>More details such as channel related </a:t>
            </a:r>
            <a:r>
              <a:rPr lang="en-US" dirty="0" err="1"/>
              <a:t>infromation</a:t>
            </a:r>
            <a:r>
              <a:rPr lang="en-US" dirty="0"/>
              <a:t> have been extracted from the YouTube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ADD9-1FDE-4162-B5D7-9E22D101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C24-BEFA-4B6B-A3EF-F16EDAB8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43" y="407014"/>
            <a:ext cx="10396882" cy="1151965"/>
          </a:xfrm>
        </p:spPr>
        <p:txBody>
          <a:bodyPr/>
          <a:lstStyle/>
          <a:p>
            <a:r>
              <a:rPr lang="en-US" dirty="0"/>
              <a:t>Data overview-Cont.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52B85-BD99-411B-9908-FF18112AA0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1255324"/>
              </p:ext>
            </p:extLst>
          </p:nvPr>
        </p:nvGraphicFramePr>
        <p:xfrm>
          <a:off x="707922" y="1448035"/>
          <a:ext cx="8839200" cy="4192071"/>
        </p:xfrm>
        <a:graphic>
          <a:graphicData uri="http://schemas.openxmlformats.org/drawingml/2006/table">
            <a:tbl>
              <a:tblPr/>
              <a:tblGrid>
                <a:gridCol w="970653">
                  <a:extLst>
                    <a:ext uri="{9D8B030D-6E8A-4147-A177-3AD203B41FA5}">
                      <a16:colId xmlns:a16="http://schemas.microsoft.com/office/drawing/2014/main" val="4209062365"/>
                    </a:ext>
                  </a:extLst>
                </a:gridCol>
                <a:gridCol w="1063733">
                  <a:extLst>
                    <a:ext uri="{9D8B030D-6E8A-4147-A177-3AD203B41FA5}">
                      <a16:colId xmlns:a16="http://schemas.microsoft.com/office/drawing/2014/main" val="367972036"/>
                    </a:ext>
                  </a:extLst>
                </a:gridCol>
                <a:gridCol w="638239">
                  <a:extLst>
                    <a:ext uri="{9D8B030D-6E8A-4147-A177-3AD203B41FA5}">
                      <a16:colId xmlns:a16="http://schemas.microsoft.com/office/drawing/2014/main" val="926449690"/>
                    </a:ext>
                  </a:extLst>
                </a:gridCol>
                <a:gridCol w="917469">
                  <a:extLst>
                    <a:ext uri="{9D8B030D-6E8A-4147-A177-3AD203B41FA5}">
                      <a16:colId xmlns:a16="http://schemas.microsoft.com/office/drawing/2014/main" val="1974810556"/>
                    </a:ext>
                  </a:extLst>
                </a:gridCol>
                <a:gridCol w="1103620">
                  <a:extLst>
                    <a:ext uri="{9D8B030D-6E8A-4147-A177-3AD203B41FA5}">
                      <a16:colId xmlns:a16="http://schemas.microsoft.com/office/drawing/2014/main" val="3399537233"/>
                    </a:ext>
                  </a:extLst>
                </a:gridCol>
                <a:gridCol w="983948">
                  <a:extLst>
                    <a:ext uri="{9D8B030D-6E8A-4147-A177-3AD203B41FA5}">
                      <a16:colId xmlns:a16="http://schemas.microsoft.com/office/drawing/2014/main" val="3619044591"/>
                    </a:ext>
                  </a:extLst>
                </a:gridCol>
                <a:gridCol w="834626">
                  <a:extLst>
                    <a:ext uri="{9D8B030D-6E8A-4147-A177-3AD203B41FA5}">
                      <a16:colId xmlns:a16="http://schemas.microsoft.com/office/drawing/2014/main" val="273544699"/>
                    </a:ext>
                  </a:extLst>
                </a:gridCol>
                <a:gridCol w="531865">
                  <a:extLst>
                    <a:ext uri="{9D8B030D-6E8A-4147-A177-3AD203B41FA5}">
                      <a16:colId xmlns:a16="http://schemas.microsoft.com/office/drawing/2014/main" val="3117218245"/>
                    </a:ext>
                  </a:extLst>
                </a:gridCol>
                <a:gridCol w="598349">
                  <a:extLst>
                    <a:ext uri="{9D8B030D-6E8A-4147-A177-3AD203B41FA5}">
                      <a16:colId xmlns:a16="http://schemas.microsoft.com/office/drawing/2014/main" val="718686095"/>
                    </a:ext>
                  </a:extLst>
                </a:gridCol>
                <a:gridCol w="1196698">
                  <a:extLst>
                    <a:ext uri="{9D8B030D-6E8A-4147-A177-3AD203B41FA5}">
                      <a16:colId xmlns:a16="http://schemas.microsoft.com/office/drawing/2014/main" val="2008686360"/>
                    </a:ext>
                  </a:extLst>
                </a:gridCol>
              </a:tblGrid>
              <a:tr h="46986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video_id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trending_date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category_id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publish_time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channel_title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likes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Dislike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comment_count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374929"/>
                  </a:ext>
                </a:extLst>
              </a:tr>
              <a:tr h="141864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n1WpP7iowLc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17.14.11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Eminem - Walk On Water (Audio) ft. Beyoncé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2017-11-10T17:00:03.000Z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EminemVEVO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787425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43420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125882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86186"/>
                  </a:ext>
                </a:extLst>
              </a:tr>
              <a:tr h="91802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0dBIkQ4Mz1M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17.14.11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PLUSH - Bad Unboxing Fan Mail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2017-11-13T17:00:00.000Z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iDubbbzTV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127794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1688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13030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15551"/>
                  </a:ext>
                </a:extLst>
              </a:tr>
              <a:tr h="125149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5qpjK5DgCt4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17.14.11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Racist Superman | Rudy Mancuso, King Bach &amp; Le...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2017-11-12T19:05:24.000Z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Rudy Mancuso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146035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5339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8181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14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5225D1-7A18-494F-8459-94DC1226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62567" y="-239421"/>
            <a:ext cx="207545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0E08-046F-476D-9168-1AF94A38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8676-1169-4F8B-802B-38E1BB1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63BC-EC5B-43A0-9C49-7ADD8AE7C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steps were added to clean and organize the data:</a:t>
            </a:r>
          </a:p>
          <a:p>
            <a:r>
              <a:rPr lang="en-US" dirty="0"/>
              <a:t>Filled the missing value columns with default value</a:t>
            </a:r>
          </a:p>
          <a:p>
            <a:r>
              <a:rPr lang="en-US" dirty="0"/>
              <a:t>Converted data type columns like "Trending Date" and "Published Time“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A9940-8E5E-4407-986E-A46661E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5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13D8F5-0D65-4827-BF19-5F40B03DB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r="11056" b="-1"/>
          <a:stretch/>
        </p:blipFill>
        <p:spPr bwMode="auto">
          <a:xfrm>
            <a:off x="6327849" y="234347"/>
            <a:ext cx="5146360" cy="59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FABD-38F4-4663-A578-E10D76C5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Views per country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E977A-A423-4A2F-B120-53107C04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69325" y="76200"/>
            <a:ext cx="907186" cy="49847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A7D51BD6-EB65-44FA-96DB-E56A29518AEB}" type="slidenum">
              <a:rPr lang="en-US" sz="2700">
                <a:solidFill>
                  <a:schemeClr val="bg1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3DD4-384A-4507-990B-9BA7C06FF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Great Britain 23.2%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Canada 18.1%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United states 16.8%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India 16.2%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Denmark 10.6%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Mexico 6.4%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France 6.3%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 Japan and South Korea 7% </a:t>
            </a:r>
          </a:p>
        </p:txBody>
      </p:sp>
    </p:spTree>
    <p:extLst>
      <p:ext uri="{BB962C8B-B14F-4D97-AF65-F5344CB8AC3E}">
        <p14:creationId xmlns:p14="http://schemas.microsoft.com/office/powerpoint/2010/main" val="26532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740-7149-47BC-A1B9-3ED9247A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1800" b="1"/>
              <a:t> Correlation between </a:t>
            </a:r>
            <a:r>
              <a:rPr lang="en-US" sz="1800"/>
              <a:t> </a:t>
            </a:r>
            <a:r>
              <a:rPr lang="en-US" sz="1800" b="1"/>
              <a:t>views and video’s tag and title, likes, dislike, comments:</a:t>
            </a:r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954B9-1DE9-4A28-8EA2-E730F4FB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90" y="689358"/>
            <a:ext cx="5375331" cy="42196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BB4196-E1F1-48CE-B8BA-39EE417BC3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/>
              <a:t>The attributes have been extracted: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title’s words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tag’s words 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title and tag’s punctuations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title and tags uppercase 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725FC-6154-4373-A411-C40CF36E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7D51BD6-EB65-44FA-96DB-E56A29518AEB}" type="slidenum">
              <a:rPr lang="en-US" sz="27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8239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9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7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9C14F-3B09-48AD-BD75-53CE1B12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875349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/>
              <a:t>Average </a:t>
            </a:r>
            <a:r>
              <a:rPr lang="en-US" sz="4100" dirty="0" err="1"/>
              <a:t>youtube</a:t>
            </a:r>
            <a:r>
              <a:rPr lang="en-US" sz="4100" dirty="0"/>
              <a:t> video’s view per category </a:t>
            </a:r>
          </a:p>
        </p:txBody>
      </p:sp>
      <p:sp>
        <p:nvSpPr>
          <p:cNvPr id="91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1029E-D1F6-45EC-9413-3D5D9E9F08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7"/>
          <a:stretch/>
        </p:blipFill>
        <p:spPr>
          <a:xfrm>
            <a:off x="744843" y="622341"/>
            <a:ext cx="11063227" cy="47467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DFC43-A1BE-43B0-A240-779B2158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5996" y="6417979"/>
            <a:ext cx="860008" cy="320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7D51BD6-EB65-44FA-96DB-E56A29518AEB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9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5F33F-FAD3-48D7-B6E4-57F2ED2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366075"/>
            <a:ext cx="4957275" cy="114682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Youtube trend for visited videos in each day for each country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CFE7-B063-4D3D-8854-885892B5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909" y="5890564"/>
            <a:ext cx="907186" cy="49847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A7D51BD6-EB65-44FA-96DB-E56A29518AEB}" type="slidenum">
              <a:rPr lang="en-US" sz="2700">
                <a:solidFill>
                  <a:schemeClr val="tx1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46EE27A-C7C3-4A98-9C99-A2EC55FD4D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-1" y="1632752"/>
            <a:ext cx="6094411" cy="474804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D62A8-580E-4FC3-A124-772D8E45B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366075"/>
            <a:ext cx="5577878" cy="60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2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Times New Roman</vt:lpstr>
      <vt:lpstr>Main Event</vt:lpstr>
      <vt:lpstr>Trending YouTube Video</vt:lpstr>
      <vt:lpstr>introduction</vt:lpstr>
      <vt:lpstr>Data Ovreview</vt:lpstr>
      <vt:lpstr>Data overview-Cont.</vt:lpstr>
      <vt:lpstr>Data wrangling</vt:lpstr>
      <vt:lpstr>Views per country </vt:lpstr>
      <vt:lpstr> Correlation between  views and video’s tag and title, likes, dislike, comments:</vt:lpstr>
      <vt:lpstr>Average youtube video’s view per category </vt:lpstr>
      <vt:lpstr>Youtube trend for visited videos in each day for each country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YouTube Video</dc:title>
  <dc:creator>Elham Emami</dc:creator>
  <cp:lastModifiedBy>Elham Emami</cp:lastModifiedBy>
  <cp:revision>1</cp:revision>
  <dcterms:created xsi:type="dcterms:W3CDTF">2019-10-09T02:17:07Z</dcterms:created>
  <dcterms:modified xsi:type="dcterms:W3CDTF">2019-10-09T02:17:49Z</dcterms:modified>
</cp:coreProperties>
</file>