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87" r:id="rId3"/>
    <p:sldId id="290" r:id="rId4"/>
    <p:sldId id="316" r:id="rId5"/>
    <p:sldId id="325" r:id="rId6"/>
    <p:sldId id="315" r:id="rId7"/>
    <p:sldId id="326" r:id="rId8"/>
    <p:sldId id="328" r:id="rId9"/>
    <p:sldId id="329" r:id="rId10"/>
    <p:sldId id="330" r:id="rId11"/>
    <p:sldId id="327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0"/>
  </p:normalViewPr>
  <p:slideViewPr>
    <p:cSldViewPr>
      <p:cViewPr varScale="1">
        <p:scale>
          <a:sx n="142" d="100"/>
          <a:sy n="142" d="100"/>
        </p:scale>
        <p:origin x="7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65D7C-2405-42CA-80A4-639D8C8452F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54062-7CDD-4DF8-8BCD-3F3BBCDD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755576" y="3408997"/>
            <a:ext cx="82089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latin typeface="AR ESSENCE" pitchFamily="2" charset="0"/>
                <a:cs typeface="Aharoni" pitchFamily="2" charset="-79"/>
              </a:rPr>
              <a:t>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Oracle </a:t>
            </a:r>
            <a:r>
              <a:rPr lang="en-US" sz="3200" b="1" dirty="0" err="1">
                <a:solidFill>
                  <a:srgbClr val="FF0000"/>
                </a:solidFill>
              </a:rPr>
              <a:t>DataGuard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552" y="3177084"/>
            <a:ext cx="151116" cy="1314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8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B Nazanin" panose="00000400000000000000" pitchFamily="2" charset="-78"/>
              </a:rPr>
              <a:t>Maximum Protection</a:t>
            </a:r>
            <a:r>
              <a:rPr lang="fa-IR" sz="12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: بالاترین سطح حفاظت از داده ها، صفر بودن از دست دادن داده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B Nazanin" panose="00000400000000000000" pitchFamily="2" charset="-78"/>
              </a:rPr>
              <a:t>Maximum Availability</a:t>
            </a:r>
            <a:r>
              <a:rPr lang="fa-IR" sz="12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: حفاظت از داده ها را با کمترین تأثیر بر پایگاه داده اولیه تضمین می کند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B Nazanin" panose="00000400000000000000" pitchFamily="2" charset="-78"/>
              </a:rPr>
              <a:t>Maximum Performance</a:t>
            </a:r>
            <a:r>
              <a:rPr lang="fa-IR" sz="12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: کمترین تأثیر بر عملکرد پایگاه داده </a:t>
            </a:r>
            <a:r>
              <a:rPr lang="en-US" dirty="0">
                <a:cs typeface="B Nazanin" panose="00000400000000000000" pitchFamily="2" charset="-78"/>
              </a:rPr>
              <a:t>primary</a:t>
            </a:r>
            <a:r>
              <a:rPr lang="fa-IR" dirty="0">
                <a:cs typeface="B Nazanin" panose="00000400000000000000" pitchFamily="2" charset="-78"/>
              </a:rPr>
              <a:t>، بالقوه برای حداقل از دست دادن داده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حالت های حفاظت </a:t>
            </a:r>
            <a:r>
              <a:rPr lang="en-US" sz="1600" dirty="0">
                <a:cs typeface="B Nazanin" panose="00000400000000000000" pitchFamily="2" charset="-78"/>
              </a:rPr>
              <a:t>Oracle Data Guard</a:t>
            </a:r>
            <a:r>
              <a:rPr lang="fa-IR" sz="4000" dirty="0">
                <a:solidFill>
                  <a:schemeClr val="tx1">
                    <a:lumMod val="65000"/>
                    <a:lumOff val="35000"/>
                  </a:schemeClr>
                </a:solidFill>
                <a:cs typeface="B Titr" panose="00000700000000000000" pitchFamily="2" charset="-78"/>
              </a:rPr>
              <a:t>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187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تنظیم اولیه پایگاه داده های </a:t>
            </a:r>
            <a:r>
              <a:rPr lang="en-US" sz="1200" dirty="0">
                <a:cs typeface="B Nazanin" panose="00000400000000000000" pitchFamily="2" charset="-78"/>
              </a:rPr>
              <a:t>primary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sz="1200" dirty="0">
                <a:cs typeface="B Nazanin" panose="00000400000000000000" pitchFamily="2" charset="-78"/>
              </a:rPr>
              <a:t>standby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تنظیمات شبکه و پیکربندی </a:t>
            </a:r>
            <a:r>
              <a:rPr lang="en-US" sz="1200" dirty="0">
                <a:cs typeface="B Nazanin" panose="00000400000000000000" pitchFamily="2" charset="-78"/>
              </a:rPr>
              <a:t>listener</a:t>
            </a:r>
            <a:r>
              <a:rPr lang="fa-IR" dirty="0">
                <a:cs typeface="B Nazanin" panose="00000400000000000000" pitchFamily="2" charset="-78"/>
              </a:rPr>
              <a:t> ها   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پیکربندی پایگاه داده </a:t>
            </a:r>
            <a:r>
              <a:rPr lang="en-US" sz="1200" dirty="0">
                <a:cs typeface="B Nazanin" panose="00000400000000000000" pitchFamily="2" charset="-78"/>
              </a:rPr>
              <a:t>primary</a:t>
            </a:r>
            <a:r>
              <a:rPr lang="fa-IR" dirty="0">
                <a:cs typeface="B Nazanin" panose="00000400000000000000" pitchFamily="2" charset="-78"/>
              </a:rPr>
              <a:t> را برای</a:t>
            </a:r>
            <a:r>
              <a:rPr lang="en-US" dirty="0">
                <a:cs typeface="B Nazanin" panose="00000400000000000000" pitchFamily="2" charset="-78"/>
              </a:rPr>
              <a:t>  </a:t>
            </a:r>
            <a:r>
              <a:rPr lang="en-US" sz="1200" dirty="0">
                <a:cs typeface="B Nazanin" panose="00000400000000000000" pitchFamily="2" charset="-78"/>
              </a:rPr>
              <a:t>Data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sz="1200" dirty="0">
                <a:cs typeface="B Nazanin" panose="00000400000000000000" pitchFamily="2" charset="-78"/>
              </a:rPr>
              <a:t>Guard</a:t>
            </a:r>
            <a:r>
              <a:rPr lang="en-US" dirty="0">
                <a:cs typeface="B Nazanin" panose="00000400000000000000" pitchFamily="2" charset="-78"/>
              </a:rPr>
              <a:t> 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کپی تمامی ویژگی ها و داده های پایگاه داده </a:t>
            </a:r>
            <a:r>
              <a:rPr lang="en-US" sz="1200" dirty="0">
                <a:cs typeface="B Nazanin" panose="00000400000000000000" pitchFamily="2" charset="-78"/>
              </a:rPr>
              <a:t>primary</a:t>
            </a:r>
            <a:r>
              <a:rPr lang="fa-IR" dirty="0">
                <a:cs typeface="B Nazanin" panose="00000400000000000000" pitchFamily="2" charset="-78"/>
              </a:rPr>
              <a:t> به پایگاه داده </a:t>
            </a:r>
            <a:r>
              <a:rPr lang="en-US" sz="1200" dirty="0">
                <a:cs typeface="B Nazanin" panose="00000400000000000000" pitchFamily="2" charset="-78"/>
              </a:rPr>
              <a:t>standby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پیکربندی پایگاه داده 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sz="1200" dirty="0">
                <a:cs typeface="B Nazanin" panose="00000400000000000000" pitchFamily="2" charset="-78"/>
              </a:rPr>
              <a:t>standby</a:t>
            </a:r>
            <a:r>
              <a:rPr lang="fa-IR" dirty="0">
                <a:cs typeface="B Nazanin" panose="00000400000000000000" pitchFamily="2" charset="-78"/>
              </a:rPr>
              <a:t>را برای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sz="1200" dirty="0">
                <a:cs typeface="B Nazanin" panose="00000400000000000000" pitchFamily="2" charset="-78"/>
              </a:rPr>
              <a:t>Data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sz="1200" dirty="0">
                <a:cs typeface="B Nazanin" panose="00000400000000000000" pitchFamily="2" charset="-78"/>
              </a:rPr>
              <a:t>Guard</a:t>
            </a:r>
            <a:r>
              <a:rPr lang="en-US" dirty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شروع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sz="1200" dirty="0">
                <a:cs typeface="B Nazanin" panose="00000400000000000000" pitchFamily="2" charset="-78"/>
              </a:rPr>
              <a:t>Redo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sz="1200" dirty="0">
                <a:cs typeface="B Nazanin" panose="00000400000000000000" pitchFamily="2" charset="-78"/>
              </a:rPr>
              <a:t>Apply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در پایگاه داده </a:t>
            </a:r>
            <a:r>
              <a:rPr lang="en-US" sz="1200" dirty="0">
                <a:cs typeface="B Nazanin" panose="00000400000000000000" pitchFamily="2" charset="-78"/>
              </a:rPr>
              <a:t>standby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پیکربندی </a:t>
            </a:r>
            <a:r>
              <a:rPr lang="en-US" sz="1200" dirty="0">
                <a:cs typeface="B Nazanin" panose="00000400000000000000" pitchFamily="2" charset="-78"/>
              </a:rPr>
              <a:t>broker</a:t>
            </a:r>
            <a:endParaRPr lang="en-IN" dirty="0">
              <a:cs typeface="B Nazanin" panose="00000400000000000000" pitchFamily="2" charset="-78"/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خلاصه ای از مراحل پیاده سازی و تنظیمات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04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fa-IR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B Nazanin" panose="00000400000000000000" pitchFamily="2" charset="-78"/>
              </a:rPr>
              <a:t>Switchover</a:t>
            </a:r>
            <a:r>
              <a:rPr lang="fa-IR" dirty="0">
                <a:cs typeface="B Nazanin" panose="00000400000000000000" pitchFamily="2" charset="-78"/>
              </a:rPr>
              <a:t> : تغییر نقش کنترل شده و برنامه ریزی شده بین پایگاه های داده اولیه و آماده به کار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B Nazanin" panose="00000400000000000000" pitchFamily="2" charset="-78"/>
              </a:rPr>
              <a:t>Failover</a:t>
            </a:r>
            <a:r>
              <a:rPr lang="fa-IR" dirty="0">
                <a:cs typeface="B Nazanin" panose="00000400000000000000" pitchFamily="2" charset="-78"/>
              </a:rPr>
              <a:t> : انتقال نقش اضطراری در صورت خرابی پایگاه داده اولیه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حالات تغییر نقش پایگاه داده اصلی و آماده به کار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713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60032" y="1455788"/>
            <a:ext cx="4176464" cy="3636242"/>
          </a:xfrm>
        </p:spPr>
        <p:txBody>
          <a:bodyPr/>
          <a:lstStyle/>
          <a:p>
            <a:endParaRPr lang="fa-IR" dirty="0"/>
          </a:p>
          <a:p>
            <a:pPr algn="r"/>
            <a:r>
              <a:rPr lang="fa-IR" dirty="0"/>
              <a:t> : </a:t>
            </a:r>
            <a:r>
              <a:rPr lang="en-US" dirty="0"/>
              <a:t>Switchover</a:t>
            </a:r>
            <a:r>
              <a:rPr lang="fa-IR" dirty="0"/>
              <a:t> </a:t>
            </a:r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آماده سازی پایگاه داده های </a:t>
            </a:r>
            <a:r>
              <a:rPr lang="en-US" sz="1200" dirty="0">
                <a:cs typeface="B Nazanin" panose="00000400000000000000" pitchFamily="2" charset="-78"/>
              </a:rPr>
              <a:t>primary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sz="1200" dirty="0">
                <a:cs typeface="B Nazanin" panose="00000400000000000000" pitchFamily="2" charset="-78"/>
              </a:rPr>
              <a:t>standby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آغاز تعویض 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تکمیل انتقال نقش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بررسی نقش های جدید</a:t>
            </a:r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فرایند انتقال نقش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92AAA2A-0AFD-8E4A-2449-BAE02F897D26}"/>
              </a:ext>
            </a:extLst>
          </p:cNvPr>
          <p:cNvSpPr txBox="1">
            <a:spLocks/>
          </p:cNvSpPr>
          <p:nvPr/>
        </p:nvSpPr>
        <p:spPr>
          <a:xfrm>
            <a:off x="-396552" y="1455498"/>
            <a:ext cx="5112568" cy="363624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dirty="0"/>
          </a:p>
          <a:p>
            <a:pPr algn="r"/>
            <a:r>
              <a:rPr lang="fa-IR" dirty="0"/>
              <a:t> : </a:t>
            </a:r>
            <a:r>
              <a:rPr lang="en-US" dirty="0">
                <a:cs typeface="B Nazanin" panose="00000400000000000000" pitchFamily="2" charset="-78"/>
              </a:rPr>
              <a:t>Failover</a:t>
            </a:r>
            <a:r>
              <a:rPr lang="fa-IR" dirty="0"/>
              <a:t> </a:t>
            </a:r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شناسایی خرابی پایگاه داده </a:t>
            </a:r>
            <a:r>
              <a:rPr lang="en-US" sz="1200" dirty="0">
                <a:cs typeface="B Nazanin" panose="00000400000000000000" pitchFamily="2" charset="-78"/>
              </a:rPr>
              <a:t>primary</a:t>
            </a:r>
            <a:r>
              <a:rPr lang="fa-IR" dirty="0">
                <a:cs typeface="B Nazanin" panose="00000400000000000000" pitchFamily="2" charset="-78"/>
              </a:rPr>
              <a:t> 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آغاز پروسه </a:t>
            </a:r>
            <a:r>
              <a:rPr lang="en-US" sz="1200" dirty="0">
                <a:cs typeface="B Nazanin" panose="00000400000000000000" pitchFamily="2" charset="-78"/>
              </a:rPr>
              <a:t>failover</a:t>
            </a:r>
            <a:r>
              <a:rPr lang="fa-IR" dirty="0">
                <a:cs typeface="B Nazanin" panose="00000400000000000000" pitchFamily="2" charset="-78"/>
              </a:rPr>
              <a:t> 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تکمیل انتقال نقش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بازیابی پایگاه داده اولیه </a:t>
            </a:r>
            <a:r>
              <a:rPr lang="en-US" sz="1200" dirty="0">
                <a:cs typeface="B Nazanin" panose="00000400000000000000" pitchFamily="2" charset="-78"/>
              </a:rPr>
              <a:t>fail</a:t>
            </a:r>
            <a:r>
              <a:rPr lang="fa-IR" dirty="0">
                <a:cs typeface="B Nazanin" panose="00000400000000000000" pitchFamily="2" charset="-78"/>
              </a:rPr>
              <a:t> شده ا به عنوان یک پایگاه داده </a:t>
            </a:r>
            <a:r>
              <a:rPr lang="en-US" sz="1200" dirty="0">
                <a:cs typeface="B Nazanin" panose="00000400000000000000" pitchFamily="2" charset="-78"/>
              </a:rPr>
              <a:t>standby</a:t>
            </a:r>
            <a:r>
              <a:rPr lang="fa-IR" dirty="0">
                <a:cs typeface="B Nazanin" panose="00000400000000000000" pitchFamily="2" charset="-78"/>
              </a:rPr>
              <a:t> جدید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9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fa-IR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ابزار مدیریت متمرکز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عملیات دیتاگارد را ساده و خودکار می کند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حالت های حفاظتی را نظارت و اجرا می کند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رابط های خط فرمان و گرافیکی را ارائه می دهد</a:t>
            </a:r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Data Guard Broker</a:t>
            </a:r>
          </a:p>
        </p:txBody>
      </p:sp>
    </p:spTree>
    <p:extLst>
      <p:ext uri="{BB962C8B-B14F-4D97-AF65-F5344CB8AC3E}">
        <p14:creationId xmlns:p14="http://schemas.microsoft.com/office/powerpoint/2010/main" val="427124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fa-IR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استفاده از بروکر دیتاگارد برای مدیریت متمرکز 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نظارت بر عملکرد و سلامت دیتاگارد  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مدیریت انتقال نقش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پیکربندی و مدیریت پایگاه داده های </a:t>
            </a:r>
            <a:r>
              <a:rPr lang="en-US" sz="1200" dirty="0">
                <a:cs typeface="B Nazanin" panose="00000400000000000000" pitchFamily="2" charset="-78"/>
              </a:rPr>
              <a:t>standby</a:t>
            </a:r>
            <a:r>
              <a:rPr lang="fa-IR" dirty="0">
                <a:cs typeface="B Nazanin" panose="00000400000000000000" pitchFamily="2" charset="-78"/>
              </a:rPr>
              <a:t> اضافی </a:t>
            </a:r>
            <a:r>
              <a:rPr lang="en-US" dirty="0">
                <a:cs typeface="B Nazanin" panose="00000400000000000000" pitchFamily="2" charset="-78"/>
              </a:rPr>
              <a:t>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نظارت و مدیریت دیتاگارد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519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fa-IR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در دسترس بودن بالا و حفاظت از داده ها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بازیابی فاجعه و تکثیر داده ها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انتقال نقش های انعطاف پذیر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مدیریت و نظارت ساده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پشتیبانی از حالت های مختلف حفاظتی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مزایای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Data Guard</a:t>
            </a:r>
          </a:p>
        </p:txBody>
      </p:sp>
    </p:spTree>
    <p:extLst>
      <p:ext uri="{BB962C8B-B14F-4D97-AF65-F5344CB8AC3E}">
        <p14:creationId xmlns:p14="http://schemas.microsoft.com/office/powerpoint/2010/main" val="246470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fa-IR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یکپارچگی و بازیابی داده ها را برای داده های مالی مهم تضمین می کند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در صورت بروز بلایای طبیعی یا خرابی سیستم، بازیابی بلایا را فراهم می کند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زمان خرابی را در طول تعمیر و نگهداری برنامه ریزی شده به حداقل می رساند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altLang="ko-KR" dirty="0">
                <a:latin typeface="Arial" pitchFamily="34" charset="0"/>
                <a:cs typeface="Arial" pitchFamily="34" charset="0"/>
              </a:rPr>
              <a:t>از </a:t>
            </a:r>
            <a:r>
              <a:rPr lang="fa-IR" altLang="ko-KR" dirty="0">
                <a:cs typeface="B Nazanin" panose="00000400000000000000" pitchFamily="2" charset="-78"/>
              </a:rPr>
              <a:t>مقیاس پذیری در دوره های اوج ترافیک پشتیبانی می کند</a:t>
            </a:r>
            <a:endParaRPr lang="en-US" altLang="ko-KR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altLang="ko-KR" dirty="0">
                <a:cs typeface="B Nazanin" panose="00000400000000000000" pitchFamily="2" charset="-78"/>
              </a:rPr>
              <a:t>خطر از دست رفتن اطلاعات به دلیل خرابی سیستم را کاهش می دهد</a:t>
            </a:r>
            <a:endParaRPr lang="ko-KR" altLang="en-US" dirty="0">
              <a:cs typeface="B Nazanin" panose="00000400000000000000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موارد استفاده (نرم افزار های مالی)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238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fa-IR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B Nazanin" panose="00000400000000000000" pitchFamily="2" charset="-78"/>
              </a:rPr>
              <a:t>Oracle Data Guard </a:t>
            </a:r>
            <a:r>
              <a:rPr lang="fa-IR" sz="12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راه حل قوی در دسترس بودن و حفاظت از داده ها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یکپارچگی، در دسترس بودن و بازیابی داده ها را تضمین می کند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بازیابی فاجعه و تکثیر داده ها را تسهیل می کند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انتقال نقش انعطاف پذیر و مدیریت ساده را ارائه می دهد</a:t>
            </a:r>
            <a:endParaRPr lang="ko-KR" altLang="en-US" dirty="0">
              <a:cs typeface="B Nazanin" panose="00000400000000000000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جمع بندی و نتیجه گیری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434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76056" y="1059582"/>
            <a:ext cx="3887252" cy="3636242"/>
          </a:xfrm>
        </p:spPr>
        <p:txBody>
          <a:bodyPr/>
          <a:lstStyle/>
          <a:p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معرفی دیتاگارد</a:t>
            </a: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اجزا تشکیل دهنده </a:t>
            </a:r>
            <a:r>
              <a:rPr lang="en-US" dirty="0">
                <a:cs typeface="B Nazanin" panose="00000400000000000000" pitchFamily="2" charset="-78"/>
              </a:rPr>
              <a:t>Oracle Data Guard </a:t>
            </a: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انواع پایگاه داده</a:t>
            </a:r>
            <a:r>
              <a:rPr lang="en-US" dirty="0">
                <a:cs typeface="B Nazanin" panose="00000400000000000000" pitchFamily="2" charset="-78"/>
              </a:rPr>
              <a:t>Standby </a:t>
            </a: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سناریو جایگزینی پایگاه داده</a:t>
            </a: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معماری دیتاگارد</a:t>
            </a: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نحوه اعمال </a:t>
            </a:r>
            <a:r>
              <a:rPr lang="en-US" dirty="0">
                <a:cs typeface="B Nazanin" panose="00000400000000000000" pitchFamily="2" charset="-78"/>
              </a:rPr>
              <a:t>redo</a:t>
            </a:r>
            <a:r>
              <a:rPr lang="fa-IR" dirty="0">
                <a:cs typeface="B Nazanin" panose="00000400000000000000" pitchFamily="2" charset="-78"/>
              </a:rPr>
              <a:t>ها در </a:t>
            </a:r>
            <a:r>
              <a:rPr lang="en-US" dirty="0">
                <a:cs typeface="B Nazanin" panose="00000400000000000000" pitchFamily="2" charset="-78"/>
              </a:rPr>
              <a:t>physical</a:t>
            </a: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نحوه اعمال </a:t>
            </a:r>
            <a:r>
              <a:rPr lang="en-US" dirty="0">
                <a:cs typeface="B Nazanin" panose="00000400000000000000" pitchFamily="2" charset="-78"/>
              </a:rPr>
              <a:t>SQL</a:t>
            </a:r>
            <a:r>
              <a:rPr lang="fa-IR" dirty="0">
                <a:cs typeface="B Nazanin" panose="00000400000000000000" pitchFamily="2" charset="-78"/>
              </a:rPr>
              <a:t>ها در </a:t>
            </a:r>
            <a:r>
              <a:rPr lang="en-US" dirty="0">
                <a:cs typeface="B Nazanin" panose="00000400000000000000" pitchFamily="2" charset="-78"/>
              </a:rPr>
              <a:t>logical</a:t>
            </a: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حالت های حفاظت </a:t>
            </a:r>
            <a:r>
              <a:rPr lang="en-US" dirty="0">
                <a:cs typeface="B Nazanin" panose="00000400000000000000" pitchFamily="2" charset="-78"/>
              </a:rPr>
              <a:t>Oracle Data Guard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عناوین مطالب</a:t>
            </a:r>
            <a:r>
              <a:rPr lang="fa-I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B Titr" panose="00000700000000000000" pitchFamily="2" charset="-78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C4F855F-6CF1-B7BC-7055-2B62F0B140D0}"/>
              </a:ext>
            </a:extLst>
          </p:cNvPr>
          <p:cNvSpPr txBox="1">
            <a:spLocks/>
          </p:cNvSpPr>
          <p:nvPr/>
        </p:nvSpPr>
        <p:spPr>
          <a:xfrm>
            <a:off x="251520" y="1063570"/>
            <a:ext cx="3887252" cy="363624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خلاصه ای از مراحل پیاده سازی و تنظیمات</a:t>
            </a:r>
          </a:p>
          <a:p>
            <a:pPr marL="285750" indent="-285750" algn="r" rtl="1">
              <a:spcBef>
                <a:spcPts val="600"/>
              </a:spcBef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حالات تغییر نقش پایگاه داده اصلی و آماده به کار </a:t>
            </a:r>
          </a:p>
          <a:p>
            <a:pPr marL="285750" indent="-285750" algn="r" rtl="1">
              <a:spcBef>
                <a:spcPts val="600"/>
              </a:spcBef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فرایند انتقال نقش </a:t>
            </a:r>
          </a:p>
          <a:p>
            <a:pPr marL="285750" indent="-285750" algn="r" rtl="1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Data Guard Broker</a:t>
            </a:r>
          </a:p>
          <a:p>
            <a:pPr marL="285750" indent="-285750" algn="r" rtl="1">
              <a:spcBef>
                <a:spcPts val="600"/>
              </a:spcBef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نظارت و مدیریت گارد داده</a:t>
            </a:r>
          </a:p>
          <a:p>
            <a:pPr marL="285750" indent="-285750" algn="r" rtl="1">
              <a:spcBef>
                <a:spcPts val="600"/>
              </a:spcBef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مزایای </a:t>
            </a:r>
            <a:r>
              <a:rPr lang="en-US" dirty="0">
                <a:cs typeface="B Nazanin" panose="00000400000000000000" pitchFamily="2" charset="-78"/>
              </a:rPr>
              <a:t>Data Guard</a:t>
            </a:r>
          </a:p>
          <a:p>
            <a:pPr marL="285750" indent="-285750" algn="r" rtl="1">
              <a:spcBef>
                <a:spcPts val="600"/>
              </a:spcBef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موارد استفاده (نرم افزار های مالی)</a:t>
            </a:r>
          </a:p>
          <a:p>
            <a:pPr marL="285750" indent="-285750" algn="r" rtl="1">
              <a:spcBef>
                <a:spcPts val="600"/>
              </a:spcBef>
              <a:buFont typeface="Arial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جمع بندی و نتیجه گیری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06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IN" dirty="0">
              <a:solidFill>
                <a:srgbClr val="FF0000"/>
              </a:solidFill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دسترسی بالا، حفاظت از داده‌ها و بازیابی بلایا را برای داده‌های سازمانی تضمین می‌کند.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مجموعه ای جامع از خدمات را ارائه می دهد که یک یا چند پایگاه داده آماده به کار را ایجاد، نگهداری، مدیریت و نظارت می کند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پایگاه داده های آماده به کار </a:t>
            </a:r>
            <a:r>
              <a:rPr lang="en-US" sz="1200" dirty="0">
                <a:cs typeface="B Nazanin" panose="00000400000000000000" pitchFamily="2" charset="-78"/>
              </a:rPr>
              <a:t>(standby)</a:t>
            </a:r>
            <a:r>
              <a:rPr lang="fa-IR" sz="12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به عنوان کپی از پایگاه داده تولید نگهداری می کند.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اگر پایگاه داده </a:t>
            </a:r>
            <a:r>
              <a:rPr lang="en-US" sz="1200" dirty="0">
                <a:cs typeface="B Nazanin" panose="00000400000000000000" pitchFamily="2" charset="-78"/>
              </a:rPr>
              <a:t>production</a:t>
            </a:r>
            <a:r>
              <a:rPr lang="fa-IR" dirty="0">
                <a:cs typeface="B Nazanin" panose="00000400000000000000" pitchFamily="2" charset="-78"/>
              </a:rPr>
              <a:t> در دسترس نباشد، </a:t>
            </a:r>
            <a:r>
              <a:rPr lang="en-IN" sz="1200" dirty="0">
                <a:cs typeface="B Nazanin" panose="00000400000000000000" pitchFamily="2" charset="-78"/>
              </a:rPr>
              <a:t>DG</a:t>
            </a:r>
            <a:r>
              <a:rPr lang="fa-IR" dirty="0">
                <a:cs typeface="B Nazanin" panose="00000400000000000000" pitchFamily="2" charset="-78"/>
              </a:rPr>
              <a:t> می تواند هر پایگاه داده آماده به کار را به نقش </a:t>
            </a:r>
            <a:r>
              <a:rPr lang="en-US" sz="1200" dirty="0">
                <a:cs typeface="B Nazanin" panose="00000400000000000000" pitchFamily="2" charset="-78"/>
              </a:rPr>
              <a:t>production</a:t>
            </a:r>
            <a:r>
              <a:rPr lang="fa-IR" dirty="0">
                <a:cs typeface="B Nazanin" panose="00000400000000000000" pitchFamily="2" charset="-78"/>
              </a:rPr>
              <a:t> تغییر دهد</a:t>
            </a:r>
            <a:endParaRPr lang="en-IN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N" dirty="0">
              <a:cs typeface="B Nazanin" panose="00000400000000000000" pitchFamily="2" charset="-78"/>
            </a:endParaRPr>
          </a:p>
          <a:p>
            <a:pPr algn="r" rtl="1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معرفی دیتاگارد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598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en-US" dirty="0"/>
          </a:p>
          <a:p>
            <a:pPr algn="r"/>
            <a:endParaRPr lang="en-US" dirty="0"/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Primary Database</a:t>
            </a:r>
            <a:r>
              <a:rPr lang="fa-IR" dirty="0">
                <a:cs typeface="B Nazanin" panose="00000400000000000000" pitchFamily="2" charset="-78"/>
              </a:rPr>
              <a:t> : پایگاه داده </a:t>
            </a:r>
            <a:r>
              <a:rPr lang="en-US" dirty="0">
                <a:cs typeface="B Nazanin" panose="00000400000000000000" pitchFamily="2" charset="-78"/>
              </a:rPr>
              <a:t>production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Standby Database</a:t>
            </a:r>
            <a:r>
              <a:rPr lang="fa-IR" dirty="0">
                <a:cs typeface="B Nazanin" panose="00000400000000000000" pitchFamily="2" charset="-78"/>
              </a:rPr>
              <a:t> : کپی از پایگاه داده </a:t>
            </a:r>
            <a:r>
              <a:rPr lang="en-US" dirty="0">
                <a:cs typeface="B Nazanin" panose="00000400000000000000" pitchFamily="2" charset="-78"/>
              </a:rPr>
              <a:t>primary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Redo Log</a:t>
            </a:r>
            <a:r>
              <a:rPr lang="fa-IR" dirty="0">
                <a:cs typeface="B Nazanin" panose="00000400000000000000" pitchFamily="2" charset="-78"/>
              </a:rPr>
              <a:t> : تمام تغییرات ایجاد شده در پایگاه داده </a:t>
            </a:r>
            <a:r>
              <a:rPr lang="en-US" dirty="0">
                <a:cs typeface="B Nazanin" panose="00000400000000000000" pitchFamily="2" charset="-78"/>
              </a:rPr>
              <a:t>primary</a:t>
            </a:r>
            <a:r>
              <a:rPr lang="fa-IR" dirty="0">
                <a:cs typeface="B Nazanin" panose="00000400000000000000" pitchFamily="2" charset="-78"/>
              </a:rPr>
              <a:t> را ثبت می کند</a:t>
            </a: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Data Guard Broker</a:t>
            </a:r>
            <a:r>
              <a:rPr lang="fa-IR" dirty="0">
                <a:cs typeface="B Nazanin" panose="00000400000000000000" pitchFamily="2" charset="-78"/>
              </a:rPr>
              <a:t> :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پیکربندی های </a:t>
            </a:r>
            <a:r>
              <a:rPr lang="en-US" dirty="0">
                <a:cs typeface="B Nazanin" panose="00000400000000000000" pitchFamily="2" charset="-78"/>
              </a:rPr>
              <a:t>Data Guard </a:t>
            </a:r>
            <a:r>
              <a:rPr lang="fa-IR" dirty="0">
                <a:cs typeface="B Nazanin" panose="00000400000000000000" pitchFamily="2" charset="-78"/>
              </a:rPr>
              <a:t> را مدیریت و نظارت می کند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اجزا تشکیل دهنده </a:t>
            </a:r>
            <a:r>
              <a:rPr lang="en-US" sz="1600" dirty="0">
                <a:cs typeface="B Nazanin" panose="00000400000000000000" pitchFamily="2" charset="-78"/>
              </a:rPr>
              <a:t>Oracle Data Guard</a:t>
            </a:r>
            <a:r>
              <a:rPr lang="fa-IR" sz="4000" dirty="0">
                <a:solidFill>
                  <a:schemeClr val="tx1">
                    <a:lumMod val="65000"/>
                    <a:lumOff val="35000"/>
                  </a:schemeClr>
                </a:solidFill>
                <a:cs typeface="B Titr" panose="00000700000000000000" pitchFamily="2" charset="-78"/>
              </a:rPr>
              <a:t>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697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en-US" dirty="0"/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انواع پایگاه داده</a:t>
            </a:r>
            <a:r>
              <a:rPr lang="en-US" sz="1600" dirty="0">
                <a:cs typeface="B Nazanin" panose="00000400000000000000" pitchFamily="2" charset="-78"/>
              </a:rPr>
              <a:t>Standby</a:t>
            </a:r>
            <a:r>
              <a:rPr lang="fa-IR" sz="4000" dirty="0">
                <a:cs typeface="B Nazanin" panose="00000400000000000000" pitchFamily="2" charset="-78"/>
              </a:rPr>
              <a:t>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2C50ED00-A7C9-A497-B0FD-8E23D8F56A2D}"/>
              </a:ext>
            </a:extLst>
          </p:cNvPr>
          <p:cNvSpPr txBox="1">
            <a:spLocks/>
          </p:cNvSpPr>
          <p:nvPr/>
        </p:nvSpPr>
        <p:spPr>
          <a:xfrm>
            <a:off x="0" y="1059582"/>
            <a:ext cx="9036496" cy="363624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r"/>
            <a:endParaRPr lang="en-US" dirty="0"/>
          </a:p>
          <a:p>
            <a:pPr marL="285750" indent="-285750" algn="just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پایگاه داده</a:t>
            </a:r>
            <a:r>
              <a:rPr lang="en-US" dirty="0">
                <a:cs typeface="B Nazanin" panose="00000400000000000000" pitchFamily="2" charset="-78"/>
              </a:rPr>
              <a:t>Physical standby </a:t>
            </a:r>
            <a:r>
              <a:rPr lang="fa-IR" dirty="0">
                <a:cs typeface="B Nazanin" panose="00000400000000000000" pitchFamily="2" charset="-78"/>
              </a:rPr>
              <a:t> : عملیات یکسان سازی به صورت بلاک به بلاک انجام شده و تمامی فیزیک دیتاها و ساختار ها از طریق ارسال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 redo log file</a:t>
            </a:r>
            <a:r>
              <a:rPr lang="fa-IR" dirty="0">
                <a:cs typeface="B Nazanin" panose="00000400000000000000" pitchFamily="2" charset="-78"/>
              </a:rPr>
              <a:t>ها منتقل میشود</a:t>
            </a:r>
          </a:p>
          <a:p>
            <a:pPr marL="285750" indent="-285750" algn="just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Logical standby database</a:t>
            </a:r>
            <a:r>
              <a:rPr lang="fa-IR" dirty="0">
                <a:cs typeface="B Nazanin" panose="00000400000000000000" pitchFamily="2" charset="-78"/>
              </a:rPr>
              <a:t> : عمیات را به صورت</a:t>
            </a:r>
            <a:r>
              <a:rPr lang="en-US" dirty="0">
                <a:cs typeface="B Nazanin" panose="00000400000000000000" pitchFamily="2" charset="-78"/>
              </a:rPr>
              <a:t>schema </a:t>
            </a:r>
            <a:r>
              <a:rPr lang="fa-IR" dirty="0">
                <a:cs typeface="B Nazanin" panose="00000400000000000000" pitchFamily="2" charset="-78"/>
              </a:rPr>
              <a:t> به </a:t>
            </a:r>
            <a:r>
              <a:rPr lang="en-US" dirty="0">
                <a:cs typeface="B Nazanin" panose="00000400000000000000" pitchFamily="2" charset="-78"/>
              </a:rPr>
              <a:t>schema </a:t>
            </a:r>
            <a:r>
              <a:rPr lang="fa-IR" dirty="0">
                <a:cs typeface="B Nazanin" panose="00000400000000000000" pitchFamily="2" charset="-78"/>
              </a:rPr>
              <a:t> انجام و دستورات عینا در پایگاه داده ها اجرا می شود.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 مشابه </a:t>
            </a:r>
            <a:r>
              <a:rPr lang="en-US" b="0" i="0" dirty="0">
                <a:solidFill>
                  <a:srgbClr val="444444"/>
                </a:solidFill>
                <a:effectLst/>
                <a:latin typeface="yekan"/>
              </a:rPr>
              <a:t>replication 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Snapshot standby database</a:t>
            </a:r>
            <a:r>
              <a:rPr lang="fa-IR" dirty="0">
                <a:cs typeface="B Nazanin" panose="00000400000000000000" pitchFamily="2" charset="-78"/>
              </a:rPr>
              <a:t> : عملیات یکسان سازی به صورت بلاک به بلاک انجام می شود و میتوان نقاطی برای بازگشت به حالت های قبل در نظر گرفت. 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معمولا برای دیپلوی و تست بر روی دیتابیس اصلی بکار می رود.  </a:t>
            </a:r>
            <a:endParaRPr lang="en-US" dirty="0">
              <a:cs typeface="B Nazanin" panose="00000400000000000000" pitchFamily="2" charset="-78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a-IR" dirty="0"/>
              <a:t> 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1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fa-IR" altLang="ko-KR" dirty="0">
              <a:latin typeface="Arial" pitchFamily="34" charset="0"/>
              <a:cs typeface="Arial" pitchFamily="34" charset="0"/>
            </a:endParaRPr>
          </a:p>
          <a:p>
            <a:endParaRPr lang="fa-IR" altLang="ko-KR" dirty="0"/>
          </a:p>
          <a:p>
            <a:endParaRPr lang="fa-IR" altLang="ko-KR" dirty="0">
              <a:latin typeface="Arial" pitchFamily="34" charset="0"/>
              <a:cs typeface="Arial" pitchFamily="34" charset="0"/>
            </a:endParaRPr>
          </a:p>
          <a:p>
            <a:endParaRPr lang="fa-IR" altLang="ko-KR" dirty="0"/>
          </a:p>
          <a:p>
            <a:endParaRPr lang="fa-IR" altLang="ko-KR" dirty="0">
              <a:latin typeface="Arial" pitchFamily="34" charset="0"/>
              <a:cs typeface="Arial" pitchFamily="34" charset="0"/>
            </a:endParaRPr>
          </a:p>
          <a:p>
            <a:endParaRPr lang="fa-IR" altLang="ko-KR" dirty="0"/>
          </a:p>
          <a:p>
            <a:endParaRPr lang="fa-IR" altLang="ko-KR" dirty="0">
              <a:latin typeface="Arial" pitchFamily="34" charset="0"/>
              <a:cs typeface="Arial" pitchFamily="34" charset="0"/>
            </a:endParaRPr>
          </a:p>
          <a:p>
            <a:endParaRPr lang="fa-IR" altLang="ko-KR" dirty="0"/>
          </a:p>
          <a:p>
            <a:endParaRPr lang="fa-IR" altLang="ko-KR" dirty="0">
              <a:latin typeface="Arial" pitchFamily="34" charset="0"/>
              <a:cs typeface="Arial" pitchFamily="34" charset="0"/>
            </a:endParaRPr>
          </a:p>
          <a:p>
            <a:endParaRPr lang="fa-IR" altLang="ko-KR" dirty="0"/>
          </a:p>
          <a:p>
            <a:endParaRPr lang="fa-IR" altLang="ko-KR" dirty="0"/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یک دیتابیس اصلی و تعدادی دیتابیس جایگزین موجود می باشد که این تعداد میتواند از 1 تا 30 عدد متغیر باشد.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دیتابیس اصلی </a:t>
            </a:r>
            <a:r>
              <a:rPr lang="en-US" dirty="0">
                <a:cs typeface="B Nazanin" panose="00000400000000000000" pitchFamily="2" charset="-78"/>
              </a:rPr>
              <a:t>fail</a:t>
            </a:r>
            <a:r>
              <a:rPr lang="fa-IR" dirty="0">
                <a:cs typeface="B Nazanin" panose="00000400000000000000" pitchFamily="2" charset="-78"/>
              </a:rPr>
              <a:t> می شود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یکی از دیتابیس های </a:t>
            </a:r>
            <a:r>
              <a:rPr lang="en-US" dirty="0">
                <a:cs typeface="B Nazanin" panose="00000400000000000000" pitchFamily="2" charset="-78"/>
              </a:rPr>
              <a:t>Standby </a:t>
            </a:r>
            <a:r>
              <a:rPr lang="fa-IR" dirty="0">
                <a:cs typeface="B Nazanin" panose="00000400000000000000" pitchFamily="2" charset="-78"/>
              </a:rPr>
              <a:t> به صورت </a:t>
            </a:r>
            <a:r>
              <a:rPr lang="en-US" dirty="0">
                <a:cs typeface="B Nazanin" panose="00000400000000000000" pitchFamily="2" charset="-78"/>
              </a:rPr>
              <a:t>Production</a:t>
            </a:r>
            <a:r>
              <a:rPr lang="fa-IR" dirty="0">
                <a:cs typeface="B Nazanin" panose="00000400000000000000" pitchFamily="2" charset="-78"/>
              </a:rPr>
              <a:t> اقدام به پاسخگویی میکند و جایگزین دیتابیس اصلی می شود</a:t>
            </a:r>
          </a:p>
          <a:p>
            <a:pPr algn="r" rtl="1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سناریو جایگزینی پایگاه داده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C44B56-AA69-F089-B822-B93096FA4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059583"/>
            <a:ext cx="5937250" cy="250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56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en-US" dirty="0"/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معماری دیتاگارد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D9954-77A4-7D99-20A5-72C113B48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7574"/>
            <a:ext cx="5481414" cy="40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2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en-US" dirty="0"/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نحوه اعمال </a:t>
            </a:r>
            <a:r>
              <a:rPr lang="en-US" sz="1600" dirty="0">
                <a:cs typeface="B Nazanin" panose="00000400000000000000" pitchFamily="2" charset="-78"/>
              </a:rPr>
              <a:t>redo</a:t>
            </a:r>
            <a:r>
              <a:rPr lang="fa-IR" sz="1600" dirty="0">
                <a:cs typeface="B Nazanin" panose="00000400000000000000" pitchFamily="2" charset="-78"/>
              </a:rPr>
              <a:t>ها در </a:t>
            </a:r>
            <a:r>
              <a:rPr lang="en-US" sz="1600" dirty="0">
                <a:cs typeface="B Nazanin" panose="00000400000000000000" pitchFamily="2" charset="-78"/>
              </a:rPr>
              <a:t>physical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3AAB1-737A-AC83-8B81-B16D98201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14690"/>
            <a:ext cx="6110127" cy="41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3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059583"/>
            <a:ext cx="8928992" cy="3636242"/>
          </a:xfrm>
        </p:spPr>
        <p:txBody>
          <a:bodyPr/>
          <a:lstStyle/>
          <a:p>
            <a:endParaRPr lang="en-US" dirty="0"/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04" y="27980"/>
            <a:ext cx="9144000" cy="627534"/>
          </a:xfrm>
        </p:spPr>
        <p:txBody>
          <a:bodyPr/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نحوه اعمال </a:t>
            </a:r>
            <a:r>
              <a:rPr lang="en-US" sz="1600" dirty="0">
                <a:cs typeface="B Nazanin" panose="00000400000000000000" pitchFamily="2" charset="-78"/>
              </a:rPr>
              <a:t>SQL</a:t>
            </a:r>
            <a:r>
              <a:rPr lang="fa-IR" sz="1600" dirty="0">
                <a:cs typeface="B Nazanin" panose="00000400000000000000" pitchFamily="2" charset="-78"/>
              </a:rPr>
              <a:t>ها در </a:t>
            </a:r>
            <a:r>
              <a:rPr lang="en-US" sz="1600" dirty="0">
                <a:cs typeface="B Nazanin" panose="00000400000000000000" pitchFamily="2" charset="-78"/>
              </a:rPr>
              <a:t>logical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87624-861E-C272-5FE5-FC1212F4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18" y="915566"/>
            <a:ext cx="5983497" cy="41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7363</TotalTime>
  <Words>829</Words>
  <Application>Microsoft Office PowerPoint</Application>
  <PresentationFormat>On-screen Show (16:9)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 ESSENCE</vt:lpstr>
      <vt:lpstr>Arial</vt:lpstr>
      <vt:lpstr>Calibri</vt:lpstr>
      <vt:lpstr>Cambria</vt:lpstr>
      <vt:lpstr>yekan</vt:lpstr>
      <vt:lpstr>Office Theme</vt:lpstr>
      <vt:lpstr>Custom Design</vt:lpstr>
      <vt:lpstr>PowerPoint Presentation</vt:lpstr>
      <vt:lpstr>عناوین مطالب </vt:lpstr>
      <vt:lpstr>معرفی دیتاگارد</vt:lpstr>
      <vt:lpstr>اجزا تشکیل دهنده Oracle Data Guard </vt:lpstr>
      <vt:lpstr>انواع پایگاه دادهStandby </vt:lpstr>
      <vt:lpstr>سناریو جایگزینی پایگاه داده</vt:lpstr>
      <vt:lpstr>معماری دیتاگارد</vt:lpstr>
      <vt:lpstr>نحوه اعمال redoها در physical</vt:lpstr>
      <vt:lpstr>نحوه اعمال SQLها در logical</vt:lpstr>
      <vt:lpstr>حالت های حفاظت Oracle Data Guard </vt:lpstr>
      <vt:lpstr>خلاصه ای از مراحل پیاده سازی و تنظیمات</vt:lpstr>
      <vt:lpstr>حالات تغییر نقش پایگاه داده اصلی و آماده به کار </vt:lpstr>
      <vt:lpstr>فرایند انتقال نقش </vt:lpstr>
      <vt:lpstr>Data Guard Broker</vt:lpstr>
      <vt:lpstr>نظارت و مدیریت دیتاگارد</vt:lpstr>
      <vt:lpstr>مزایای Data Guard</vt:lpstr>
      <vt:lpstr>موارد استفاده (نرم افزار های مالی)</vt:lpstr>
      <vt:lpstr>جمع بندی و نتیجه گیری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saeed emamyari</cp:lastModifiedBy>
  <cp:revision>205</cp:revision>
  <dcterms:created xsi:type="dcterms:W3CDTF">2014-04-01T16:27:38Z</dcterms:created>
  <dcterms:modified xsi:type="dcterms:W3CDTF">2023-04-04T06:31:15Z</dcterms:modified>
</cp:coreProperties>
</file>