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50"/>
  </p:notesMasterIdLst>
  <p:handoutMasterIdLst>
    <p:handoutMasterId r:id="rId51"/>
  </p:handoutMasterIdLst>
  <p:sldIdLst>
    <p:sldId id="410" r:id="rId5"/>
    <p:sldId id="383" r:id="rId6"/>
    <p:sldId id="411" r:id="rId7"/>
    <p:sldId id="413" r:id="rId8"/>
    <p:sldId id="391" r:id="rId9"/>
    <p:sldId id="412" r:id="rId10"/>
    <p:sldId id="397" r:id="rId11"/>
    <p:sldId id="415" r:id="rId12"/>
    <p:sldId id="414" r:id="rId13"/>
    <p:sldId id="418" r:id="rId14"/>
    <p:sldId id="417" r:id="rId15"/>
    <p:sldId id="407" r:id="rId16"/>
    <p:sldId id="419" r:id="rId17"/>
    <p:sldId id="420" r:id="rId18"/>
    <p:sldId id="421" r:id="rId19"/>
    <p:sldId id="422" r:id="rId20"/>
    <p:sldId id="406" r:id="rId21"/>
    <p:sldId id="423" r:id="rId22"/>
    <p:sldId id="424" r:id="rId23"/>
    <p:sldId id="425" r:id="rId24"/>
    <p:sldId id="426" r:id="rId25"/>
    <p:sldId id="427" r:id="rId26"/>
    <p:sldId id="428" r:id="rId27"/>
    <p:sldId id="429" r:id="rId28"/>
    <p:sldId id="430" r:id="rId29"/>
    <p:sldId id="431" r:id="rId30"/>
    <p:sldId id="433" r:id="rId31"/>
    <p:sldId id="432" r:id="rId32"/>
    <p:sldId id="434" r:id="rId33"/>
    <p:sldId id="445" r:id="rId34"/>
    <p:sldId id="435" r:id="rId35"/>
    <p:sldId id="438" r:id="rId36"/>
    <p:sldId id="436" r:id="rId37"/>
    <p:sldId id="437" r:id="rId38"/>
    <p:sldId id="439" r:id="rId39"/>
    <p:sldId id="442" r:id="rId40"/>
    <p:sldId id="441" r:id="rId41"/>
    <p:sldId id="440" r:id="rId42"/>
    <p:sldId id="443" r:id="rId43"/>
    <p:sldId id="446" r:id="rId44"/>
    <p:sldId id="448" r:id="rId45"/>
    <p:sldId id="450" r:id="rId46"/>
    <p:sldId id="449" r:id="rId47"/>
    <p:sldId id="447" r:id="rId48"/>
    <p:sldId id="39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944088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2369770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213828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771329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306962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3617779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112410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35</a:t>
            </a:fld>
            <a:endParaRPr lang="en-US" dirty="0"/>
          </a:p>
        </p:txBody>
      </p:sp>
    </p:spTree>
    <p:extLst>
      <p:ext uri="{BB962C8B-B14F-4D97-AF65-F5344CB8AC3E}">
        <p14:creationId xmlns:p14="http://schemas.microsoft.com/office/powerpoint/2010/main" val="1709499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40</a:t>
            </a:fld>
            <a:endParaRPr lang="en-US" dirty="0"/>
          </a:p>
        </p:txBody>
      </p:sp>
    </p:spTree>
    <p:extLst>
      <p:ext uri="{BB962C8B-B14F-4D97-AF65-F5344CB8AC3E}">
        <p14:creationId xmlns:p14="http://schemas.microsoft.com/office/powerpoint/2010/main" val="102026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41</a:t>
            </a:fld>
            <a:endParaRPr lang="en-US" dirty="0"/>
          </a:p>
        </p:txBody>
      </p:sp>
    </p:spTree>
    <p:extLst>
      <p:ext uri="{BB962C8B-B14F-4D97-AF65-F5344CB8AC3E}">
        <p14:creationId xmlns:p14="http://schemas.microsoft.com/office/powerpoint/2010/main" val="52487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42</a:t>
            </a:fld>
            <a:endParaRPr lang="en-US" dirty="0"/>
          </a:p>
        </p:txBody>
      </p:sp>
    </p:spTree>
    <p:extLst>
      <p:ext uri="{BB962C8B-B14F-4D97-AF65-F5344CB8AC3E}">
        <p14:creationId xmlns:p14="http://schemas.microsoft.com/office/powerpoint/2010/main" val="4147783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43</a:t>
            </a:fld>
            <a:endParaRPr lang="en-US" dirty="0"/>
          </a:p>
        </p:txBody>
      </p:sp>
    </p:spTree>
    <p:extLst>
      <p:ext uri="{BB962C8B-B14F-4D97-AF65-F5344CB8AC3E}">
        <p14:creationId xmlns:p14="http://schemas.microsoft.com/office/powerpoint/2010/main" val="312524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44</a:t>
            </a:fld>
            <a:endParaRPr lang="en-US" dirty="0"/>
          </a:p>
        </p:txBody>
      </p:sp>
    </p:spTree>
    <p:extLst>
      <p:ext uri="{BB962C8B-B14F-4D97-AF65-F5344CB8AC3E}">
        <p14:creationId xmlns:p14="http://schemas.microsoft.com/office/powerpoint/2010/main" val="217375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45</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43235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22606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30939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97634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1899821"/>
            <a:ext cx="5486400" cy="1803498"/>
          </a:xfrm>
        </p:spPr>
        <p:txBody>
          <a:bodyPr/>
          <a:lstStyle/>
          <a:p>
            <a:r>
              <a:rPr lang="en-US" dirty="0"/>
              <a:t>Scheduler Algorithms</a:t>
            </a:r>
          </a:p>
        </p:txBody>
      </p:sp>
      <p:sp>
        <p:nvSpPr>
          <p:cNvPr id="3" name="TextBox 2">
            <a:extLst>
              <a:ext uri="{FF2B5EF4-FFF2-40B4-BE49-F238E27FC236}">
                <a16:creationId xmlns:a16="http://schemas.microsoft.com/office/drawing/2014/main" id="{2DF33448-52E7-432F-9A55-1BBB6F6C743D}"/>
              </a:ext>
            </a:extLst>
          </p:cNvPr>
          <p:cNvSpPr txBox="1"/>
          <p:nvPr/>
        </p:nvSpPr>
        <p:spPr>
          <a:xfrm>
            <a:off x="6409678" y="4385569"/>
            <a:ext cx="5386626" cy="120032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solidFill>
                  <a:schemeClr val="tx2">
                    <a:lumMod val="75000"/>
                  </a:schemeClr>
                </a:solidFill>
              </a:rPr>
              <a:t>Under supervisor:</a:t>
            </a:r>
          </a:p>
          <a:p>
            <a:endParaRPr lang="en-GB" sz="2400" dirty="0">
              <a:solidFill>
                <a:schemeClr val="tx2">
                  <a:lumMod val="75000"/>
                </a:schemeClr>
              </a:solidFill>
            </a:endParaRPr>
          </a:p>
          <a:p>
            <a:r>
              <a:rPr lang="en-GB" sz="2400" dirty="0">
                <a:solidFill>
                  <a:schemeClr val="tx2">
                    <a:lumMod val="75000"/>
                  </a:schemeClr>
                </a:solidFill>
              </a:rPr>
              <a:t>DR/Mohamed Mahmoud Ibrahim </a:t>
            </a:r>
          </a:p>
        </p:txBody>
      </p:sp>
    </p:spTree>
    <p:extLst>
      <p:ext uri="{BB962C8B-B14F-4D97-AF65-F5344CB8AC3E}">
        <p14:creationId xmlns:p14="http://schemas.microsoft.com/office/powerpoint/2010/main" val="3390304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r>
              <a:rPr lang="en-US" sz="4400" dirty="0"/>
              <a:t>Scheduler implementation in python </a:t>
            </a:r>
          </a:p>
        </p:txBody>
      </p:sp>
    </p:spTree>
    <p:extLst>
      <p:ext uri="{BB962C8B-B14F-4D97-AF65-F5344CB8AC3E}">
        <p14:creationId xmlns:p14="http://schemas.microsoft.com/office/powerpoint/2010/main" val="348989579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BEA3A-8E44-4552-8E6B-FF6B7195EA25}"/>
              </a:ext>
            </a:extLst>
          </p:cNvPr>
          <p:cNvSpPr>
            <a:spLocks noGrp="1"/>
          </p:cNvSpPr>
          <p:nvPr>
            <p:ph sz="quarter" idx="13"/>
          </p:nvPr>
        </p:nvSpPr>
        <p:spPr/>
        <p:txBody>
          <a:bodyPr/>
          <a:lstStyle/>
          <a:p>
            <a:endParaRPr lang="en-GB"/>
          </a:p>
        </p:txBody>
      </p:sp>
      <p:pic>
        <p:nvPicPr>
          <p:cNvPr id="5" name="Picture 4">
            <a:extLst>
              <a:ext uri="{FF2B5EF4-FFF2-40B4-BE49-F238E27FC236}">
                <a16:creationId xmlns:a16="http://schemas.microsoft.com/office/drawing/2014/main" id="{2948EEF3-31D5-4C0A-83A3-C5B555DD546E}"/>
              </a:ext>
            </a:extLst>
          </p:cNvPr>
          <p:cNvPicPr>
            <a:picLocks noChangeAspect="1"/>
          </p:cNvPicPr>
          <p:nvPr/>
        </p:nvPicPr>
        <p:blipFill>
          <a:blip r:embed="rId2"/>
          <a:stretch>
            <a:fillRect/>
          </a:stretch>
        </p:blipFill>
        <p:spPr>
          <a:xfrm>
            <a:off x="0" y="14287"/>
            <a:ext cx="12192000" cy="6829425"/>
          </a:xfrm>
          <a:prstGeom prst="rect">
            <a:avLst/>
          </a:prstGeom>
        </p:spPr>
      </p:pic>
    </p:spTree>
    <p:extLst>
      <p:ext uri="{BB962C8B-B14F-4D97-AF65-F5344CB8AC3E}">
        <p14:creationId xmlns:p14="http://schemas.microsoft.com/office/powerpoint/2010/main" val="131908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355107" y="97654"/>
            <a:ext cx="6844683" cy="6578354"/>
          </a:xfrm>
        </p:spPr>
        <p:txBody>
          <a:bodyPr/>
          <a:lstStyle/>
          <a:p>
            <a:pPr marL="0" indent="0">
              <a:buNone/>
            </a:pPr>
            <a:endParaRPr lang="en-US" dirty="0"/>
          </a:p>
          <a:p>
            <a:pPr marL="0" indent="0">
              <a:buNone/>
            </a:pPr>
            <a:r>
              <a:rPr lang="en-US" sz="2800" b="1" dirty="0">
                <a:solidFill>
                  <a:schemeClr val="tx2">
                    <a:lumMod val="50000"/>
                  </a:schemeClr>
                </a:solidFill>
              </a:rPr>
              <a:t>Explain :</a:t>
            </a:r>
          </a:p>
          <a:p>
            <a:pPr marL="0" indent="0">
              <a:buNone/>
            </a:pPr>
            <a:r>
              <a:rPr lang="en-US" dirty="0"/>
              <a:t>we create  process class , That contains two functions : </a:t>
            </a:r>
          </a:p>
          <a:p>
            <a:pPr marL="0" indent="0">
              <a:buNone/>
            </a:pPr>
            <a:r>
              <a:rPr lang="en-GB" dirty="0"/>
              <a:t>_</a:t>
            </a:r>
            <a:r>
              <a:rPr lang="en-GB" dirty="0" err="1"/>
              <a:t>init</a:t>
            </a:r>
            <a:r>
              <a:rPr lang="en-GB" dirty="0"/>
              <a:t>_: Initializes the process attributes.</a:t>
            </a:r>
            <a:endParaRPr lang="en-US" dirty="0"/>
          </a:p>
          <a:p>
            <a:pPr marL="0" indent="0">
              <a:buNone/>
            </a:pPr>
            <a:r>
              <a:rPr lang="en-US" dirty="0"/>
              <a:t>There are  two type of attributes: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GB" dirty="0"/>
              <a:t>_</a:t>
            </a:r>
            <a:r>
              <a:rPr lang="en-GB" dirty="0" err="1"/>
              <a:t>repr</a:t>
            </a:r>
            <a:r>
              <a:rPr lang="en-GB" dirty="0"/>
              <a:t>_: Provides a string representation of the process object for easy printing</a:t>
            </a:r>
            <a:endParaRPr lang="en-US" dirty="0"/>
          </a:p>
        </p:txBody>
      </p:sp>
      <p:sp>
        <p:nvSpPr>
          <p:cNvPr id="5" name="Oval 4">
            <a:extLst>
              <a:ext uri="{FF2B5EF4-FFF2-40B4-BE49-F238E27FC236}">
                <a16:creationId xmlns:a16="http://schemas.microsoft.com/office/drawing/2014/main" id="{BFA0A38D-E4D5-45A0-AFEE-2B5357A4C9A9}"/>
              </a:ext>
            </a:extLst>
          </p:cNvPr>
          <p:cNvSpPr/>
          <p:nvPr/>
        </p:nvSpPr>
        <p:spPr>
          <a:xfrm>
            <a:off x="2823305" y="3301561"/>
            <a:ext cx="1855433" cy="108494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a:solidFill>
                  <a:schemeClr val="bg1"/>
                </a:solidFill>
              </a:rPr>
              <a:t>additional attributes</a:t>
            </a:r>
          </a:p>
        </p:txBody>
      </p:sp>
      <p:sp>
        <p:nvSpPr>
          <p:cNvPr id="6" name="Oval 5">
            <a:extLst>
              <a:ext uri="{FF2B5EF4-FFF2-40B4-BE49-F238E27FC236}">
                <a16:creationId xmlns:a16="http://schemas.microsoft.com/office/drawing/2014/main" id="{1719BC74-1A8A-4623-8236-89881B34B0BF}"/>
              </a:ext>
            </a:extLst>
          </p:cNvPr>
          <p:cNvSpPr/>
          <p:nvPr/>
        </p:nvSpPr>
        <p:spPr>
          <a:xfrm>
            <a:off x="661490" y="3345949"/>
            <a:ext cx="1855433" cy="99616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a:solidFill>
                  <a:schemeClr val="bg1"/>
                </a:solidFill>
              </a:rPr>
              <a:t>Basic attribute </a:t>
            </a:r>
          </a:p>
        </p:txBody>
      </p:sp>
      <p:cxnSp>
        <p:nvCxnSpPr>
          <p:cNvPr id="8" name="Straight Arrow Connector 7">
            <a:extLst>
              <a:ext uri="{FF2B5EF4-FFF2-40B4-BE49-F238E27FC236}">
                <a16:creationId xmlns:a16="http://schemas.microsoft.com/office/drawing/2014/main" id="{98D431D2-4DD6-47E4-90EB-94219FE7D591}"/>
              </a:ext>
            </a:extLst>
          </p:cNvPr>
          <p:cNvCxnSpPr>
            <a:cxnSpLocks/>
          </p:cNvCxnSpPr>
          <p:nvPr/>
        </p:nvCxnSpPr>
        <p:spPr>
          <a:xfrm flipH="1">
            <a:off x="1518043" y="2774272"/>
            <a:ext cx="514905" cy="571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2A6734-5BE6-4735-97CF-E43709EB2634}"/>
              </a:ext>
            </a:extLst>
          </p:cNvPr>
          <p:cNvCxnSpPr>
            <a:cxnSpLocks/>
          </p:cNvCxnSpPr>
          <p:nvPr/>
        </p:nvCxnSpPr>
        <p:spPr>
          <a:xfrm>
            <a:off x="2137493" y="2774272"/>
            <a:ext cx="1058391" cy="612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2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7517C-164D-4511-85BC-3758F7E32131}"/>
              </a:ext>
            </a:extLst>
          </p:cNvPr>
          <p:cNvSpPr>
            <a:spLocks noGrp="1"/>
          </p:cNvSpPr>
          <p:nvPr>
            <p:ph sz="quarter" idx="13"/>
          </p:nvPr>
        </p:nvSpPr>
        <p:spPr/>
        <p:txBody>
          <a:bodyPr/>
          <a:lstStyle/>
          <a:p>
            <a:endParaRPr lang="en-GB"/>
          </a:p>
        </p:txBody>
      </p:sp>
      <p:pic>
        <p:nvPicPr>
          <p:cNvPr id="4" name="Picture 3">
            <a:extLst>
              <a:ext uri="{FF2B5EF4-FFF2-40B4-BE49-F238E27FC236}">
                <a16:creationId xmlns:a16="http://schemas.microsoft.com/office/drawing/2014/main" id="{C4C17D97-FFC7-40A3-9C51-98F90647728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6876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13064" y="-284085"/>
            <a:ext cx="8540319" cy="6873536"/>
          </a:xfrm>
        </p:spPr>
        <p:txBody>
          <a:bodyPr>
            <a:normAutofit/>
          </a:bodyPr>
          <a:lstStyle/>
          <a:p>
            <a:pPr marL="0" indent="0">
              <a:buNone/>
            </a:pPr>
            <a:endParaRPr lang="en-US" dirty="0"/>
          </a:p>
          <a:p>
            <a:pPr marL="0" indent="0">
              <a:buNone/>
            </a:pPr>
            <a:r>
              <a:rPr lang="en-US" sz="2800" b="1" dirty="0">
                <a:solidFill>
                  <a:schemeClr val="tx2">
                    <a:lumMod val="50000"/>
                  </a:schemeClr>
                </a:solidFill>
              </a:rPr>
              <a:t>Explain :</a:t>
            </a:r>
          </a:p>
          <a:p>
            <a:pPr marL="342900" indent="-342900">
              <a:buFont typeface="Arial" panose="020B0604020202020204" pitchFamily="34" charset="0"/>
              <a:buChar char="•"/>
            </a:pPr>
            <a:r>
              <a:rPr lang="en-US" dirty="0"/>
              <a:t>we use this function in order to read external  txt file   </a:t>
            </a:r>
          </a:p>
          <a:p>
            <a:pPr marL="0" indent="0">
              <a:buNone/>
            </a:pPr>
            <a:r>
              <a:rPr lang="en-US" dirty="0"/>
              <a:t>      with  comma separate or csv file </a:t>
            </a:r>
          </a:p>
          <a:p>
            <a:pPr marL="0" indent="0">
              <a:buNone/>
            </a:pPr>
            <a:r>
              <a:rPr lang="en-US" dirty="0"/>
              <a:t> </a:t>
            </a:r>
            <a:r>
              <a:rPr lang="en-US" sz="2800" dirty="0">
                <a:solidFill>
                  <a:schemeClr val="tx2">
                    <a:lumMod val="50000"/>
                  </a:schemeClr>
                </a:solidFill>
              </a:rPr>
              <a:t>steps : </a:t>
            </a:r>
          </a:p>
          <a:p>
            <a:r>
              <a:rPr lang="en-US" dirty="0"/>
              <a:t>define processes list to define all processes that has arrived </a:t>
            </a:r>
          </a:p>
          <a:p>
            <a:r>
              <a:rPr lang="en-US" dirty="0"/>
              <a:t>open the file , then read line by line </a:t>
            </a:r>
          </a:p>
          <a:p>
            <a:r>
              <a:rPr lang="en-US" dirty="0"/>
              <a:t>each line contains   name, arrival, burst, deadline values which separated by comma , we split each value and put it in process attributes by using constructor </a:t>
            </a:r>
          </a:p>
          <a:p>
            <a:pPr marL="0" indent="0">
              <a:buNone/>
            </a:pPr>
            <a:r>
              <a:rPr lang="en-US" dirty="0">
                <a:solidFill>
                  <a:schemeClr val="tx2">
                    <a:lumMod val="50000"/>
                  </a:schemeClr>
                </a:solidFill>
              </a:rPr>
              <a:t>	(</a:t>
            </a:r>
            <a:r>
              <a:rPr lang="en-GB" dirty="0">
                <a:solidFill>
                  <a:schemeClr val="tx2">
                    <a:lumMod val="50000"/>
                  </a:schemeClr>
                </a:solidFill>
              </a:rPr>
              <a:t>process(name, int(arrival), int(burst), int(deadline))</a:t>
            </a:r>
          </a:p>
          <a:p>
            <a:pPr marL="0" indent="0">
              <a:buNone/>
            </a:pPr>
            <a:r>
              <a:rPr lang="en-GB" dirty="0"/>
              <a:t>4-    The newly created process object is then appended to the processes list.</a:t>
            </a:r>
          </a:p>
          <a:p>
            <a:pPr marL="0" indent="0">
              <a:buNone/>
            </a:pPr>
            <a:r>
              <a:rPr lang="en-US" dirty="0">
                <a:solidFill>
                  <a:schemeClr val="tx2">
                    <a:lumMod val="50000"/>
                  </a:schemeClr>
                </a:solidFill>
              </a:rPr>
              <a:t>This function return  list of the processes that we will used in our algorithm . </a:t>
            </a:r>
          </a:p>
          <a:p>
            <a:pPr marL="0" indent="0">
              <a:buNone/>
            </a:pPr>
            <a:endParaRPr lang="en-US" dirty="0"/>
          </a:p>
          <a:p>
            <a:pPr marL="0" indent="0">
              <a:buNone/>
            </a:pPr>
            <a:endParaRPr lang="en-US" dirty="0"/>
          </a:p>
        </p:txBody>
      </p:sp>
      <p:sp>
        <p:nvSpPr>
          <p:cNvPr id="3" name="Oval 2">
            <a:extLst>
              <a:ext uri="{FF2B5EF4-FFF2-40B4-BE49-F238E27FC236}">
                <a16:creationId xmlns:a16="http://schemas.microsoft.com/office/drawing/2014/main" id="{E9BDAEA6-17A1-4D36-806E-10934525076E}"/>
              </a:ext>
            </a:extLst>
          </p:cNvPr>
          <p:cNvSpPr/>
          <p:nvPr/>
        </p:nvSpPr>
        <p:spPr>
          <a:xfrm>
            <a:off x="8407154" y="3684233"/>
            <a:ext cx="3684233" cy="22549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3200" dirty="0"/>
              <a:t>N</a:t>
            </a:r>
            <a:r>
              <a:rPr lang="en-GB" sz="3200" b="1" dirty="0"/>
              <a:t>ot</a:t>
            </a:r>
            <a:r>
              <a:rPr lang="en-GB" sz="3200" dirty="0"/>
              <a:t>e : </a:t>
            </a:r>
          </a:p>
          <a:p>
            <a:pPr algn="ctr"/>
            <a:r>
              <a:rPr lang="en-GB" dirty="0"/>
              <a:t>All processes in the list is passive that actually stored in Hard disk </a:t>
            </a:r>
          </a:p>
        </p:txBody>
      </p:sp>
    </p:spTree>
    <p:extLst>
      <p:ext uri="{BB962C8B-B14F-4D97-AF65-F5344CB8AC3E}">
        <p14:creationId xmlns:p14="http://schemas.microsoft.com/office/powerpoint/2010/main" val="231619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7517C-164D-4511-85BC-3758F7E32131}"/>
              </a:ext>
            </a:extLst>
          </p:cNvPr>
          <p:cNvSpPr>
            <a:spLocks noGrp="1"/>
          </p:cNvSpPr>
          <p:nvPr>
            <p:ph sz="quarter" idx="13"/>
          </p:nvPr>
        </p:nvSpPr>
        <p:spPr/>
        <p:txBody>
          <a:bodyPr/>
          <a:lstStyle/>
          <a:p>
            <a:endParaRPr lang="en-GB"/>
          </a:p>
        </p:txBody>
      </p:sp>
      <p:pic>
        <p:nvPicPr>
          <p:cNvPr id="5" name="Picture 4">
            <a:extLst>
              <a:ext uri="{FF2B5EF4-FFF2-40B4-BE49-F238E27FC236}">
                <a16:creationId xmlns:a16="http://schemas.microsoft.com/office/drawing/2014/main" id="{2D9EF9F4-5082-4528-BAEC-7EAE1559DD11}"/>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326426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13065" y="11097"/>
            <a:ext cx="7350710" cy="6664911"/>
          </a:xfrm>
        </p:spPr>
        <p:txBody>
          <a:bodyPr>
            <a:normAutofit/>
          </a:bodyPr>
          <a:lstStyle/>
          <a:p>
            <a:pPr marL="0" indent="0">
              <a:buNone/>
            </a:pPr>
            <a:endParaRPr lang="en-US" dirty="0"/>
          </a:p>
          <a:p>
            <a:pPr marL="0" indent="0">
              <a:buNone/>
            </a:pPr>
            <a:r>
              <a:rPr lang="en-US" sz="2800" b="1" dirty="0">
                <a:solidFill>
                  <a:schemeClr val="tx2">
                    <a:lumMod val="50000"/>
                  </a:schemeClr>
                </a:solidFill>
              </a:rPr>
              <a:t>Explain :</a:t>
            </a:r>
          </a:p>
          <a:p>
            <a:pPr marL="342900" indent="-342900">
              <a:buFont typeface="Arial" panose="020B0604020202020204" pitchFamily="34" charset="0"/>
              <a:buChar char="•"/>
            </a:pPr>
            <a:r>
              <a:rPr lang="en-GB" dirty="0"/>
              <a:t>Calculates various performance metrics for the scheduling algorithms</a:t>
            </a:r>
            <a:endParaRPr lang="ar-EG" dirty="0"/>
          </a:p>
          <a:p>
            <a:pPr marL="0" indent="0">
              <a:buNone/>
            </a:pPr>
            <a:endParaRPr lang="en-GB" dirty="0"/>
          </a:p>
          <a:p>
            <a:pPr marL="342900" indent="-342900">
              <a:buFont typeface="Arial" panose="020B0604020202020204" pitchFamily="34" charset="0"/>
              <a:buChar char="•"/>
            </a:pPr>
            <a:r>
              <a:rPr lang="en-US" dirty="0">
                <a:solidFill>
                  <a:schemeClr val="tx2">
                    <a:lumMod val="50000"/>
                  </a:schemeClr>
                </a:solidFill>
              </a:rPr>
              <a:t> This function return  </a:t>
            </a:r>
            <a:r>
              <a:rPr lang="en-GB" dirty="0" err="1">
                <a:solidFill>
                  <a:schemeClr val="tx2">
                    <a:lumMod val="50000"/>
                  </a:schemeClr>
                </a:solidFill>
              </a:rPr>
              <a:t>awt</a:t>
            </a:r>
            <a:r>
              <a:rPr lang="en-GB" dirty="0">
                <a:solidFill>
                  <a:schemeClr val="tx2">
                    <a:lumMod val="50000"/>
                  </a:schemeClr>
                </a:solidFill>
              </a:rPr>
              <a:t>, art, </a:t>
            </a:r>
            <a:r>
              <a:rPr lang="en-GB" dirty="0" err="1">
                <a:solidFill>
                  <a:schemeClr val="tx2">
                    <a:lumMod val="50000"/>
                  </a:schemeClr>
                </a:solidFill>
              </a:rPr>
              <a:t>att</a:t>
            </a:r>
            <a:r>
              <a:rPr lang="en-GB" dirty="0">
                <a:solidFill>
                  <a:schemeClr val="tx2">
                    <a:lumMod val="50000"/>
                  </a:schemeClr>
                </a:solidFill>
              </a:rPr>
              <a:t>, throughput, utilization, proportionality</a:t>
            </a:r>
            <a:endParaRPr lang="en-US" dirty="0"/>
          </a:p>
          <a:p>
            <a:pPr marL="0" indent="0">
              <a:buNone/>
            </a:pPr>
            <a:r>
              <a:rPr lang="en-US" dirty="0"/>
              <a:t>  </a:t>
            </a:r>
          </a:p>
        </p:txBody>
      </p:sp>
    </p:spTree>
    <p:extLst>
      <p:ext uri="{BB962C8B-B14F-4D97-AF65-F5344CB8AC3E}">
        <p14:creationId xmlns:p14="http://schemas.microsoft.com/office/powerpoint/2010/main" val="338578017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0A8EC1E-BD71-41CA-BDFE-3BA53A964CAD}"/>
              </a:ext>
            </a:extLst>
          </p:cNvPr>
          <p:cNvSpPr>
            <a:spLocks noGrp="1"/>
          </p:cNvSpPr>
          <p:nvPr>
            <p:ph type="pic" sz="quarter" idx="15"/>
          </p:nvPr>
        </p:nvSpPr>
        <p:spPr/>
      </p:sp>
      <p:pic>
        <p:nvPicPr>
          <p:cNvPr id="3" name="Picture 2">
            <a:extLst>
              <a:ext uri="{FF2B5EF4-FFF2-40B4-BE49-F238E27FC236}">
                <a16:creationId xmlns:a16="http://schemas.microsoft.com/office/drawing/2014/main" id="{DE43C312-1A1C-4347-8922-1A3EB1170EBD}"/>
              </a:ext>
            </a:extLst>
          </p:cNvPr>
          <p:cNvPicPr>
            <a:picLocks noChangeAspect="1"/>
          </p:cNvPicPr>
          <p:nvPr/>
        </p:nvPicPr>
        <p:blipFill>
          <a:blip r:embed="rId3"/>
          <a:stretch>
            <a:fillRect/>
          </a:stretch>
        </p:blipFill>
        <p:spPr>
          <a:xfrm>
            <a:off x="8383" y="-1"/>
            <a:ext cx="12205841" cy="6857999"/>
          </a:xfrm>
          <a:prstGeom prst="rect">
            <a:avLst/>
          </a:prstGeom>
        </p:spPr>
      </p:pic>
    </p:spTree>
    <p:extLst>
      <p:ext uri="{BB962C8B-B14F-4D97-AF65-F5344CB8AC3E}">
        <p14:creationId xmlns:p14="http://schemas.microsoft.com/office/powerpoint/2010/main" val="2983645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13065" y="11097"/>
            <a:ext cx="7350710" cy="6846903"/>
          </a:xfrm>
        </p:spPr>
        <p:txBody>
          <a:bodyPr>
            <a:normAutofit/>
          </a:bodyPr>
          <a:lstStyle/>
          <a:p>
            <a:pPr marL="0" indent="0">
              <a:buNone/>
            </a:pPr>
            <a:endParaRPr lang="en-US" dirty="0"/>
          </a:p>
          <a:p>
            <a:pPr marL="0" indent="0">
              <a:buNone/>
            </a:pPr>
            <a:r>
              <a:rPr lang="en-US" sz="2800" b="1" dirty="0">
                <a:solidFill>
                  <a:schemeClr val="tx2">
                    <a:lumMod val="50000"/>
                  </a:schemeClr>
                </a:solidFill>
              </a:rPr>
              <a:t>Explain :</a:t>
            </a:r>
          </a:p>
          <a:p>
            <a:pPr marL="0" indent="0">
              <a:buNone/>
            </a:pPr>
            <a:r>
              <a:rPr lang="en-US" b="1" dirty="0">
                <a:solidFill>
                  <a:schemeClr val="tx2">
                    <a:lumMod val="50000"/>
                  </a:schemeClr>
                </a:solidFill>
              </a:rPr>
              <a:t>queue(processes, </a:t>
            </a:r>
            <a:r>
              <a:rPr lang="en-US" b="1" dirty="0" err="1">
                <a:solidFill>
                  <a:schemeClr val="tx2">
                    <a:lumMod val="50000"/>
                  </a:schemeClr>
                </a:solidFill>
              </a:rPr>
              <a:t>ready_queue</a:t>
            </a:r>
            <a:r>
              <a:rPr lang="en-US" b="1" dirty="0">
                <a:solidFill>
                  <a:schemeClr val="tx2">
                    <a:lumMod val="50000"/>
                  </a:schemeClr>
                </a:solidFill>
              </a:rPr>
              <a:t>) function :</a:t>
            </a:r>
            <a:endParaRPr lang="en-US" sz="1200" b="1" dirty="0">
              <a:solidFill>
                <a:schemeClr val="tx2">
                  <a:lumMod val="50000"/>
                </a:schemeClr>
              </a:solidFill>
            </a:endParaRPr>
          </a:p>
          <a:p>
            <a:pPr marL="285750" indent="-285750">
              <a:buFont typeface="Arial" panose="020B0604020202020204" pitchFamily="34" charset="0"/>
              <a:buChar char="•"/>
            </a:pPr>
            <a:r>
              <a:rPr lang="en-US" sz="1600" dirty="0"/>
              <a:t> we use it in order to take process from processes list to ready queue </a:t>
            </a:r>
          </a:p>
          <a:p>
            <a:pPr marL="0" indent="0">
              <a:buNone/>
            </a:pPr>
            <a:r>
              <a:rPr lang="en-US" sz="1600" dirty="0"/>
              <a:t>       it like long term schedular ), it done by comparing the arrival time of process with</a:t>
            </a:r>
          </a:p>
          <a:p>
            <a:pPr marL="0" indent="0">
              <a:buNone/>
            </a:pPr>
            <a:r>
              <a:rPr lang="en-US" sz="1600" dirty="0"/>
              <a:t>      current time   for all processes list , if arrival time less or equal to current time , </a:t>
            </a:r>
          </a:p>
          <a:p>
            <a:pPr marL="0" indent="0">
              <a:buNone/>
            </a:pPr>
            <a:r>
              <a:rPr lang="en-US" sz="1600" dirty="0"/>
              <a:t>        then add to ready queue and remove it from processes list </a:t>
            </a:r>
          </a:p>
          <a:p>
            <a:pPr marL="0" indent="0">
              <a:buNone/>
            </a:pPr>
            <a:r>
              <a:rPr lang="en-US" b="1" dirty="0" err="1">
                <a:solidFill>
                  <a:schemeClr val="tx2">
                    <a:lumMod val="50000"/>
                  </a:schemeClr>
                </a:solidFill>
              </a:rPr>
              <a:t>check_status</a:t>
            </a:r>
            <a:r>
              <a:rPr lang="en-US" b="1" dirty="0">
                <a:solidFill>
                  <a:schemeClr val="tx2">
                    <a:lumMod val="50000"/>
                  </a:schemeClr>
                </a:solidFill>
              </a:rPr>
              <a:t>(process) function :</a:t>
            </a:r>
          </a:p>
          <a:p>
            <a:pPr marL="342900" indent="-342900">
              <a:buFont typeface="Arial" panose="020B0604020202020204" pitchFamily="34" charset="0"/>
              <a:buChar char="•"/>
            </a:pPr>
            <a:r>
              <a:rPr lang="en-US" sz="1600" dirty="0"/>
              <a:t>Use it to check if the executable process meets it’s deadline or not .</a:t>
            </a:r>
          </a:p>
          <a:p>
            <a:pPr marL="342900" indent="-342900">
              <a:buFont typeface="Arial" panose="020B0604020202020204" pitchFamily="34" charset="0"/>
              <a:buChar char="•"/>
            </a:pPr>
            <a:r>
              <a:rPr lang="en-US" sz="1600" dirty="0"/>
              <a:t>If the process  meets it’s deadline ,it’s status =&gt; s which means successful</a:t>
            </a:r>
          </a:p>
          <a:p>
            <a:pPr marL="342900" indent="-342900">
              <a:buFont typeface="Arial" panose="020B0604020202020204" pitchFamily="34" charset="0"/>
              <a:buChar char="•"/>
            </a:pPr>
            <a:r>
              <a:rPr lang="en-US" sz="1600" dirty="0"/>
              <a:t>If not ,process’s status =&gt; F which means Failed </a:t>
            </a:r>
          </a:p>
          <a:p>
            <a:pPr marL="0" indent="0">
              <a:buNone/>
            </a:pPr>
            <a:endParaRPr lang="en-US" sz="2800" dirty="0"/>
          </a:p>
        </p:txBody>
      </p:sp>
    </p:spTree>
    <p:extLst>
      <p:ext uri="{BB962C8B-B14F-4D97-AF65-F5344CB8AC3E}">
        <p14:creationId xmlns:p14="http://schemas.microsoft.com/office/powerpoint/2010/main" val="37086607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48786-C097-4FD6-8DAE-6D0DE08561F2}"/>
              </a:ext>
            </a:extLst>
          </p:cNvPr>
          <p:cNvSpPr>
            <a:spLocks noGrp="1"/>
          </p:cNvSpPr>
          <p:nvPr>
            <p:ph sz="quarter" idx="14"/>
          </p:nvPr>
        </p:nvSpPr>
        <p:spPr/>
        <p:txBody>
          <a:bodyPr/>
          <a:lstStyle/>
          <a:p>
            <a:endParaRPr lang="en-GB"/>
          </a:p>
        </p:txBody>
      </p:sp>
      <p:pic>
        <p:nvPicPr>
          <p:cNvPr id="7" name="Picture 6">
            <a:extLst>
              <a:ext uri="{FF2B5EF4-FFF2-40B4-BE49-F238E27FC236}">
                <a16:creationId xmlns:a16="http://schemas.microsoft.com/office/drawing/2014/main" id="{07F508B2-B8C7-4F5E-B5C8-924992F7128A}"/>
              </a:ext>
            </a:extLst>
          </p:cNvPr>
          <p:cNvPicPr>
            <a:picLocks noChangeAspect="1"/>
          </p:cNvPicPr>
          <p:nvPr/>
        </p:nvPicPr>
        <p:blipFill>
          <a:blip r:embed="rId2"/>
          <a:stretch>
            <a:fillRect/>
          </a:stretch>
        </p:blipFill>
        <p:spPr>
          <a:xfrm>
            <a:off x="1" y="0"/>
            <a:ext cx="12118018" cy="6858000"/>
          </a:xfrm>
          <a:prstGeom prst="rect">
            <a:avLst/>
          </a:prstGeom>
        </p:spPr>
      </p:pic>
    </p:spTree>
    <p:extLst>
      <p:ext uri="{BB962C8B-B14F-4D97-AF65-F5344CB8AC3E}">
        <p14:creationId xmlns:p14="http://schemas.microsoft.com/office/powerpoint/2010/main" val="14529775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TEAM’S MEMBER:</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485748"/>
            <a:ext cx="6788150" cy="3505477"/>
          </a:xfrm>
        </p:spPr>
        <p:txBody>
          <a:bodyPr tIns="457200">
            <a:normAutofit/>
          </a:bodyPr>
          <a:lstStyle/>
          <a:p>
            <a:r>
              <a:rPr lang="en-US" dirty="0" err="1"/>
              <a:t>Eman</a:t>
            </a:r>
            <a:r>
              <a:rPr lang="en-US" dirty="0"/>
              <a:t> Kamel</a:t>
            </a:r>
            <a:r>
              <a:rPr lang="ar-EG" dirty="0"/>
              <a:t> </a:t>
            </a:r>
            <a:r>
              <a:rPr lang="en-GB" dirty="0" err="1"/>
              <a:t>Ashry</a:t>
            </a:r>
            <a:r>
              <a:rPr lang="en-GB" dirty="0"/>
              <a:t> </a:t>
            </a:r>
            <a:endParaRPr lang="en-US" dirty="0"/>
          </a:p>
          <a:p>
            <a:r>
              <a:rPr lang="en-US" dirty="0" err="1"/>
              <a:t>Fedaa</a:t>
            </a:r>
            <a:r>
              <a:rPr lang="en-US" dirty="0"/>
              <a:t> Shaban Mohamed</a:t>
            </a:r>
          </a:p>
          <a:p>
            <a:r>
              <a:rPr lang="en-US" dirty="0"/>
              <a:t>Mohamed Ragab Radwan</a:t>
            </a:r>
          </a:p>
          <a:p>
            <a:r>
              <a:rPr lang="en-US" dirty="0"/>
              <a:t>Mariam Ahmed Sayed </a:t>
            </a:r>
          </a:p>
          <a:p>
            <a:r>
              <a:rPr lang="en-US" dirty="0"/>
              <a:t>Alaa Anwar Faysal</a:t>
            </a:r>
          </a:p>
        </p:txBody>
      </p:sp>
    </p:spTree>
    <p:extLst>
      <p:ext uri="{BB962C8B-B14F-4D97-AF65-F5344CB8AC3E}">
        <p14:creationId xmlns:p14="http://schemas.microsoft.com/office/powerpoint/2010/main" val="3346685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04187" y="53266"/>
            <a:ext cx="7350710" cy="7399538"/>
          </a:xfrm>
        </p:spPr>
        <p:txBody>
          <a:bodyPr>
            <a:normAutofit/>
          </a:bodyPr>
          <a:lstStyle/>
          <a:p>
            <a:pPr marL="0" indent="0">
              <a:buNone/>
            </a:pPr>
            <a:endParaRPr lang="en-US" dirty="0"/>
          </a:p>
          <a:p>
            <a:pPr marL="0" indent="0">
              <a:buNone/>
            </a:pPr>
            <a:r>
              <a:rPr lang="en-US" sz="2800" b="1" dirty="0">
                <a:solidFill>
                  <a:schemeClr val="tx2">
                    <a:lumMod val="50000"/>
                  </a:schemeClr>
                </a:solidFill>
              </a:rPr>
              <a:t>Round Robin :</a:t>
            </a:r>
          </a:p>
          <a:p>
            <a:pPr marL="285750" indent="-285750">
              <a:buFont typeface="Arial" panose="020B0604020202020204" pitchFamily="34" charset="0"/>
              <a:buChar char="•"/>
            </a:pPr>
            <a:r>
              <a:rPr lang="en-US" sz="1600" dirty="0"/>
              <a:t>We sort the processes in list by its arrival time  to know which come first </a:t>
            </a:r>
          </a:p>
          <a:p>
            <a:pPr marL="285750" indent="-285750">
              <a:buFont typeface="Arial" panose="020B0604020202020204" pitchFamily="34" charset="0"/>
              <a:buChar char="•"/>
            </a:pPr>
            <a:r>
              <a:rPr lang="en-US" sz="1600" dirty="0"/>
              <a:t>We  define </a:t>
            </a:r>
            <a:r>
              <a:rPr lang="en-US" sz="1600" dirty="0" err="1"/>
              <a:t>cpu</a:t>
            </a:r>
            <a:r>
              <a:rPr lang="en-US" sz="1600" dirty="0"/>
              <a:t> list  to put the complete it’s execution and ready queue to hold the processes that have been arrived </a:t>
            </a:r>
          </a:p>
          <a:p>
            <a:pPr marL="285750" indent="-285750">
              <a:buFont typeface="Arial" panose="020B0604020202020204" pitchFamily="34" charset="0"/>
              <a:buChar char="•"/>
            </a:pPr>
            <a:r>
              <a:rPr lang="en-US" sz="1600" dirty="0"/>
              <a:t>  </a:t>
            </a:r>
            <a:r>
              <a:rPr lang="en-GB" sz="1600" dirty="0"/>
              <a:t> while there is any process in ready queue or processes : </a:t>
            </a:r>
          </a:p>
          <a:p>
            <a:pPr marL="742950" lvl="1" indent="-285750">
              <a:buFont typeface="Arial" panose="020B0604020202020204" pitchFamily="34" charset="0"/>
              <a:buChar char="•"/>
            </a:pPr>
            <a:r>
              <a:rPr lang="en-GB" sz="1600" dirty="0"/>
              <a:t>We check if there is  an arrival process in this current time  using queue()</a:t>
            </a:r>
          </a:p>
          <a:p>
            <a:pPr marL="742950" lvl="1" indent="-285750">
              <a:buFont typeface="Arial" panose="020B0604020202020204" pitchFamily="34" charset="0"/>
              <a:buChar char="•"/>
            </a:pPr>
            <a:r>
              <a:rPr lang="en-GB" sz="1600" dirty="0"/>
              <a:t>If there is no processes in ready queue , we add idle processes until  any process arrive the ready queue . </a:t>
            </a:r>
          </a:p>
          <a:p>
            <a:pPr marL="742950" lvl="1" indent="-285750">
              <a:buFont typeface="Arial" panose="020B0604020202020204" pitchFamily="34" charset="0"/>
              <a:buChar char="•"/>
            </a:pPr>
            <a:r>
              <a:rPr lang="en-GB" sz="1600" dirty="0"/>
              <a:t>If process arrives , we get it from the ready queue ,</a:t>
            </a:r>
          </a:p>
          <a:p>
            <a:pPr marL="742950" lvl="1" indent="-285750">
              <a:buFont typeface="Arial" panose="020B0604020202020204" pitchFamily="34" charset="0"/>
              <a:buChar char="•"/>
            </a:pPr>
            <a:r>
              <a:rPr lang="en-GB" sz="1600" dirty="0"/>
              <a:t>We add this condition (</a:t>
            </a:r>
            <a:r>
              <a:rPr lang="en-GB" sz="1600" dirty="0" err="1"/>
              <a:t>process.response_time</a:t>
            </a:r>
            <a:r>
              <a:rPr lang="en-GB" sz="1600" dirty="0"/>
              <a:t> is None) , as we want to response time to the process , if we remove it and only process in ready queue ,we will assign wrong response time to the process as amount of time it takes from when a request was submitted until the first response is produced, not output</a:t>
            </a:r>
          </a:p>
          <a:p>
            <a:pPr marL="457200" lvl="1" indent="0">
              <a:buNone/>
            </a:pPr>
            <a:endParaRPr lang="en-GB" sz="1600" dirty="0"/>
          </a:p>
          <a:p>
            <a:pPr marL="742950" lvl="1" indent="-285750">
              <a:buFont typeface="Arial" panose="020B0604020202020204" pitchFamily="34" charset="0"/>
              <a:buChar char="•"/>
            </a:pPr>
            <a:endParaRPr lang="en-GB" sz="1600" dirty="0"/>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0" indent="0">
              <a:buNone/>
            </a:pPr>
            <a:endParaRPr lang="en-GB" sz="1600" dirty="0"/>
          </a:p>
          <a:p>
            <a:pPr marL="0" indent="0">
              <a:buNone/>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4410817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04187" y="53266"/>
            <a:ext cx="7350710" cy="7399538"/>
          </a:xfrm>
        </p:spPr>
        <p:txBody>
          <a:bodyPr>
            <a:normAutofit/>
          </a:bodyPr>
          <a:lstStyle/>
          <a:p>
            <a:pPr marL="0" indent="0">
              <a:buNone/>
            </a:pPr>
            <a:endParaRPr lang="en-US" dirty="0"/>
          </a:p>
          <a:p>
            <a:pPr marL="0" indent="0">
              <a:buNone/>
            </a:pPr>
            <a:r>
              <a:rPr lang="en-US" sz="2800" b="1" dirty="0">
                <a:solidFill>
                  <a:schemeClr val="tx2">
                    <a:lumMod val="50000"/>
                  </a:schemeClr>
                </a:solidFill>
              </a:rPr>
              <a:t>Round Robin CON’</a:t>
            </a:r>
            <a:r>
              <a:rPr lang="en-GB" sz="2800" b="1" dirty="0">
                <a:solidFill>
                  <a:schemeClr val="tx2">
                    <a:lumMod val="50000"/>
                  </a:schemeClr>
                </a:solidFill>
              </a:rPr>
              <a:t>D</a:t>
            </a:r>
            <a:r>
              <a:rPr lang="en-US" sz="2800" b="1" dirty="0">
                <a:solidFill>
                  <a:schemeClr val="tx2">
                    <a:lumMod val="50000"/>
                  </a:schemeClr>
                </a:solidFill>
              </a:rPr>
              <a:t> :</a:t>
            </a:r>
          </a:p>
          <a:p>
            <a:pPr marL="742950" lvl="1" indent="-285750">
              <a:buFont typeface="Arial" panose="020B0604020202020204" pitchFamily="34" charset="0"/>
              <a:buChar char="•"/>
            </a:pPr>
            <a:r>
              <a:rPr lang="en-GB" sz="1600" b="0" i="0" dirty="0">
                <a:solidFill>
                  <a:srgbClr val="000000"/>
                </a:solidFill>
                <a:effectLst/>
                <a:latin typeface="-apple-system"/>
              </a:rPr>
              <a:t>By taking the minimum of these two values, the code ensures that the process will not run for longer than the quantum time slice allocated to it by the scheduler</a:t>
            </a:r>
            <a:r>
              <a:rPr lang="en-GB" sz="1400" b="0" i="0" dirty="0">
                <a:solidFill>
                  <a:srgbClr val="000000"/>
                </a:solidFill>
                <a:effectLst/>
                <a:latin typeface="-apple-system"/>
              </a:rPr>
              <a:t>. </a:t>
            </a:r>
          </a:p>
          <a:p>
            <a:pPr marL="742950" lvl="1" indent="-285750">
              <a:buFont typeface="Arial" panose="020B0604020202020204" pitchFamily="34" charset="0"/>
              <a:buChar char="•"/>
            </a:pPr>
            <a:r>
              <a:rPr lang="en-GB" sz="1600" dirty="0">
                <a:solidFill>
                  <a:srgbClr val="000000"/>
                </a:solidFill>
                <a:latin typeface="-apple-system"/>
              </a:rPr>
              <a:t>The we remove the running time  form the burst time of this process , increment the current by the process running time , then check if we have any arrival process at this current time or the time less than </a:t>
            </a:r>
          </a:p>
          <a:p>
            <a:pPr marL="742950" lvl="1" indent="-285750">
              <a:buFont typeface="Arial" panose="020B0604020202020204" pitchFamily="34" charset="0"/>
              <a:buChar char="•"/>
            </a:pPr>
            <a:r>
              <a:rPr lang="en-GB" sz="1600" dirty="0">
                <a:solidFill>
                  <a:srgbClr val="000000"/>
                </a:solidFill>
                <a:latin typeface="-apple-system"/>
              </a:rPr>
              <a:t>We can check for arrival process , by increment the current time by one , but we know that if any process arrives while another process come it will</a:t>
            </a:r>
            <a:r>
              <a:rPr lang="ar-EG" sz="1600" dirty="0">
                <a:solidFill>
                  <a:srgbClr val="000000"/>
                </a:solidFill>
                <a:latin typeface="-apple-system"/>
              </a:rPr>
              <a:t> </a:t>
            </a:r>
            <a:r>
              <a:rPr lang="en-GB" sz="1600" dirty="0">
                <a:solidFill>
                  <a:srgbClr val="000000"/>
                </a:solidFill>
                <a:latin typeface="-apple-system"/>
              </a:rPr>
              <a:t>not replace the executing process .</a:t>
            </a:r>
          </a:p>
          <a:p>
            <a:pPr marL="742950" lvl="1" indent="-285750">
              <a:buFont typeface="Arial" panose="020B0604020202020204" pitchFamily="34" charset="0"/>
              <a:buChar char="•"/>
            </a:pPr>
            <a:r>
              <a:rPr lang="en-GB" sz="1600" dirty="0"/>
              <a:t>After that , we check if the Process completed</a:t>
            </a:r>
            <a:r>
              <a:rPr lang="ar-EG" sz="1600" dirty="0"/>
              <a:t> </a:t>
            </a:r>
            <a:r>
              <a:rPr lang="en-GB" sz="1600" dirty="0"/>
              <a:t>or not , if it complete then make status of process successful , then append it to </a:t>
            </a:r>
            <a:r>
              <a:rPr lang="en-GB" sz="1400" b="0" i="0" dirty="0">
                <a:solidFill>
                  <a:srgbClr val="202124"/>
                </a:solidFill>
                <a:effectLst/>
                <a:latin typeface="Google Sans"/>
              </a:rPr>
              <a:t>CPU </a:t>
            </a:r>
            <a:r>
              <a:rPr lang="en-GB" sz="1600" dirty="0"/>
              <a:t>list .</a:t>
            </a:r>
          </a:p>
          <a:p>
            <a:pPr marL="742950" lvl="1" indent="-285750">
              <a:buFont typeface="Arial" panose="020B0604020202020204" pitchFamily="34" charset="0"/>
              <a:buChar char="•"/>
            </a:pPr>
            <a:r>
              <a:rPr lang="en-GB" sz="1600" dirty="0"/>
              <a:t>Else it will check if any arrival process to add to the ready queue </a:t>
            </a:r>
          </a:p>
          <a:p>
            <a:pPr marL="742950" lvl="1" indent="-285750">
              <a:buFont typeface="Arial" panose="020B0604020202020204" pitchFamily="34" charset="0"/>
              <a:buChar char="•"/>
            </a:pPr>
            <a:r>
              <a:rPr lang="en-GB" sz="1600" dirty="0"/>
              <a:t>The return parameter is the </a:t>
            </a:r>
            <a:r>
              <a:rPr lang="en-GB" sz="1400" b="0" i="0" dirty="0">
                <a:solidFill>
                  <a:srgbClr val="202124"/>
                </a:solidFill>
                <a:effectLst/>
                <a:latin typeface="Google Sans"/>
              </a:rPr>
              <a:t>CPU </a:t>
            </a:r>
            <a:r>
              <a:rPr lang="en-GB" sz="1600" dirty="0"/>
              <a:t>list </a:t>
            </a:r>
          </a:p>
          <a:p>
            <a:pPr marL="742950" lvl="1" indent="-285750">
              <a:buFont typeface="Arial" panose="020B0604020202020204" pitchFamily="34" charset="0"/>
              <a:buChar char="•"/>
            </a:pPr>
            <a:endParaRPr lang="en-GB" sz="1600" dirty="0"/>
          </a:p>
          <a:p>
            <a:pPr marL="742950" lvl="1" indent="-285750">
              <a:buFont typeface="Arial" panose="020B0604020202020204" pitchFamily="34" charset="0"/>
              <a:buChar char="•"/>
            </a:pPr>
            <a:endParaRPr lang="en-GB" sz="1600" dirty="0"/>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0" indent="0">
              <a:buNone/>
            </a:pPr>
            <a:endParaRPr lang="en-GB" sz="1600" dirty="0"/>
          </a:p>
          <a:p>
            <a:pPr marL="0" indent="0">
              <a:buNone/>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230474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B49DE-6460-4840-B5E3-4A41EBB11B07}"/>
              </a:ext>
            </a:extLst>
          </p:cNvPr>
          <p:cNvSpPr>
            <a:spLocks noGrp="1"/>
          </p:cNvSpPr>
          <p:nvPr>
            <p:ph sz="quarter" idx="14"/>
          </p:nvPr>
        </p:nvSpPr>
        <p:spPr/>
        <p:txBody>
          <a:bodyPr/>
          <a:lstStyle/>
          <a:p>
            <a:endParaRPr lang="en-GB" dirty="0"/>
          </a:p>
        </p:txBody>
      </p:sp>
      <p:pic>
        <p:nvPicPr>
          <p:cNvPr id="5" name="Picture 4">
            <a:extLst>
              <a:ext uri="{FF2B5EF4-FFF2-40B4-BE49-F238E27FC236}">
                <a16:creationId xmlns:a16="http://schemas.microsoft.com/office/drawing/2014/main" id="{6C0F4A48-59C6-4B95-AB51-996D1B078226}"/>
              </a:ext>
            </a:extLst>
          </p:cNvPr>
          <p:cNvPicPr>
            <a:picLocks noChangeAspect="1"/>
          </p:cNvPicPr>
          <p:nvPr/>
        </p:nvPicPr>
        <p:blipFill>
          <a:blip r:embed="rId2"/>
          <a:stretch>
            <a:fillRect/>
          </a:stretch>
        </p:blipFill>
        <p:spPr>
          <a:xfrm>
            <a:off x="-1" y="0"/>
            <a:ext cx="12118019" cy="6858000"/>
          </a:xfrm>
          <a:prstGeom prst="rect">
            <a:avLst/>
          </a:prstGeom>
        </p:spPr>
      </p:pic>
    </p:spTree>
    <p:extLst>
      <p:ext uri="{BB962C8B-B14F-4D97-AF65-F5344CB8AC3E}">
        <p14:creationId xmlns:p14="http://schemas.microsoft.com/office/powerpoint/2010/main" val="228775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04187" y="53266"/>
            <a:ext cx="7048869" cy="7399538"/>
          </a:xfrm>
        </p:spPr>
        <p:txBody>
          <a:bodyPr>
            <a:normAutofit/>
          </a:bodyPr>
          <a:lstStyle/>
          <a:p>
            <a:pPr marL="0" indent="0">
              <a:buNone/>
            </a:pPr>
            <a:endParaRPr lang="en-US" dirty="0"/>
          </a:p>
          <a:p>
            <a:pPr marL="0" indent="0">
              <a:buNone/>
            </a:pPr>
            <a:r>
              <a:rPr lang="en-US" sz="2800" b="1" dirty="0">
                <a:solidFill>
                  <a:schemeClr val="tx2">
                    <a:lumMod val="50000"/>
                  </a:schemeClr>
                </a:solidFill>
              </a:rPr>
              <a:t>Earliest Deadline First (EDF) :</a:t>
            </a:r>
          </a:p>
          <a:p>
            <a:pPr marL="285750" indent="-285750">
              <a:buFont typeface="Arial" panose="020B0604020202020204" pitchFamily="34" charset="0"/>
              <a:buChar char="•"/>
            </a:pPr>
            <a:r>
              <a:rPr lang="en-GB" sz="1600" dirty="0"/>
              <a:t>we sorted the processes in ready queue by their deadlines so we can execute the process with the shortest deadline first </a:t>
            </a:r>
          </a:p>
          <a:p>
            <a:pPr marL="285750" indent="-285750">
              <a:buFont typeface="Arial" panose="020B0604020202020204" pitchFamily="34" charset="0"/>
              <a:buChar char="•"/>
            </a:pPr>
            <a:r>
              <a:rPr lang="en-US" sz="1600" dirty="0"/>
              <a:t>We  define </a:t>
            </a:r>
            <a:r>
              <a:rPr lang="en-US" sz="1600" dirty="0" err="1"/>
              <a:t>cpu</a:t>
            </a:r>
            <a:r>
              <a:rPr lang="en-US" sz="1600" dirty="0"/>
              <a:t> list  to put the complete it’s execution and ready queue to hold the processes that have been arrived (main memory)</a:t>
            </a:r>
          </a:p>
          <a:p>
            <a:pPr marL="285750" indent="-285750">
              <a:buFont typeface="Arial" panose="020B0604020202020204" pitchFamily="34" charset="0"/>
              <a:buChar char="•"/>
            </a:pPr>
            <a:r>
              <a:rPr lang="en-US" sz="1600" dirty="0"/>
              <a:t>  </a:t>
            </a:r>
            <a:r>
              <a:rPr lang="en-GB" sz="1600" dirty="0"/>
              <a:t> while there is any process in ready queue or processes : </a:t>
            </a:r>
          </a:p>
          <a:p>
            <a:pPr marL="742950" lvl="1" indent="-285750">
              <a:buFont typeface="Arial" panose="020B0604020202020204" pitchFamily="34" charset="0"/>
              <a:buChar char="•"/>
            </a:pPr>
            <a:r>
              <a:rPr lang="en-GB" sz="1600" dirty="0"/>
              <a:t>We check if there is  an arrival process in this current time  using queue()</a:t>
            </a:r>
          </a:p>
          <a:p>
            <a:pPr marL="742950" lvl="1" indent="-285750">
              <a:buFont typeface="Arial" panose="020B0604020202020204" pitchFamily="34" charset="0"/>
              <a:buChar char="•"/>
            </a:pPr>
            <a:r>
              <a:rPr lang="en-GB" sz="1600" dirty="0"/>
              <a:t>If there is no processes in ready queue , we add idle processes until  any process arrive the ready queue . </a:t>
            </a:r>
          </a:p>
          <a:p>
            <a:pPr marL="742950" lvl="1" indent="-285750">
              <a:buFont typeface="Arial" panose="020B0604020202020204" pitchFamily="34" charset="0"/>
              <a:buChar char="•"/>
            </a:pPr>
            <a:r>
              <a:rPr lang="en-GB" sz="1600" dirty="0"/>
              <a:t>If process arrives , we get it from the ready queue into </a:t>
            </a:r>
            <a:r>
              <a:rPr lang="en-GB" sz="1600" dirty="0" err="1"/>
              <a:t>cpu</a:t>
            </a:r>
            <a:r>
              <a:rPr lang="en-GB" sz="1600" dirty="0"/>
              <a:t> (short handler scheduler),</a:t>
            </a:r>
          </a:p>
          <a:p>
            <a:pPr marL="742950" lvl="1" indent="-285750">
              <a:buFont typeface="Arial" panose="020B0604020202020204" pitchFamily="34" charset="0"/>
              <a:buChar char="•"/>
            </a:pPr>
            <a:r>
              <a:rPr lang="en-GB" sz="1600" dirty="0"/>
              <a:t>We add this condition (</a:t>
            </a:r>
            <a:r>
              <a:rPr lang="en-GB" sz="1600" dirty="0" err="1"/>
              <a:t>process.response_time</a:t>
            </a:r>
            <a:r>
              <a:rPr lang="en-GB" sz="1600" dirty="0"/>
              <a:t> is None) , as we want to response time to the process , if we remove it and only process in ready queue ,we will assign wrong response time to the process as amount of time it takes from when a request was submitted until the first response is produced, not output</a:t>
            </a:r>
          </a:p>
          <a:p>
            <a:pPr marL="457200" lvl="1" indent="0">
              <a:buNone/>
            </a:pPr>
            <a:endParaRPr lang="en-GB" sz="1600" dirty="0"/>
          </a:p>
          <a:p>
            <a:pPr marL="742950" lvl="1" indent="-285750">
              <a:buFont typeface="Arial" panose="020B0604020202020204" pitchFamily="34" charset="0"/>
              <a:buChar char="•"/>
            </a:pPr>
            <a:endParaRPr lang="en-GB" sz="1600" dirty="0"/>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0" indent="0">
              <a:buNone/>
            </a:pPr>
            <a:endParaRPr lang="en-GB" sz="1600" dirty="0"/>
          </a:p>
          <a:p>
            <a:pPr marL="0" indent="0">
              <a:buNone/>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485587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204187" y="53266"/>
            <a:ext cx="7350710" cy="7399538"/>
          </a:xfrm>
        </p:spPr>
        <p:txBody>
          <a:bodyPr>
            <a:normAutofit/>
          </a:bodyPr>
          <a:lstStyle/>
          <a:p>
            <a:pPr marL="0" indent="0">
              <a:buNone/>
            </a:pPr>
            <a:endParaRPr lang="en-US" dirty="0"/>
          </a:p>
          <a:p>
            <a:pPr marL="0" indent="0">
              <a:buNone/>
            </a:pPr>
            <a:r>
              <a:rPr lang="en-US" sz="2800" b="1" dirty="0">
                <a:solidFill>
                  <a:schemeClr val="tx2">
                    <a:lumMod val="50000"/>
                  </a:schemeClr>
                </a:solidFill>
              </a:rPr>
              <a:t>Earliest Deadline First CON’</a:t>
            </a:r>
            <a:r>
              <a:rPr lang="en-GB" sz="2800" b="1" dirty="0">
                <a:solidFill>
                  <a:schemeClr val="tx2">
                    <a:lumMod val="50000"/>
                  </a:schemeClr>
                </a:solidFill>
              </a:rPr>
              <a:t>D</a:t>
            </a:r>
            <a:r>
              <a:rPr lang="en-US" sz="2800" b="1" dirty="0">
                <a:solidFill>
                  <a:schemeClr val="tx2">
                    <a:lumMod val="50000"/>
                  </a:schemeClr>
                </a:solidFill>
              </a:rPr>
              <a:t> :</a:t>
            </a:r>
          </a:p>
          <a:p>
            <a:pPr marL="742950" lvl="1" indent="-285750">
              <a:buFont typeface="Arial" panose="020B0604020202020204" pitchFamily="34" charset="0"/>
              <a:buChar char="•"/>
            </a:pPr>
            <a:r>
              <a:rPr lang="en-GB" sz="1600" b="0" i="0" dirty="0">
                <a:solidFill>
                  <a:srgbClr val="000000"/>
                </a:solidFill>
                <a:effectLst/>
                <a:latin typeface="-apple-system"/>
              </a:rPr>
              <a:t>By taking the minimum of these two values, the code ensures that the process will not run for longer than the quantum time slice allocated to it by the scheduler</a:t>
            </a:r>
            <a:r>
              <a:rPr lang="en-GB" sz="1400" b="0" i="0" dirty="0">
                <a:solidFill>
                  <a:srgbClr val="000000"/>
                </a:solidFill>
                <a:effectLst/>
                <a:latin typeface="-apple-system"/>
              </a:rPr>
              <a:t>. </a:t>
            </a:r>
          </a:p>
          <a:p>
            <a:pPr marL="742950" lvl="1" indent="-285750">
              <a:buFont typeface="Arial" panose="020B0604020202020204" pitchFamily="34" charset="0"/>
              <a:buChar char="•"/>
            </a:pPr>
            <a:r>
              <a:rPr lang="en-GB" sz="1600" dirty="0" err="1">
                <a:solidFill>
                  <a:srgbClr val="000000"/>
                </a:solidFill>
                <a:latin typeface="-apple-system"/>
              </a:rPr>
              <a:t>process.remaining_time</a:t>
            </a:r>
            <a:r>
              <a:rPr lang="en-GB" sz="1600" dirty="0">
                <a:solidFill>
                  <a:srgbClr val="000000"/>
                </a:solidFill>
                <a:latin typeface="-apple-system"/>
              </a:rPr>
              <a:t> -= 1</a:t>
            </a:r>
          </a:p>
          <a:p>
            <a:pPr marL="457200" lvl="1" indent="0">
              <a:buNone/>
            </a:pPr>
            <a:r>
              <a:rPr lang="en-GB" sz="1600" dirty="0">
                <a:solidFill>
                  <a:srgbClr val="000000"/>
                </a:solidFill>
                <a:latin typeface="-apple-system"/>
              </a:rPr>
              <a:t>       </a:t>
            </a:r>
            <a:r>
              <a:rPr lang="en-GB" sz="1600" dirty="0" err="1">
                <a:solidFill>
                  <a:srgbClr val="000000"/>
                </a:solidFill>
                <a:latin typeface="-apple-system"/>
              </a:rPr>
              <a:t>current_time</a:t>
            </a:r>
            <a:r>
              <a:rPr lang="en-GB" sz="1600" dirty="0">
                <a:solidFill>
                  <a:srgbClr val="000000"/>
                </a:solidFill>
                <a:latin typeface="-apple-system"/>
              </a:rPr>
              <a:t> += 1</a:t>
            </a:r>
          </a:p>
          <a:p>
            <a:pPr marL="457200" lvl="1" indent="0">
              <a:buNone/>
            </a:pPr>
            <a:r>
              <a:rPr lang="en-GB" sz="1600" dirty="0">
                <a:solidFill>
                  <a:srgbClr val="000000"/>
                </a:solidFill>
                <a:latin typeface="-apple-system"/>
              </a:rPr>
              <a:t>        queue(processes, </a:t>
            </a:r>
            <a:r>
              <a:rPr lang="en-GB" sz="1600" dirty="0" err="1">
                <a:solidFill>
                  <a:srgbClr val="000000"/>
                </a:solidFill>
                <a:latin typeface="-apple-system"/>
              </a:rPr>
              <a:t>ready_queue</a:t>
            </a:r>
            <a:r>
              <a:rPr lang="en-GB" sz="1600" dirty="0">
                <a:solidFill>
                  <a:srgbClr val="000000"/>
                </a:solidFill>
                <a:latin typeface="-apple-system"/>
              </a:rPr>
              <a:t>)</a:t>
            </a:r>
          </a:p>
          <a:p>
            <a:pPr marL="457200" lvl="1" indent="0">
              <a:buNone/>
            </a:pPr>
            <a:r>
              <a:rPr lang="en-GB" sz="1600" dirty="0">
                <a:solidFill>
                  <a:srgbClr val="000000"/>
                </a:solidFill>
                <a:latin typeface="-apple-system"/>
              </a:rPr>
              <a:t>&gt;&gt; we decrease the remaining time by 1 unit and increase the current time by    1 unit then we check if there is any other process with earlier deadline than the process in execution phase , if there then we replace it with the new process and execute it and continue every one unit of time to make sure that the process with the earliest deadline is executed first.</a:t>
            </a:r>
          </a:p>
          <a:p>
            <a:pPr marL="742950" lvl="1" indent="-285750">
              <a:buFont typeface="Arial" panose="020B0604020202020204" pitchFamily="34" charset="0"/>
              <a:buChar char="•"/>
            </a:pPr>
            <a:r>
              <a:rPr lang="en-GB" sz="1600" dirty="0"/>
              <a:t>After that , we check if the Process completed</a:t>
            </a:r>
            <a:r>
              <a:rPr lang="ar-EG" sz="1600" dirty="0"/>
              <a:t> </a:t>
            </a:r>
            <a:r>
              <a:rPr lang="en-GB" sz="1600" dirty="0"/>
              <a:t>or not , if it complete then check the status if S or F , then append it to </a:t>
            </a:r>
            <a:r>
              <a:rPr lang="en-GB" sz="1400" b="0" i="0" dirty="0">
                <a:solidFill>
                  <a:srgbClr val="202124"/>
                </a:solidFill>
                <a:effectLst/>
                <a:latin typeface="Google Sans"/>
              </a:rPr>
              <a:t>CPU </a:t>
            </a:r>
            <a:r>
              <a:rPr lang="en-GB" sz="1600" dirty="0"/>
              <a:t>list .</a:t>
            </a:r>
          </a:p>
          <a:p>
            <a:pPr marL="742950" lvl="1" indent="-285750">
              <a:buFont typeface="Arial" panose="020B0604020202020204" pitchFamily="34" charset="0"/>
              <a:buChar char="•"/>
            </a:pPr>
            <a:r>
              <a:rPr lang="en-GB" sz="1600" dirty="0"/>
              <a:t>Else it will check if any arrival process to add to the ready queue </a:t>
            </a:r>
          </a:p>
          <a:p>
            <a:pPr marL="742950" lvl="1" indent="-285750">
              <a:buFont typeface="Arial" panose="020B0604020202020204" pitchFamily="34" charset="0"/>
              <a:buChar char="•"/>
            </a:pPr>
            <a:r>
              <a:rPr lang="en-GB" sz="1600" dirty="0"/>
              <a:t>The return parameter is the </a:t>
            </a:r>
            <a:r>
              <a:rPr lang="en-GB" sz="1400" b="0" i="0" dirty="0">
                <a:solidFill>
                  <a:srgbClr val="202124"/>
                </a:solidFill>
                <a:effectLst/>
                <a:latin typeface="Google Sans"/>
              </a:rPr>
              <a:t>CPU </a:t>
            </a:r>
            <a:r>
              <a:rPr lang="en-GB" sz="1600" dirty="0"/>
              <a:t>list </a:t>
            </a:r>
          </a:p>
          <a:p>
            <a:pPr marL="742950" lvl="1" indent="-285750">
              <a:buFont typeface="Arial" panose="020B0604020202020204" pitchFamily="34" charset="0"/>
              <a:buChar char="•"/>
            </a:pPr>
            <a:endParaRPr lang="en-GB" sz="1600" dirty="0"/>
          </a:p>
          <a:p>
            <a:pPr marL="742950" lvl="1" indent="-285750">
              <a:buFont typeface="Arial" panose="020B0604020202020204" pitchFamily="34" charset="0"/>
              <a:buChar char="•"/>
            </a:pPr>
            <a:endParaRPr lang="en-GB" sz="1600" dirty="0"/>
          </a:p>
          <a:p>
            <a:pPr marL="742950" lvl="1"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0" indent="0">
              <a:buNone/>
            </a:pPr>
            <a:endParaRPr lang="en-GB" sz="1600" dirty="0"/>
          </a:p>
          <a:p>
            <a:pPr marL="0" indent="0">
              <a:buNone/>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90958958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21CCD8-7785-47A1-AB67-006214BCA5A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4583461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CCC80-507D-46FE-A287-0BD3FC5AA4B0}"/>
              </a:ext>
            </a:extLst>
          </p:cNvPr>
          <p:cNvSpPr>
            <a:spLocks noGrp="1"/>
          </p:cNvSpPr>
          <p:nvPr>
            <p:ph sz="quarter" idx="14"/>
          </p:nvPr>
        </p:nvSpPr>
        <p:spPr>
          <a:xfrm>
            <a:off x="62348" y="275208"/>
            <a:ext cx="6622538" cy="6582792"/>
          </a:xfrm>
        </p:spPr>
        <p:txBody>
          <a:bodyPr>
            <a:noAutofit/>
          </a:bodyPr>
          <a:lstStyle/>
          <a:p>
            <a:pPr marL="342900" indent="-342900">
              <a:buFont typeface="Arial" panose="020B0604020202020204" pitchFamily="34" charset="0"/>
              <a:buChar char="•"/>
            </a:pPr>
            <a:r>
              <a:rPr lang="en-US" sz="2800" b="1" dirty="0">
                <a:solidFill>
                  <a:schemeClr val="tx2">
                    <a:lumMod val="50000"/>
                  </a:schemeClr>
                </a:solidFill>
              </a:rPr>
              <a:t>Main program :</a:t>
            </a:r>
            <a:endParaRPr lang="en-GB" sz="1600" dirty="0"/>
          </a:p>
          <a:p>
            <a:pPr marL="342900" indent="-342900">
              <a:buFont typeface="Arial" panose="020B0604020202020204" pitchFamily="34" charset="0"/>
              <a:buChar char="•"/>
            </a:pPr>
            <a:r>
              <a:rPr lang="en-GB" sz="1600" dirty="0"/>
              <a:t>At first we declared two variables processes1 and processes2 and assigned to them the input files then we created a dictionary called policies which have two policies Round Robin (</a:t>
            </a:r>
            <a:r>
              <a:rPr lang="en-GB" sz="1600" dirty="0" err="1"/>
              <a:t>rr</a:t>
            </a:r>
            <a:r>
              <a:rPr lang="en-GB" sz="1600" dirty="0"/>
              <a:t>) its key is 'RR' and its value is </a:t>
            </a:r>
            <a:r>
              <a:rPr lang="en-GB" sz="1600" dirty="0" err="1"/>
              <a:t>rr</a:t>
            </a:r>
            <a:r>
              <a:rPr lang="en-GB" sz="1600" dirty="0"/>
              <a:t>(processes1, quantum) , and Earliest Deadline First (</a:t>
            </a:r>
            <a:r>
              <a:rPr lang="en-GB" sz="1600" dirty="0" err="1"/>
              <a:t>edf</a:t>
            </a:r>
            <a:r>
              <a:rPr lang="en-GB" sz="1600" dirty="0"/>
              <a:t>) its 'EDF' and its value is </a:t>
            </a:r>
            <a:r>
              <a:rPr lang="en-GB" sz="1600" dirty="0" err="1"/>
              <a:t>edf</a:t>
            </a:r>
            <a:r>
              <a:rPr lang="en-GB" sz="1600" dirty="0"/>
              <a:t>(processes2)</a:t>
            </a:r>
          </a:p>
          <a:p>
            <a:pPr marL="342900" indent="-342900">
              <a:buFont typeface="Arial" panose="020B0604020202020204" pitchFamily="34" charset="0"/>
              <a:buChar char="•"/>
            </a:pPr>
            <a:r>
              <a:rPr lang="en-GB" sz="1600" dirty="0"/>
              <a:t> creating a dictionary called metrics , iterated over each pair in the policies dictionary and do the calculation of each policy ( the metrics of every process in </a:t>
            </a:r>
            <a:r>
              <a:rPr lang="en-GB" sz="1600" dirty="0" err="1"/>
              <a:t>cpu</a:t>
            </a:r>
            <a:r>
              <a:rPr lang="en-GB" sz="1600" dirty="0"/>
              <a:t> of every scheduling algorithm ) so it includes ( AWT , ART , ATT , Throughput , Utilization , Proportionality ) of every process</a:t>
            </a:r>
          </a:p>
          <a:p>
            <a:pPr marL="342900" indent="-342900">
              <a:buFont typeface="Arial" panose="020B0604020202020204" pitchFamily="34" charset="0"/>
              <a:buChar char="•"/>
            </a:pPr>
            <a:r>
              <a:rPr lang="en-GB" sz="1600" dirty="0"/>
              <a:t> </a:t>
            </a:r>
            <a:r>
              <a:rPr lang="en-GB" sz="1600" dirty="0" err="1"/>
              <a:t>metrics_df</a:t>
            </a:r>
            <a:r>
              <a:rPr lang="en-GB" sz="1600" dirty="0"/>
              <a:t> is for organizing metrics as </a:t>
            </a:r>
            <a:r>
              <a:rPr lang="en-GB" sz="1600" dirty="0" err="1"/>
              <a:t>requiered</a:t>
            </a:r>
            <a:r>
              <a:rPr lang="en-GB" sz="1600" dirty="0"/>
              <a:t> , </a:t>
            </a:r>
            <a:r>
              <a:rPr lang="en-GB" sz="1600" dirty="0" err="1"/>
              <a:t>pd.DataFrame</a:t>
            </a:r>
            <a:r>
              <a:rPr lang="en-GB" sz="1600" dirty="0"/>
              <a:t> represent the indices with [ AWT , ART , ATT , Throughput , Utilization , Proportionality ]for printing metrics in table we sorted the rows based on the calculated metrics , then converts the sorted </a:t>
            </a:r>
            <a:r>
              <a:rPr lang="en-GB" sz="1600" dirty="0" err="1"/>
              <a:t>DataFrame</a:t>
            </a:r>
            <a:r>
              <a:rPr lang="en-GB" sz="1600" dirty="0"/>
              <a:t> int a </a:t>
            </a:r>
            <a:r>
              <a:rPr lang="en-GB" sz="1600" dirty="0" err="1"/>
              <a:t>human_readable</a:t>
            </a:r>
            <a:r>
              <a:rPr lang="en-GB" sz="1600" dirty="0"/>
              <a:t> string format to print the sorted metrics in a tabular format </a:t>
            </a:r>
          </a:p>
          <a:p>
            <a:pPr marL="342900" indent="-342900">
              <a:buFont typeface="Arial" panose="020B0604020202020204" pitchFamily="34" charset="0"/>
              <a:buChar char="•"/>
            </a:pPr>
            <a:r>
              <a:rPr lang="en-GB" sz="1600" dirty="0"/>
              <a:t>for printing policies we have for loop for each pair of (policy , </a:t>
            </a:r>
            <a:r>
              <a:rPr lang="en-GB" sz="1600" dirty="0" err="1"/>
              <a:t>cpu</a:t>
            </a:r>
            <a:r>
              <a:rPr lang="en-GB" sz="1600" dirty="0"/>
              <a:t>) in policies and print the policy key then there is another for loop inside the first one which iterates over every process in the </a:t>
            </a:r>
            <a:r>
              <a:rPr lang="en-GB" sz="1600" dirty="0" err="1"/>
              <a:t>cpu</a:t>
            </a:r>
            <a:r>
              <a:rPr lang="en-GB" sz="1600" dirty="0"/>
              <a:t> and print its ( name , start time , end time , duration , status )so it first prints the RR then the </a:t>
            </a:r>
            <a:r>
              <a:rPr lang="en-GB" sz="1600" dirty="0" err="1"/>
              <a:t>EDf</a:t>
            </a:r>
            <a:r>
              <a:rPr lang="en-GB" sz="1600" dirty="0"/>
              <a:t> </a:t>
            </a:r>
            <a:r>
              <a:rPr lang="en-GB" sz="1600" dirty="0" err="1"/>
              <a:t>policices</a:t>
            </a:r>
            <a:endParaRPr lang="en-GB" sz="1600" dirty="0"/>
          </a:p>
        </p:txBody>
      </p:sp>
    </p:spTree>
    <p:extLst>
      <p:ext uri="{BB962C8B-B14F-4D97-AF65-F5344CB8AC3E}">
        <p14:creationId xmlns:p14="http://schemas.microsoft.com/office/powerpoint/2010/main" val="219411325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8549-D49F-4350-959C-F1313F75A7B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112E6F6-370E-45C5-B32E-F29A67B25922}"/>
              </a:ext>
            </a:extLst>
          </p:cNvPr>
          <p:cNvSpPr>
            <a:spLocks noGrp="1"/>
          </p:cNvSpPr>
          <p:nvPr>
            <p:ph sz="quarter" idx="14"/>
          </p:nvPr>
        </p:nvSpPr>
        <p:spPr/>
        <p:txBody>
          <a:bodyPr/>
          <a:lstStyle/>
          <a:p>
            <a:endParaRPr lang="en-GB"/>
          </a:p>
        </p:txBody>
      </p:sp>
      <p:sp>
        <p:nvSpPr>
          <p:cNvPr id="4" name="Content Placeholder 3">
            <a:extLst>
              <a:ext uri="{FF2B5EF4-FFF2-40B4-BE49-F238E27FC236}">
                <a16:creationId xmlns:a16="http://schemas.microsoft.com/office/drawing/2014/main" id="{1200EC69-D990-4328-A010-49D783712CFD}"/>
              </a:ext>
            </a:extLst>
          </p:cNvPr>
          <p:cNvSpPr>
            <a:spLocks noGrp="1"/>
          </p:cNvSpPr>
          <p:nvPr>
            <p:ph sz="quarter" idx="15"/>
          </p:nvPr>
        </p:nvSpPr>
        <p:spPr/>
        <p:txBody>
          <a:bodyPr/>
          <a:lstStyle/>
          <a:p>
            <a:endParaRPr lang="en-GB"/>
          </a:p>
        </p:txBody>
      </p:sp>
      <p:pic>
        <p:nvPicPr>
          <p:cNvPr id="6" name="Picture 5">
            <a:extLst>
              <a:ext uri="{FF2B5EF4-FFF2-40B4-BE49-F238E27FC236}">
                <a16:creationId xmlns:a16="http://schemas.microsoft.com/office/drawing/2014/main" id="{6DC79D03-4188-4B4D-B186-8765F41604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23871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4A77BD-DF9C-4947-A8A0-8132FDEF7654}"/>
              </a:ext>
            </a:extLst>
          </p:cNvPr>
          <p:cNvSpPr>
            <a:spLocks noGrp="1"/>
          </p:cNvSpPr>
          <p:nvPr>
            <p:ph sz="quarter" idx="15"/>
          </p:nvPr>
        </p:nvSpPr>
        <p:spPr>
          <a:xfrm>
            <a:off x="177109" y="207142"/>
            <a:ext cx="6996048" cy="6442233"/>
          </a:xfrm>
        </p:spPr>
        <p:txBody>
          <a:bodyPr>
            <a:noAutofit/>
          </a:bodyPr>
          <a:lstStyle/>
          <a:p>
            <a:r>
              <a:rPr lang="en-GB" sz="1600" dirty="0"/>
              <a:t>The code checks if the script is being run as the main program</a:t>
            </a:r>
          </a:p>
          <a:p>
            <a:r>
              <a:rPr lang="en-GB" sz="1600" dirty="0"/>
              <a:t> (if __name__ == "__main__":) rather than being imported as a module.</a:t>
            </a:r>
          </a:p>
          <a:p>
            <a:endParaRPr lang="en-GB" sz="1600" dirty="0"/>
          </a:p>
          <a:p>
            <a:r>
              <a:rPr lang="en-GB" sz="1600" dirty="0"/>
              <a:t>Inside the if block, the code checks if the correct number of command-line arguments have been provided. </a:t>
            </a:r>
          </a:p>
          <a:p>
            <a:r>
              <a:rPr lang="en-GB" sz="1600" dirty="0"/>
              <a:t>The script expects exactly 3 arguments: the script name, the input file, and the quantum value.</a:t>
            </a:r>
          </a:p>
          <a:p>
            <a:r>
              <a:rPr lang="en-GB" sz="1600" dirty="0"/>
              <a:t>if the number of arguments is not 3, the script prints a usage message and exits indicating an error.</a:t>
            </a:r>
          </a:p>
          <a:p>
            <a:endParaRPr lang="en-GB" sz="1600" dirty="0"/>
          </a:p>
          <a:p>
            <a:r>
              <a:rPr lang="en-GB" sz="1600" dirty="0"/>
              <a:t>If the number of arguments is correct:</a:t>
            </a:r>
          </a:p>
          <a:p>
            <a:pPr lvl="2"/>
            <a:r>
              <a:rPr lang="en-GB" sz="1600" dirty="0">
                <a:solidFill>
                  <a:schemeClr val="tx2">
                    <a:lumMod val="75000"/>
                  </a:schemeClr>
                </a:solidFill>
              </a:rPr>
              <a:t>  Validate input file argument</a:t>
            </a:r>
            <a:r>
              <a:rPr lang="ar-EG" sz="1600" dirty="0">
                <a:solidFill>
                  <a:schemeClr val="tx2">
                    <a:lumMod val="75000"/>
                  </a:schemeClr>
                </a:solidFill>
              </a:rPr>
              <a:t>:</a:t>
            </a:r>
          </a:p>
          <a:p>
            <a:pPr lvl="3"/>
            <a:r>
              <a:rPr lang="en-GB" sz="1600" dirty="0"/>
              <a:t> the script assigns the first command-line argument (excluding the script name) to the </a:t>
            </a:r>
            <a:r>
              <a:rPr lang="en-GB" sz="1600" dirty="0" err="1"/>
              <a:t>input_file</a:t>
            </a:r>
            <a:r>
              <a:rPr lang="en-GB" sz="1600" dirty="0"/>
              <a:t> variable</a:t>
            </a:r>
            <a:endParaRPr lang="ar-EG" sz="1600" dirty="0"/>
          </a:p>
          <a:p>
            <a:pPr lvl="3"/>
            <a:r>
              <a:rPr lang="en-GB" sz="1600" dirty="0"/>
              <a:t>checks if the </a:t>
            </a:r>
            <a:r>
              <a:rPr lang="en-GB" sz="1600" dirty="0" err="1"/>
              <a:t>input_file</a:t>
            </a:r>
            <a:r>
              <a:rPr lang="en-GB" sz="1600" dirty="0"/>
              <a:t> string (after being converted to lowercase) ends with the ".txt" extension.</a:t>
            </a:r>
            <a:endParaRPr lang="ar-EG" sz="1600" dirty="0"/>
          </a:p>
          <a:p>
            <a:pPr lvl="3"/>
            <a:r>
              <a:rPr lang="en-GB" sz="1600" i="0" dirty="0">
                <a:solidFill>
                  <a:srgbClr val="000000"/>
                </a:solidFill>
                <a:effectLst/>
                <a:latin typeface="-apple-system"/>
              </a:rPr>
              <a:t>indicating that the input file is </a:t>
            </a:r>
            <a:r>
              <a:rPr lang="en-GB" sz="1600" dirty="0" err="1">
                <a:solidFill>
                  <a:srgbClr val="000000"/>
                </a:solidFill>
                <a:latin typeface="-apple-system"/>
              </a:rPr>
              <a:t>vaild</a:t>
            </a:r>
            <a:r>
              <a:rPr lang="en-GB" sz="1600" dirty="0">
                <a:solidFill>
                  <a:srgbClr val="000000"/>
                </a:solidFill>
                <a:latin typeface="-apple-system"/>
              </a:rPr>
              <a:t> or </a:t>
            </a:r>
            <a:r>
              <a:rPr lang="en-GB" sz="1600" i="0" dirty="0">
                <a:solidFill>
                  <a:srgbClr val="000000"/>
                </a:solidFill>
                <a:effectLst/>
                <a:latin typeface="-apple-system"/>
              </a:rPr>
              <a:t>not a valid ".txt" file.</a:t>
            </a:r>
            <a:endParaRPr lang="ar-EG" sz="1600" dirty="0"/>
          </a:p>
          <a:p>
            <a:pPr lvl="3"/>
            <a:endParaRPr lang="en-GB" sz="1600" dirty="0"/>
          </a:p>
        </p:txBody>
      </p:sp>
    </p:spTree>
    <p:extLst>
      <p:ext uri="{BB962C8B-B14F-4D97-AF65-F5344CB8AC3E}">
        <p14:creationId xmlns:p14="http://schemas.microsoft.com/office/powerpoint/2010/main" val="32132734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8D8BA-F5E4-47DB-977E-96A2C9C432B8}"/>
              </a:ext>
            </a:extLst>
          </p:cNvPr>
          <p:cNvSpPr>
            <a:spLocks noGrp="1"/>
          </p:cNvSpPr>
          <p:nvPr>
            <p:ph sz="quarter" idx="14"/>
          </p:nvPr>
        </p:nvSpPr>
        <p:spPr>
          <a:xfrm>
            <a:off x="426332" y="297403"/>
            <a:ext cx="6223043" cy="6227684"/>
          </a:xfrm>
        </p:spPr>
        <p:txBody>
          <a:bodyPr/>
          <a:lstStyle/>
          <a:p>
            <a:pPr marL="342900" indent="-342900">
              <a:buFont typeface="Arial" panose="020B0604020202020204" pitchFamily="34" charset="0"/>
              <a:buChar char="•"/>
            </a:pPr>
            <a:r>
              <a:rPr lang="en-GB" dirty="0">
                <a:effectLst/>
              </a:rPr>
              <a:t> </a:t>
            </a:r>
            <a:r>
              <a:rPr lang="en-GB" b="1" dirty="0">
                <a:solidFill>
                  <a:schemeClr val="tx2">
                    <a:lumMod val="75000"/>
                  </a:schemeClr>
                </a:solidFill>
                <a:effectLst/>
              </a:rPr>
              <a:t>Validate quantum argument:</a:t>
            </a:r>
          </a:p>
          <a:p>
            <a:pPr marL="800100" lvl="1" indent="-342900">
              <a:buFont typeface="Arial" panose="020B0604020202020204" pitchFamily="34" charset="0"/>
              <a:buChar char="•"/>
            </a:pPr>
            <a:r>
              <a:rPr lang="en-GB" dirty="0"/>
              <a:t>the second command-line argument to the quantum variable (after converting it to an integer).</a:t>
            </a:r>
          </a:p>
          <a:p>
            <a:pPr marL="800100" lvl="1" indent="-342900">
              <a:buFont typeface="Arial" panose="020B0604020202020204" pitchFamily="34" charset="0"/>
              <a:buChar char="•"/>
            </a:pPr>
            <a:r>
              <a:rPr lang="en-GB" dirty="0"/>
              <a:t>We need to handle the value of the quantum :</a:t>
            </a:r>
          </a:p>
          <a:p>
            <a:pPr marL="1257300" lvl="2" indent="-342900">
              <a:buFont typeface="Arial" panose="020B0604020202020204" pitchFamily="34" charset="0"/>
              <a:buChar char="•"/>
            </a:pPr>
            <a:r>
              <a:rPr lang="en-GB" dirty="0"/>
              <a:t>The quantum must be positive ,  so if it less than zero , print an error message and exit.</a:t>
            </a:r>
          </a:p>
          <a:p>
            <a:pPr marL="1257300" lvl="2" indent="-342900">
              <a:buFont typeface="Arial" panose="020B0604020202020204" pitchFamily="34" charset="0"/>
              <a:buChar char="•"/>
            </a:pPr>
            <a:r>
              <a:rPr lang="en-GB" dirty="0"/>
              <a:t>If converting the value of quantum is failed , the </a:t>
            </a:r>
            <a:r>
              <a:rPr lang="en-GB" dirty="0" err="1"/>
              <a:t>ValueError</a:t>
            </a:r>
            <a:r>
              <a:rPr lang="en-GB" dirty="0"/>
              <a:t> exception is raised, and the script prints an error message and exits</a:t>
            </a:r>
          </a:p>
          <a:p>
            <a:pPr marL="342900" indent="-342900">
              <a:buFont typeface="Arial" panose="020B0604020202020204" pitchFamily="34" charset="0"/>
              <a:buChar char="•"/>
            </a:pPr>
            <a:r>
              <a:rPr lang="en-GB" sz="2000" dirty="0"/>
              <a:t>Finally, the script calls the main function, passing the </a:t>
            </a:r>
            <a:r>
              <a:rPr lang="en-GB" sz="2000" dirty="0" err="1"/>
              <a:t>input_file</a:t>
            </a:r>
            <a:r>
              <a:rPr lang="en-GB" sz="2000" dirty="0"/>
              <a:t> and quantum as arguments</a:t>
            </a:r>
          </a:p>
          <a:p>
            <a:endParaRPr lang="en-GB" dirty="0"/>
          </a:p>
        </p:txBody>
      </p:sp>
    </p:spTree>
    <p:extLst>
      <p:ext uri="{BB962C8B-B14F-4D97-AF65-F5344CB8AC3E}">
        <p14:creationId xmlns:p14="http://schemas.microsoft.com/office/powerpoint/2010/main" val="87624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1E7A-5DC6-44D7-B4F3-C3295F277538}"/>
              </a:ext>
            </a:extLst>
          </p:cNvPr>
          <p:cNvSpPr>
            <a:spLocks noGrp="1"/>
          </p:cNvSpPr>
          <p:nvPr>
            <p:ph type="title"/>
          </p:nvPr>
        </p:nvSpPr>
        <p:spPr/>
        <p:txBody>
          <a:bodyPr/>
          <a:lstStyle/>
          <a:p>
            <a:r>
              <a:rPr lang="en-GB" dirty="0"/>
              <a:t>Content : </a:t>
            </a:r>
          </a:p>
        </p:txBody>
      </p:sp>
      <p:sp>
        <p:nvSpPr>
          <p:cNvPr id="3" name="Content Placeholder 2">
            <a:extLst>
              <a:ext uri="{FF2B5EF4-FFF2-40B4-BE49-F238E27FC236}">
                <a16:creationId xmlns:a16="http://schemas.microsoft.com/office/drawing/2014/main" id="{677C6A14-819B-4F2D-99FA-78C80A0F8600}"/>
              </a:ext>
            </a:extLst>
          </p:cNvPr>
          <p:cNvSpPr>
            <a:spLocks noGrp="1"/>
          </p:cNvSpPr>
          <p:nvPr>
            <p:ph sz="quarter" idx="13"/>
          </p:nvPr>
        </p:nvSpPr>
        <p:spPr>
          <a:xfrm>
            <a:off x="594359" y="2281918"/>
            <a:ext cx="6117159" cy="1499969"/>
          </a:xfrm>
        </p:spPr>
        <p:txBody>
          <a:bodyPr/>
          <a:lstStyle/>
          <a:p>
            <a:r>
              <a:rPr lang="en-GB" dirty="0"/>
              <a:t>Round Robin Algorithm </a:t>
            </a:r>
          </a:p>
          <a:p>
            <a:r>
              <a:rPr lang="en-GB" dirty="0"/>
              <a:t>Earliest Deadline First (EDF) Algorithm</a:t>
            </a:r>
          </a:p>
        </p:txBody>
      </p:sp>
    </p:spTree>
    <p:extLst>
      <p:ext uri="{BB962C8B-B14F-4D97-AF65-F5344CB8AC3E}">
        <p14:creationId xmlns:p14="http://schemas.microsoft.com/office/powerpoint/2010/main" val="238903038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A6A90-10DE-43F3-95B9-DB34442CD7E8}"/>
              </a:ext>
            </a:extLst>
          </p:cNvPr>
          <p:cNvSpPr>
            <a:spLocks noGrp="1"/>
          </p:cNvSpPr>
          <p:nvPr>
            <p:ph sz="quarter" idx="14"/>
          </p:nvPr>
        </p:nvSpPr>
        <p:spPr>
          <a:xfrm>
            <a:off x="825622" y="1859918"/>
            <a:ext cx="5198269" cy="4268725"/>
          </a:xfrm>
        </p:spPr>
        <p:txBody>
          <a:bodyPr>
            <a:normAutofit lnSpcReduction="10000"/>
          </a:bodyPr>
          <a:lstStyle/>
          <a:p>
            <a:pPr marL="0" indent="0">
              <a:buNone/>
            </a:pPr>
            <a:endParaRPr lang="en-GB" dirty="0"/>
          </a:p>
          <a:p>
            <a:pPr marL="342900" indent="-342900">
              <a:buFont typeface="Wingdings" panose="05000000000000000000" pitchFamily="2" charset="2"/>
              <a:buChar char="v"/>
            </a:pPr>
            <a:r>
              <a:rPr lang="en-GB" sz="2000" dirty="0"/>
              <a:t>In ideal </a:t>
            </a:r>
            <a:r>
              <a:rPr lang="en-GB" sz="2000" dirty="0" err="1"/>
              <a:t>cpu</a:t>
            </a:r>
            <a:r>
              <a:rPr lang="en-GB" sz="2000" dirty="0"/>
              <a:t>  , if the process doesn’t meet it’s deadline in EDF , we stop it and didn’t allow it to complete it’s execution as it has failed  as it may cause another process to miss it’s deadline </a:t>
            </a:r>
          </a:p>
          <a:p>
            <a:pPr marL="342900" indent="-342900">
              <a:buFont typeface="Wingdings" panose="05000000000000000000" pitchFamily="2" charset="2"/>
              <a:buChar char="v"/>
            </a:pPr>
            <a:r>
              <a:rPr lang="en-GB" dirty="0"/>
              <a:t>In our project we consider it will complete  it’s execution , we depend on the reference , as p2 missed its deadline at 80 and continued </a:t>
            </a:r>
            <a:r>
              <a:rPr lang="en-GB" dirty="0" err="1"/>
              <a:t>excution</a:t>
            </a:r>
            <a:r>
              <a:rPr lang="en-GB" dirty="0"/>
              <a:t> until 85</a:t>
            </a:r>
          </a:p>
          <a:p>
            <a:pPr marL="342900" indent="-342900">
              <a:buFont typeface="Wingdings" panose="05000000000000000000" pitchFamily="2" charset="2"/>
              <a:buChar char="v"/>
            </a:pPr>
            <a:r>
              <a:rPr lang="en-GB" sz="2000" dirty="0"/>
              <a:t>We </a:t>
            </a:r>
            <a:r>
              <a:rPr lang="en-GB" dirty="0"/>
              <a:t>consider that the context switch time is very small , we ignore it .</a:t>
            </a:r>
            <a:endParaRPr lang="en-GB" sz="2000" dirty="0"/>
          </a:p>
          <a:p>
            <a:endParaRPr lang="en-GB" dirty="0"/>
          </a:p>
        </p:txBody>
      </p:sp>
      <p:sp>
        <p:nvSpPr>
          <p:cNvPr id="5" name="Oval 4">
            <a:extLst>
              <a:ext uri="{FF2B5EF4-FFF2-40B4-BE49-F238E27FC236}">
                <a16:creationId xmlns:a16="http://schemas.microsoft.com/office/drawing/2014/main" id="{C9AE8EEB-0D10-4127-BB27-0ED3DB6374A7}"/>
              </a:ext>
            </a:extLst>
          </p:cNvPr>
          <p:cNvSpPr/>
          <p:nvPr/>
        </p:nvSpPr>
        <p:spPr>
          <a:xfrm>
            <a:off x="369904" y="361741"/>
            <a:ext cx="2541973" cy="133766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6" name="TextBox 5">
            <a:extLst>
              <a:ext uri="{FF2B5EF4-FFF2-40B4-BE49-F238E27FC236}">
                <a16:creationId xmlns:a16="http://schemas.microsoft.com/office/drawing/2014/main" id="{97EE6DB4-91E3-4883-83B5-9E03F5C2044D}"/>
              </a:ext>
            </a:extLst>
          </p:cNvPr>
          <p:cNvSpPr txBox="1"/>
          <p:nvPr/>
        </p:nvSpPr>
        <p:spPr>
          <a:xfrm>
            <a:off x="825622" y="729357"/>
            <a:ext cx="1793291" cy="861774"/>
          </a:xfrm>
          <a:prstGeom prst="rect">
            <a:avLst/>
          </a:prstGeom>
          <a:noFill/>
        </p:spPr>
        <p:txBody>
          <a:bodyPr wrap="square" rtlCol="0">
            <a:spAutoFit/>
          </a:bodyPr>
          <a:lstStyle/>
          <a:p>
            <a:r>
              <a:rPr lang="en-US" sz="3200" b="1" dirty="0">
                <a:solidFill>
                  <a:schemeClr val="tx2">
                    <a:lumMod val="50000"/>
                  </a:schemeClr>
                </a:solidFill>
              </a:rPr>
              <a:t>Notes :</a:t>
            </a:r>
            <a:endParaRPr lang="en-GB" sz="3200" b="1" dirty="0">
              <a:solidFill>
                <a:schemeClr val="tx2">
                  <a:lumMod val="50000"/>
                </a:schemeClr>
              </a:solidFill>
            </a:endParaRPr>
          </a:p>
          <a:p>
            <a:endParaRPr lang="en-GB" dirty="0"/>
          </a:p>
        </p:txBody>
      </p:sp>
      <p:pic>
        <p:nvPicPr>
          <p:cNvPr id="10" name="Picture 9">
            <a:extLst>
              <a:ext uri="{FF2B5EF4-FFF2-40B4-BE49-F238E27FC236}">
                <a16:creationId xmlns:a16="http://schemas.microsoft.com/office/drawing/2014/main" id="{0EE6F3F5-BEA8-4CFB-907B-4462964C14F8}"/>
              </a:ext>
            </a:extLst>
          </p:cNvPr>
          <p:cNvPicPr>
            <a:picLocks noChangeAspect="1"/>
          </p:cNvPicPr>
          <p:nvPr/>
        </p:nvPicPr>
        <p:blipFill>
          <a:blip r:embed="rId2"/>
          <a:stretch>
            <a:fillRect/>
          </a:stretch>
        </p:blipFill>
        <p:spPr>
          <a:xfrm>
            <a:off x="6685116" y="3867473"/>
            <a:ext cx="5273105" cy="1857375"/>
          </a:xfrm>
          <a:prstGeom prst="rect">
            <a:avLst/>
          </a:prstGeom>
        </p:spPr>
      </p:pic>
    </p:spTree>
    <p:extLst>
      <p:ext uri="{BB962C8B-B14F-4D97-AF65-F5344CB8AC3E}">
        <p14:creationId xmlns:p14="http://schemas.microsoft.com/office/powerpoint/2010/main" val="425156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r>
              <a:rPr lang="en-US" sz="4400" dirty="0"/>
              <a:t>UML &amp; Sequence Diagram</a:t>
            </a:r>
          </a:p>
        </p:txBody>
      </p:sp>
    </p:spTree>
    <p:extLst>
      <p:ext uri="{BB962C8B-B14F-4D97-AF65-F5344CB8AC3E}">
        <p14:creationId xmlns:p14="http://schemas.microsoft.com/office/powerpoint/2010/main" val="3175443327"/>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72C09-1A41-444A-AB0D-EE2C573A7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50895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D63B1E-4B3C-4704-BAFD-F96A9219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7775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CEDC46-EF6C-4D30-9363-6BF17D861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6385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r>
              <a:rPr lang="en-US" sz="4400" dirty="0"/>
              <a:t>Test input  &amp; the output </a:t>
            </a:r>
          </a:p>
        </p:txBody>
      </p:sp>
    </p:spTree>
    <p:extLst>
      <p:ext uri="{BB962C8B-B14F-4D97-AF65-F5344CB8AC3E}">
        <p14:creationId xmlns:p14="http://schemas.microsoft.com/office/powerpoint/2010/main" val="1072280086"/>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EA58B2-7ADA-479F-AC7A-A60AB7493766}"/>
              </a:ext>
            </a:extLst>
          </p:cNvPr>
          <p:cNvSpPr txBox="1"/>
          <p:nvPr/>
        </p:nvSpPr>
        <p:spPr>
          <a:xfrm>
            <a:off x="4873841" y="364267"/>
            <a:ext cx="3116062" cy="523220"/>
          </a:xfrm>
          <a:prstGeom prst="rect">
            <a:avLst/>
          </a:prstGeom>
          <a:noFill/>
        </p:spPr>
        <p:txBody>
          <a:bodyPr wrap="square" rtlCol="0">
            <a:spAutoFit/>
          </a:bodyPr>
          <a:lstStyle/>
          <a:p>
            <a:r>
              <a:rPr lang="en-GB" sz="2800" b="1" dirty="0">
                <a:solidFill>
                  <a:schemeClr val="tx2">
                    <a:lumMod val="50000"/>
                  </a:schemeClr>
                </a:solidFill>
              </a:rPr>
              <a:t>The input file: </a:t>
            </a:r>
          </a:p>
        </p:txBody>
      </p:sp>
      <p:sp>
        <p:nvSpPr>
          <p:cNvPr id="9" name="TextBox 8">
            <a:extLst>
              <a:ext uri="{FF2B5EF4-FFF2-40B4-BE49-F238E27FC236}">
                <a16:creationId xmlns:a16="http://schemas.microsoft.com/office/drawing/2014/main" id="{44A02DD6-F3C0-4E97-930B-3913E2600F90}"/>
              </a:ext>
            </a:extLst>
          </p:cNvPr>
          <p:cNvSpPr txBox="1"/>
          <p:nvPr/>
        </p:nvSpPr>
        <p:spPr>
          <a:xfrm>
            <a:off x="5086904" y="2687376"/>
            <a:ext cx="7105095" cy="830997"/>
          </a:xfrm>
          <a:prstGeom prst="rect">
            <a:avLst/>
          </a:prstGeom>
          <a:noFill/>
        </p:spPr>
        <p:txBody>
          <a:bodyPr wrap="square" rtlCol="0">
            <a:spAutoFit/>
          </a:bodyPr>
          <a:lstStyle/>
          <a:p>
            <a:r>
              <a:rPr lang="en-GB" sz="2800" b="1" dirty="0">
                <a:solidFill>
                  <a:schemeClr val="tx2">
                    <a:lumMod val="50000"/>
                  </a:schemeClr>
                </a:solidFill>
              </a:rPr>
              <a:t>The output :</a:t>
            </a:r>
          </a:p>
          <a:p>
            <a:r>
              <a:rPr lang="en-GB" sz="2000" b="1" dirty="0">
                <a:solidFill>
                  <a:schemeClr val="tx2">
                    <a:lumMod val="50000"/>
                  </a:schemeClr>
                </a:solidFill>
              </a:rPr>
              <a:t>Command:  Python scheduler.py processes1.txt 2  </a:t>
            </a:r>
          </a:p>
        </p:txBody>
      </p:sp>
      <p:pic>
        <p:nvPicPr>
          <p:cNvPr id="4" name="Picture 3">
            <a:extLst>
              <a:ext uri="{FF2B5EF4-FFF2-40B4-BE49-F238E27FC236}">
                <a16:creationId xmlns:a16="http://schemas.microsoft.com/office/drawing/2014/main" id="{6D028FFF-1789-4E2E-BC2B-5F09EA86C577}"/>
              </a:ext>
            </a:extLst>
          </p:cNvPr>
          <p:cNvPicPr>
            <a:picLocks noChangeAspect="1"/>
          </p:cNvPicPr>
          <p:nvPr/>
        </p:nvPicPr>
        <p:blipFill>
          <a:blip r:embed="rId2"/>
          <a:stretch>
            <a:fillRect/>
          </a:stretch>
        </p:blipFill>
        <p:spPr>
          <a:xfrm>
            <a:off x="5185113" y="1243472"/>
            <a:ext cx="5000625" cy="1019175"/>
          </a:xfrm>
          <a:prstGeom prst="rect">
            <a:avLst/>
          </a:prstGeom>
        </p:spPr>
      </p:pic>
      <p:pic>
        <p:nvPicPr>
          <p:cNvPr id="5" name="Picture 4">
            <a:extLst>
              <a:ext uri="{FF2B5EF4-FFF2-40B4-BE49-F238E27FC236}">
                <a16:creationId xmlns:a16="http://schemas.microsoft.com/office/drawing/2014/main" id="{C1ECC525-11AF-4AF8-9D0E-8F2A49BE0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904" y="3685649"/>
            <a:ext cx="6913208" cy="3065536"/>
          </a:xfrm>
          <a:prstGeom prst="rect">
            <a:avLst/>
          </a:prstGeom>
        </p:spPr>
      </p:pic>
    </p:spTree>
    <p:extLst>
      <p:ext uri="{BB962C8B-B14F-4D97-AF65-F5344CB8AC3E}">
        <p14:creationId xmlns:p14="http://schemas.microsoft.com/office/powerpoint/2010/main" val="347463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EA58B2-7ADA-479F-AC7A-A60AB7493766}"/>
              </a:ext>
            </a:extLst>
          </p:cNvPr>
          <p:cNvSpPr txBox="1"/>
          <p:nvPr/>
        </p:nvSpPr>
        <p:spPr>
          <a:xfrm>
            <a:off x="4873841" y="364267"/>
            <a:ext cx="3116062" cy="523220"/>
          </a:xfrm>
          <a:prstGeom prst="rect">
            <a:avLst/>
          </a:prstGeom>
          <a:noFill/>
        </p:spPr>
        <p:txBody>
          <a:bodyPr wrap="square" rtlCol="0">
            <a:spAutoFit/>
          </a:bodyPr>
          <a:lstStyle/>
          <a:p>
            <a:r>
              <a:rPr lang="en-GB" sz="2800" b="1" dirty="0">
                <a:solidFill>
                  <a:schemeClr val="tx2">
                    <a:lumMod val="50000"/>
                  </a:schemeClr>
                </a:solidFill>
              </a:rPr>
              <a:t>The input file: </a:t>
            </a:r>
          </a:p>
        </p:txBody>
      </p:sp>
      <p:sp>
        <p:nvSpPr>
          <p:cNvPr id="9" name="TextBox 8">
            <a:extLst>
              <a:ext uri="{FF2B5EF4-FFF2-40B4-BE49-F238E27FC236}">
                <a16:creationId xmlns:a16="http://schemas.microsoft.com/office/drawing/2014/main" id="{44A02DD6-F3C0-4E97-930B-3913E2600F90}"/>
              </a:ext>
            </a:extLst>
          </p:cNvPr>
          <p:cNvSpPr txBox="1"/>
          <p:nvPr/>
        </p:nvSpPr>
        <p:spPr>
          <a:xfrm>
            <a:off x="5086904" y="2687376"/>
            <a:ext cx="7105095" cy="830997"/>
          </a:xfrm>
          <a:prstGeom prst="rect">
            <a:avLst/>
          </a:prstGeom>
          <a:noFill/>
        </p:spPr>
        <p:txBody>
          <a:bodyPr wrap="square" rtlCol="0">
            <a:spAutoFit/>
          </a:bodyPr>
          <a:lstStyle/>
          <a:p>
            <a:r>
              <a:rPr lang="en-GB" sz="2800" b="1" dirty="0">
                <a:solidFill>
                  <a:schemeClr val="tx2">
                    <a:lumMod val="50000"/>
                  </a:schemeClr>
                </a:solidFill>
              </a:rPr>
              <a:t>The output :</a:t>
            </a:r>
          </a:p>
          <a:p>
            <a:r>
              <a:rPr lang="en-GB" sz="2000" b="1" dirty="0">
                <a:solidFill>
                  <a:schemeClr val="tx2">
                    <a:lumMod val="50000"/>
                  </a:schemeClr>
                </a:solidFill>
              </a:rPr>
              <a:t>Command:  Python scheduler.py processes2.txt 2  </a:t>
            </a:r>
          </a:p>
        </p:txBody>
      </p:sp>
      <p:pic>
        <p:nvPicPr>
          <p:cNvPr id="3" name="Picture 2">
            <a:extLst>
              <a:ext uri="{FF2B5EF4-FFF2-40B4-BE49-F238E27FC236}">
                <a16:creationId xmlns:a16="http://schemas.microsoft.com/office/drawing/2014/main" id="{F5DCEC9B-5150-4A39-9D1B-94665DF7EC72}"/>
              </a:ext>
            </a:extLst>
          </p:cNvPr>
          <p:cNvPicPr>
            <a:picLocks noChangeAspect="1"/>
          </p:cNvPicPr>
          <p:nvPr/>
        </p:nvPicPr>
        <p:blipFill>
          <a:blip r:embed="rId2"/>
          <a:stretch>
            <a:fillRect/>
          </a:stretch>
        </p:blipFill>
        <p:spPr>
          <a:xfrm>
            <a:off x="5166804" y="1171077"/>
            <a:ext cx="5029200" cy="1057275"/>
          </a:xfrm>
          <a:prstGeom prst="rect">
            <a:avLst/>
          </a:prstGeom>
        </p:spPr>
      </p:pic>
      <p:pic>
        <p:nvPicPr>
          <p:cNvPr id="5" name="Picture 4">
            <a:extLst>
              <a:ext uri="{FF2B5EF4-FFF2-40B4-BE49-F238E27FC236}">
                <a16:creationId xmlns:a16="http://schemas.microsoft.com/office/drawing/2014/main" id="{F9B79806-FFD2-417E-8F18-FF05BFB51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804" y="3499604"/>
            <a:ext cx="6911542" cy="3304298"/>
          </a:xfrm>
          <a:prstGeom prst="rect">
            <a:avLst/>
          </a:prstGeom>
        </p:spPr>
      </p:pic>
    </p:spTree>
    <p:extLst>
      <p:ext uri="{BB962C8B-B14F-4D97-AF65-F5344CB8AC3E}">
        <p14:creationId xmlns:p14="http://schemas.microsoft.com/office/powerpoint/2010/main" val="1484321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01598F-0991-488F-84A0-350AE71DD05C}"/>
              </a:ext>
            </a:extLst>
          </p:cNvPr>
          <p:cNvPicPr>
            <a:picLocks noChangeAspect="1"/>
          </p:cNvPicPr>
          <p:nvPr/>
        </p:nvPicPr>
        <p:blipFill>
          <a:blip r:embed="rId2"/>
          <a:stretch>
            <a:fillRect/>
          </a:stretch>
        </p:blipFill>
        <p:spPr>
          <a:xfrm>
            <a:off x="5331178" y="1239576"/>
            <a:ext cx="5133975" cy="1447800"/>
          </a:xfrm>
          <a:prstGeom prst="rect">
            <a:avLst/>
          </a:prstGeom>
        </p:spPr>
      </p:pic>
      <p:sp>
        <p:nvSpPr>
          <p:cNvPr id="8" name="TextBox 7">
            <a:extLst>
              <a:ext uri="{FF2B5EF4-FFF2-40B4-BE49-F238E27FC236}">
                <a16:creationId xmlns:a16="http://schemas.microsoft.com/office/drawing/2014/main" id="{A7EA58B2-7ADA-479F-AC7A-A60AB7493766}"/>
              </a:ext>
            </a:extLst>
          </p:cNvPr>
          <p:cNvSpPr txBox="1"/>
          <p:nvPr/>
        </p:nvSpPr>
        <p:spPr>
          <a:xfrm>
            <a:off x="4873841" y="364267"/>
            <a:ext cx="3116062" cy="523220"/>
          </a:xfrm>
          <a:prstGeom prst="rect">
            <a:avLst/>
          </a:prstGeom>
          <a:noFill/>
        </p:spPr>
        <p:txBody>
          <a:bodyPr wrap="square" rtlCol="0">
            <a:spAutoFit/>
          </a:bodyPr>
          <a:lstStyle/>
          <a:p>
            <a:r>
              <a:rPr lang="en-GB" sz="2800" b="1" dirty="0">
                <a:solidFill>
                  <a:schemeClr val="tx2">
                    <a:lumMod val="50000"/>
                  </a:schemeClr>
                </a:solidFill>
              </a:rPr>
              <a:t>The input file: </a:t>
            </a:r>
          </a:p>
        </p:txBody>
      </p:sp>
      <p:sp>
        <p:nvSpPr>
          <p:cNvPr id="9" name="TextBox 8">
            <a:extLst>
              <a:ext uri="{FF2B5EF4-FFF2-40B4-BE49-F238E27FC236}">
                <a16:creationId xmlns:a16="http://schemas.microsoft.com/office/drawing/2014/main" id="{44A02DD6-F3C0-4E97-930B-3913E2600F90}"/>
              </a:ext>
            </a:extLst>
          </p:cNvPr>
          <p:cNvSpPr txBox="1"/>
          <p:nvPr/>
        </p:nvSpPr>
        <p:spPr>
          <a:xfrm>
            <a:off x="5086904" y="2687376"/>
            <a:ext cx="7105095" cy="830997"/>
          </a:xfrm>
          <a:prstGeom prst="rect">
            <a:avLst/>
          </a:prstGeom>
          <a:noFill/>
        </p:spPr>
        <p:txBody>
          <a:bodyPr wrap="square" rtlCol="0">
            <a:spAutoFit/>
          </a:bodyPr>
          <a:lstStyle/>
          <a:p>
            <a:r>
              <a:rPr lang="en-GB" sz="2800" b="1" dirty="0">
                <a:solidFill>
                  <a:schemeClr val="tx2">
                    <a:lumMod val="50000"/>
                  </a:schemeClr>
                </a:solidFill>
              </a:rPr>
              <a:t>The output :</a:t>
            </a:r>
          </a:p>
          <a:p>
            <a:r>
              <a:rPr lang="en-GB" sz="2000" b="1" dirty="0">
                <a:solidFill>
                  <a:schemeClr val="tx2">
                    <a:lumMod val="50000"/>
                  </a:schemeClr>
                </a:solidFill>
              </a:rPr>
              <a:t>Command:  Python scheduler.py processes3.txt 2  </a:t>
            </a:r>
          </a:p>
        </p:txBody>
      </p:sp>
      <p:pic>
        <p:nvPicPr>
          <p:cNvPr id="4" name="Picture 3">
            <a:extLst>
              <a:ext uri="{FF2B5EF4-FFF2-40B4-BE49-F238E27FC236}">
                <a16:creationId xmlns:a16="http://schemas.microsoft.com/office/drawing/2014/main" id="{E5096620-404B-40DA-8B0A-BF5F6891A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458" y="3710866"/>
            <a:ext cx="6729412" cy="3003426"/>
          </a:xfrm>
          <a:prstGeom prst="rect">
            <a:avLst/>
          </a:prstGeom>
        </p:spPr>
      </p:pic>
    </p:spTree>
    <p:extLst>
      <p:ext uri="{BB962C8B-B14F-4D97-AF65-F5344CB8AC3E}">
        <p14:creationId xmlns:p14="http://schemas.microsoft.com/office/powerpoint/2010/main" val="2538552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EA58B2-7ADA-479F-AC7A-A60AB7493766}"/>
              </a:ext>
            </a:extLst>
          </p:cNvPr>
          <p:cNvSpPr txBox="1"/>
          <p:nvPr/>
        </p:nvSpPr>
        <p:spPr>
          <a:xfrm>
            <a:off x="4873841" y="364267"/>
            <a:ext cx="3116062" cy="523220"/>
          </a:xfrm>
          <a:prstGeom prst="rect">
            <a:avLst/>
          </a:prstGeom>
          <a:noFill/>
        </p:spPr>
        <p:txBody>
          <a:bodyPr wrap="square" rtlCol="0">
            <a:spAutoFit/>
          </a:bodyPr>
          <a:lstStyle/>
          <a:p>
            <a:r>
              <a:rPr lang="en-GB" sz="2800" b="1" dirty="0">
                <a:solidFill>
                  <a:schemeClr val="tx2">
                    <a:lumMod val="50000"/>
                  </a:schemeClr>
                </a:solidFill>
              </a:rPr>
              <a:t>The input file: </a:t>
            </a:r>
          </a:p>
        </p:txBody>
      </p:sp>
      <p:sp>
        <p:nvSpPr>
          <p:cNvPr id="9" name="TextBox 8">
            <a:extLst>
              <a:ext uri="{FF2B5EF4-FFF2-40B4-BE49-F238E27FC236}">
                <a16:creationId xmlns:a16="http://schemas.microsoft.com/office/drawing/2014/main" id="{44A02DD6-F3C0-4E97-930B-3913E2600F90}"/>
              </a:ext>
            </a:extLst>
          </p:cNvPr>
          <p:cNvSpPr txBox="1"/>
          <p:nvPr/>
        </p:nvSpPr>
        <p:spPr>
          <a:xfrm>
            <a:off x="5185113" y="2660677"/>
            <a:ext cx="7105095" cy="830997"/>
          </a:xfrm>
          <a:prstGeom prst="rect">
            <a:avLst/>
          </a:prstGeom>
          <a:noFill/>
        </p:spPr>
        <p:txBody>
          <a:bodyPr wrap="square" rtlCol="0">
            <a:spAutoFit/>
          </a:bodyPr>
          <a:lstStyle/>
          <a:p>
            <a:r>
              <a:rPr lang="en-GB" sz="2800" b="1" dirty="0">
                <a:solidFill>
                  <a:schemeClr val="tx2">
                    <a:lumMod val="50000"/>
                  </a:schemeClr>
                </a:solidFill>
              </a:rPr>
              <a:t>The output :</a:t>
            </a:r>
          </a:p>
          <a:p>
            <a:r>
              <a:rPr lang="en-GB" sz="2000" b="1" dirty="0">
                <a:solidFill>
                  <a:schemeClr val="tx2">
                    <a:lumMod val="50000"/>
                  </a:schemeClr>
                </a:solidFill>
              </a:rPr>
              <a:t>Command:  Python scheduler.py processes4.txt </a:t>
            </a:r>
            <a:r>
              <a:rPr lang="ar-EG" sz="2000" b="1" dirty="0">
                <a:solidFill>
                  <a:schemeClr val="tx2">
                    <a:lumMod val="50000"/>
                  </a:schemeClr>
                </a:solidFill>
              </a:rPr>
              <a:t>10</a:t>
            </a:r>
            <a:r>
              <a:rPr lang="en-GB" sz="2000" b="1" dirty="0">
                <a:solidFill>
                  <a:schemeClr val="tx2">
                    <a:lumMod val="50000"/>
                  </a:schemeClr>
                </a:solidFill>
              </a:rPr>
              <a:t>  </a:t>
            </a:r>
          </a:p>
        </p:txBody>
      </p:sp>
      <p:pic>
        <p:nvPicPr>
          <p:cNvPr id="3" name="Picture 2">
            <a:extLst>
              <a:ext uri="{FF2B5EF4-FFF2-40B4-BE49-F238E27FC236}">
                <a16:creationId xmlns:a16="http://schemas.microsoft.com/office/drawing/2014/main" id="{3B7E2CEF-7D3D-4C75-A2A1-1439EA8BFBAC}"/>
              </a:ext>
            </a:extLst>
          </p:cNvPr>
          <p:cNvPicPr>
            <a:picLocks noChangeAspect="1"/>
          </p:cNvPicPr>
          <p:nvPr/>
        </p:nvPicPr>
        <p:blipFill>
          <a:blip r:embed="rId2"/>
          <a:stretch>
            <a:fillRect/>
          </a:stretch>
        </p:blipFill>
        <p:spPr>
          <a:xfrm>
            <a:off x="5185113" y="1069232"/>
            <a:ext cx="5019675" cy="1409700"/>
          </a:xfrm>
          <a:prstGeom prst="rect">
            <a:avLst/>
          </a:prstGeom>
        </p:spPr>
      </p:pic>
      <p:pic>
        <p:nvPicPr>
          <p:cNvPr id="15" name="Picture 14">
            <a:extLst>
              <a:ext uri="{FF2B5EF4-FFF2-40B4-BE49-F238E27FC236}">
                <a16:creationId xmlns:a16="http://schemas.microsoft.com/office/drawing/2014/main" id="{62B97FC3-F844-4433-9163-92837A3B0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113" y="3491674"/>
            <a:ext cx="6791418" cy="3237600"/>
          </a:xfrm>
          <a:prstGeom prst="rect">
            <a:avLst/>
          </a:prstGeom>
        </p:spPr>
      </p:pic>
    </p:spTree>
    <p:extLst>
      <p:ext uri="{BB962C8B-B14F-4D97-AF65-F5344CB8AC3E}">
        <p14:creationId xmlns:p14="http://schemas.microsoft.com/office/powerpoint/2010/main" val="169340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258756" y="411478"/>
            <a:ext cx="5537547" cy="3405919"/>
          </a:xfrm>
        </p:spPr>
        <p:txBody>
          <a:bodyPr/>
          <a:lstStyle/>
          <a:p>
            <a:r>
              <a:rPr lang="en-US" sz="4400" dirty="0"/>
              <a:t>ROUND ROBIN (RR)</a:t>
            </a:r>
          </a:p>
        </p:txBody>
      </p:sp>
    </p:spTree>
    <p:extLst>
      <p:ext uri="{BB962C8B-B14F-4D97-AF65-F5344CB8AC3E}">
        <p14:creationId xmlns:p14="http://schemas.microsoft.com/office/powerpoint/2010/main" val="252480434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r>
              <a:rPr lang="en-GB" sz="4400" dirty="0"/>
              <a:t>Calculation </a:t>
            </a:r>
            <a:endParaRPr lang="en-US" sz="4400" dirty="0"/>
          </a:p>
        </p:txBody>
      </p:sp>
    </p:spTree>
    <p:extLst>
      <p:ext uri="{BB962C8B-B14F-4D97-AF65-F5344CB8AC3E}">
        <p14:creationId xmlns:p14="http://schemas.microsoft.com/office/powerpoint/2010/main" val="1412757962"/>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endParaRPr lang="en-US" sz="4400" dirty="0"/>
          </a:p>
        </p:txBody>
      </p:sp>
      <p:pic>
        <p:nvPicPr>
          <p:cNvPr id="3" name="Picture 2">
            <a:extLst>
              <a:ext uri="{FF2B5EF4-FFF2-40B4-BE49-F238E27FC236}">
                <a16:creationId xmlns:a16="http://schemas.microsoft.com/office/drawing/2014/main" id="{862A188D-90B8-4C89-B9AC-49947AC60CF6}"/>
              </a:ext>
            </a:extLst>
          </p:cNvPr>
          <p:cNvPicPr>
            <a:picLocks noChangeAspect="1"/>
          </p:cNvPicPr>
          <p:nvPr/>
        </p:nvPicPr>
        <p:blipFill>
          <a:blip r:embed="rId3"/>
          <a:stretch>
            <a:fillRect/>
          </a:stretch>
        </p:blipFill>
        <p:spPr>
          <a:xfrm>
            <a:off x="-1" y="0"/>
            <a:ext cx="12192001" cy="6858000"/>
          </a:xfrm>
          <a:prstGeom prst="rect">
            <a:avLst/>
          </a:prstGeom>
        </p:spPr>
      </p:pic>
    </p:spTree>
    <p:extLst>
      <p:ext uri="{BB962C8B-B14F-4D97-AF65-F5344CB8AC3E}">
        <p14:creationId xmlns:p14="http://schemas.microsoft.com/office/powerpoint/2010/main" val="1675879841"/>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endParaRPr lang="en-US" sz="4400" dirty="0"/>
          </a:p>
        </p:txBody>
      </p:sp>
      <p:pic>
        <p:nvPicPr>
          <p:cNvPr id="3" name="Picture 2">
            <a:extLst>
              <a:ext uri="{FF2B5EF4-FFF2-40B4-BE49-F238E27FC236}">
                <a16:creationId xmlns:a16="http://schemas.microsoft.com/office/drawing/2014/main" id="{901B2CB7-B56A-43FF-A9F0-B656557EB8FB}"/>
              </a:ext>
            </a:extLst>
          </p:cNvPr>
          <p:cNvPicPr>
            <a:picLocks noChangeAspect="1"/>
          </p:cNvPicPr>
          <p:nvPr/>
        </p:nvPicPr>
        <p:blipFill>
          <a:blip r:embed="rId3"/>
          <a:stretch>
            <a:fillRect/>
          </a:stretch>
        </p:blipFill>
        <p:spPr>
          <a:xfrm>
            <a:off x="0" y="65149"/>
            <a:ext cx="12192000" cy="6792851"/>
          </a:xfrm>
          <a:prstGeom prst="rect">
            <a:avLst/>
          </a:prstGeom>
        </p:spPr>
      </p:pic>
    </p:spTree>
    <p:extLst>
      <p:ext uri="{BB962C8B-B14F-4D97-AF65-F5344CB8AC3E}">
        <p14:creationId xmlns:p14="http://schemas.microsoft.com/office/powerpoint/2010/main" val="938761708"/>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endParaRPr lang="en-US" sz="4400" dirty="0"/>
          </a:p>
        </p:txBody>
      </p:sp>
      <p:pic>
        <p:nvPicPr>
          <p:cNvPr id="4" name="Picture 3">
            <a:extLst>
              <a:ext uri="{FF2B5EF4-FFF2-40B4-BE49-F238E27FC236}">
                <a16:creationId xmlns:a16="http://schemas.microsoft.com/office/drawing/2014/main" id="{CF06D212-176C-440D-88EF-89240A39FC16}"/>
              </a:ext>
            </a:extLst>
          </p:cNvPr>
          <p:cNvPicPr>
            <a:picLocks noChangeAspect="1"/>
          </p:cNvPicPr>
          <p:nvPr/>
        </p:nvPicPr>
        <p:blipFill>
          <a:blip r:embed="rId3"/>
          <a:stretch>
            <a:fillRect/>
          </a:stretch>
        </p:blipFill>
        <p:spPr>
          <a:xfrm>
            <a:off x="-54096" y="0"/>
            <a:ext cx="12246096" cy="6858000"/>
          </a:xfrm>
          <a:prstGeom prst="rect">
            <a:avLst/>
          </a:prstGeom>
        </p:spPr>
      </p:pic>
    </p:spTree>
    <p:extLst>
      <p:ext uri="{BB962C8B-B14F-4D97-AF65-F5344CB8AC3E}">
        <p14:creationId xmlns:p14="http://schemas.microsoft.com/office/powerpoint/2010/main" val="930164544"/>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12022" y="2015231"/>
            <a:ext cx="5672831" cy="1802166"/>
          </a:xfrm>
        </p:spPr>
        <p:txBody>
          <a:bodyPr/>
          <a:lstStyle/>
          <a:p>
            <a:endParaRPr lang="en-US" sz="4400" dirty="0"/>
          </a:p>
        </p:txBody>
      </p:sp>
      <p:pic>
        <p:nvPicPr>
          <p:cNvPr id="5" name="Picture 4">
            <a:extLst>
              <a:ext uri="{FF2B5EF4-FFF2-40B4-BE49-F238E27FC236}">
                <a16:creationId xmlns:a16="http://schemas.microsoft.com/office/drawing/2014/main" id="{4F8A0671-B178-496B-ADE1-D142CC5E6E7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4020580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sz="4400" dirty="0"/>
              <a:t>ROUND ROBIN (RR)</a:t>
            </a:r>
            <a:r>
              <a:rPr lang="en-US" dirty="0"/>
              <a: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GB" dirty="0"/>
              <a:t>Round Robin scheduling is a </a:t>
            </a:r>
            <a:r>
              <a:rPr lang="en-GB" dirty="0" err="1"/>
              <a:t>preemptive</a:t>
            </a:r>
            <a:r>
              <a:rPr lang="en-GB" dirty="0"/>
              <a:t> algorithm where each process is assigned a fixed time slice or quantum. </a:t>
            </a:r>
          </a:p>
          <a:p>
            <a:r>
              <a:rPr lang="en-GB" dirty="0"/>
              <a:t>the CPU scheduler rotates among the processes, allowing each to execute for a predefined time interval </a:t>
            </a:r>
          </a:p>
          <a:p>
            <a:r>
              <a:rPr lang="en-GB" dirty="0"/>
              <a:t>q large =&gt;FIFO </a:t>
            </a:r>
          </a:p>
          <a:p>
            <a:r>
              <a:rPr lang="en-GB" dirty="0"/>
              <a:t>q small =&gt; q must be large with respect to context switch, otherwise overhead is too high </a:t>
            </a:r>
            <a:endParaRPr lang="en-US" dirty="0"/>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1F83-FF33-4DA0-B7A3-494B73D875EE}"/>
              </a:ext>
            </a:extLst>
          </p:cNvPr>
          <p:cNvSpPr>
            <a:spLocks noGrp="1"/>
          </p:cNvSpPr>
          <p:nvPr>
            <p:ph type="title"/>
          </p:nvPr>
        </p:nvSpPr>
        <p:spPr>
          <a:xfrm>
            <a:off x="559292" y="271550"/>
            <a:ext cx="8859915" cy="1680205"/>
          </a:xfrm>
        </p:spPr>
        <p:txBody>
          <a:bodyPr/>
          <a:lstStyle/>
          <a:p>
            <a:r>
              <a:rPr lang="en-GB" dirty="0"/>
              <a:t>Advantage &amp; Disadvantage of RR:</a:t>
            </a:r>
          </a:p>
        </p:txBody>
      </p:sp>
      <p:sp>
        <p:nvSpPr>
          <p:cNvPr id="3" name="Content Placeholder 2">
            <a:extLst>
              <a:ext uri="{FF2B5EF4-FFF2-40B4-BE49-F238E27FC236}">
                <a16:creationId xmlns:a16="http://schemas.microsoft.com/office/drawing/2014/main" id="{9F19E1B7-6946-4C9C-AFBC-72EBD92316B4}"/>
              </a:ext>
            </a:extLst>
          </p:cNvPr>
          <p:cNvSpPr>
            <a:spLocks noGrp="1"/>
          </p:cNvSpPr>
          <p:nvPr>
            <p:ph sz="quarter" idx="13"/>
          </p:nvPr>
        </p:nvSpPr>
        <p:spPr>
          <a:xfrm>
            <a:off x="2192785" y="2282008"/>
            <a:ext cx="9383698" cy="4216446"/>
          </a:xfrm>
        </p:spPr>
        <p:txBody>
          <a:bodyPr>
            <a:normAutofit lnSpcReduction="10000"/>
          </a:bodyPr>
          <a:lstStyle/>
          <a:p>
            <a:pPr marL="0" indent="0">
              <a:buNone/>
            </a:pPr>
            <a:r>
              <a:rPr lang="en-GB" sz="2800" b="1" dirty="0">
                <a:solidFill>
                  <a:schemeClr val="tx2">
                    <a:lumMod val="75000"/>
                  </a:schemeClr>
                </a:solidFill>
              </a:rPr>
              <a:t>Advantage:</a:t>
            </a:r>
          </a:p>
          <a:p>
            <a:pPr marL="0" indent="0">
              <a:buNone/>
            </a:pPr>
            <a:r>
              <a:rPr lang="en-GB" sz="2100" dirty="0">
                <a:solidFill>
                  <a:schemeClr val="bg1">
                    <a:lumMod val="95000"/>
                    <a:lumOff val="5000"/>
                  </a:schemeClr>
                </a:solidFill>
              </a:rPr>
              <a:t>It doesn’t face the issues of starvation or convoy effect.</a:t>
            </a:r>
          </a:p>
          <a:p>
            <a:pPr marL="0" indent="0">
              <a:buNone/>
            </a:pPr>
            <a:r>
              <a:rPr lang="en-GB" sz="2100" dirty="0">
                <a:solidFill>
                  <a:schemeClr val="bg1">
                    <a:lumMod val="95000"/>
                    <a:lumOff val="5000"/>
                  </a:schemeClr>
                </a:solidFill>
              </a:rPr>
              <a:t>All the jobs get a fair allocation of CPU.</a:t>
            </a:r>
          </a:p>
          <a:p>
            <a:pPr marL="0" indent="0">
              <a:buNone/>
            </a:pPr>
            <a:r>
              <a:rPr lang="en-GB" sz="2100" dirty="0">
                <a:solidFill>
                  <a:schemeClr val="bg1">
                    <a:lumMod val="95000"/>
                    <a:lumOff val="5000"/>
                  </a:schemeClr>
                </a:solidFill>
              </a:rPr>
              <a:t>It gives the best performance in terms of average response time</a:t>
            </a:r>
            <a:endParaRPr lang="en-GB" sz="2800" b="1" dirty="0">
              <a:solidFill>
                <a:schemeClr val="tx2">
                  <a:lumMod val="75000"/>
                </a:schemeClr>
              </a:solidFill>
            </a:endParaRPr>
          </a:p>
          <a:p>
            <a:pPr marL="0" indent="0">
              <a:buNone/>
            </a:pPr>
            <a:r>
              <a:rPr lang="en-GB" sz="2800" b="1" dirty="0">
                <a:solidFill>
                  <a:schemeClr val="tx2">
                    <a:lumMod val="75000"/>
                  </a:schemeClr>
                </a:solidFill>
              </a:rPr>
              <a:t>Disadvantages:  </a:t>
            </a:r>
          </a:p>
          <a:p>
            <a:pPr marL="0" indent="0">
              <a:buNone/>
            </a:pPr>
            <a:r>
              <a:rPr lang="en-GB" dirty="0"/>
              <a:t>1-This method spends more time on context switching </a:t>
            </a:r>
          </a:p>
          <a:p>
            <a:pPr marL="0" indent="0">
              <a:buNone/>
            </a:pPr>
            <a:r>
              <a:rPr lang="en-GB" dirty="0"/>
              <a:t>2-Round-robin scheduling doesn’t give special priority to more important tasks.</a:t>
            </a:r>
          </a:p>
          <a:p>
            <a:pPr marL="0" indent="0">
              <a:buNone/>
            </a:pPr>
            <a:r>
              <a:rPr lang="en-GB" dirty="0"/>
              <a:t>3-Lower time quantum results in higher the context switching overhead in the system.</a:t>
            </a:r>
          </a:p>
          <a:p>
            <a:pPr marL="0" indent="0">
              <a:buNone/>
            </a:pPr>
            <a:endParaRPr lang="en-GB" dirty="0"/>
          </a:p>
        </p:txBody>
      </p:sp>
    </p:spTree>
    <p:extLst>
      <p:ext uri="{BB962C8B-B14F-4D97-AF65-F5344CB8AC3E}">
        <p14:creationId xmlns:p14="http://schemas.microsoft.com/office/powerpoint/2010/main" val="38879089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096000" y="411479"/>
            <a:ext cx="5700304" cy="3291840"/>
          </a:xfrm>
        </p:spPr>
        <p:txBody>
          <a:bodyPr/>
          <a:lstStyle/>
          <a:p>
            <a:r>
              <a:rPr lang="en-GB" dirty="0"/>
              <a:t>Earliest Deadline First (EDF) Algorithm</a:t>
            </a:r>
            <a:br>
              <a:rPr lang="en-GB" dirty="0"/>
            </a:br>
            <a:endParaRPr lang="en-US" dirty="0"/>
          </a:p>
        </p:txBody>
      </p:sp>
    </p:spTree>
    <p:extLst>
      <p:ext uri="{BB962C8B-B14F-4D97-AF65-F5344CB8AC3E}">
        <p14:creationId xmlns:p14="http://schemas.microsoft.com/office/powerpoint/2010/main" val="203905975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GB" dirty="0"/>
              <a:t>Earliest Deadline First (EDF) Algorithm:</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599" y="2281238"/>
            <a:ext cx="8211845" cy="3700462"/>
          </a:xfrm>
        </p:spPr>
        <p:txBody>
          <a:bodyPr>
            <a:normAutofit/>
          </a:bodyPr>
          <a:lstStyle/>
          <a:p>
            <a:r>
              <a:rPr lang="en-GB" dirty="0"/>
              <a:t>Earliest Deadline First (EDF) is an optimal dynamic priority scheduling algorithm used in real-time systems.</a:t>
            </a:r>
          </a:p>
          <a:p>
            <a:r>
              <a:rPr lang="en-GB" dirty="0"/>
              <a:t> It can be used for both static and dynamic real-time scheduling. </a:t>
            </a:r>
          </a:p>
          <a:p>
            <a:pPr marL="0" indent="0">
              <a:buNone/>
            </a:pPr>
            <a:r>
              <a:rPr lang="en-GB" b="1" dirty="0">
                <a:solidFill>
                  <a:schemeClr val="tx2">
                    <a:lumMod val="75000"/>
                  </a:schemeClr>
                </a:solidFill>
              </a:rPr>
              <a:t>Priorities are assigned according to deadlines:</a:t>
            </a:r>
          </a:p>
          <a:p>
            <a:r>
              <a:rPr lang="en-GB" dirty="0"/>
              <a:t>    the earlier the deadline, the higher the priority </a:t>
            </a:r>
          </a:p>
          <a:p>
            <a:r>
              <a:rPr lang="en-GB" dirty="0"/>
              <a:t>     the later the  deadline, the lower the priority</a:t>
            </a:r>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7437273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1F83-FF33-4DA0-B7A3-494B73D875EE}"/>
              </a:ext>
            </a:extLst>
          </p:cNvPr>
          <p:cNvSpPr>
            <a:spLocks noGrp="1"/>
          </p:cNvSpPr>
          <p:nvPr>
            <p:ph type="title"/>
          </p:nvPr>
        </p:nvSpPr>
        <p:spPr>
          <a:xfrm>
            <a:off x="559292" y="271550"/>
            <a:ext cx="9277166" cy="1680205"/>
          </a:xfrm>
        </p:spPr>
        <p:txBody>
          <a:bodyPr/>
          <a:lstStyle/>
          <a:p>
            <a:r>
              <a:rPr lang="en-GB" dirty="0"/>
              <a:t>Advantage &amp; Disadvantage of EDF:</a:t>
            </a:r>
          </a:p>
        </p:txBody>
      </p:sp>
      <p:sp>
        <p:nvSpPr>
          <p:cNvPr id="3" name="Content Placeholder 2">
            <a:extLst>
              <a:ext uri="{FF2B5EF4-FFF2-40B4-BE49-F238E27FC236}">
                <a16:creationId xmlns:a16="http://schemas.microsoft.com/office/drawing/2014/main" id="{9F19E1B7-6946-4C9C-AFBC-72EBD92316B4}"/>
              </a:ext>
            </a:extLst>
          </p:cNvPr>
          <p:cNvSpPr>
            <a:spLocks noGrp="1"/>
          </p:cNvSpPr>
          <p:nvPr>
            <p:ph sz="quarter" idx="13"/>
          </p:nvPr>
        </p:nvSpPr>
        <p:spPr>
          <a:xfrm>
            <a:off x="2494624" y="2282008"/>
            <a:ext cx="9605639" cy="4216446"/>
          </a:xfrm>
        </p:spPr>
        <p:txBody>
          <a:bodyPr>
            <a:normAutofit fontScale="92500"/>
          </a:bodyPr>
          <a:lstStyle/>
          <a:p>
            <a:pPr marL="0" indent="0">
              <a:buNone/>
            </a:pPr>
            <a:r>
              <a:rPr lang="en-GB" sz="2800" b="1" dirty="0">
                <a:solidFill>
                  <a:schemeClr val="tx2">
                    <a:lumMod val="75000"/>
                  </a:schemeClr>
                </a:solidFill>
              </a:rPr>
              <a:t>Advantage:</a:t>
            </a:r>
          </a:p>
          <a:p>
            <a:pPr marL="0" indent="0">
              <a:buNone/>
            </a:pPr>
            <a:r>
              <a:rPr lang="en-GB" sz="2100" dirty="0">
                <a:solidFill>
                  <a:schemeClr val="bg1">
                    <a:lumMod val="95000"/>
                    <a:lumOff val="5000"/>
                  </a:schemeClr>
                </a:solidFill>
              </a:rPr>
              <a:t>EDF minimizes the chances of missing deadlines and helps meet real-time requirements.</a:t>
            </a:r>
          </a:p>
          <a:p>
            <a:pPr marL="0" indent="0">
              <a:buNone/>
            </a:pPr>
            <a:r>
              <a:rPr lang="en-GB" sz="2100" dirty="0">
                <a:solidFill>
                  <a:schemeClr val="bg1">
                    <a:lumMod val="95000"/>
                    <a:lumOff val="5000"/>
                  </a:schemeClr>
                </a:solidFill>
              </a:rPr>
              <a:t>Flexibility: EDF can handle both periodic and aperiodic tasks,</a:t>
            </a:r>
          </a:p>
          <a:p>
            <a:pPr marL="0" indent="0">
              <a:buNone/>
            </a:pPr>
            <a:r>
              <a:rPr lang="en-GB" sz="2800" b="1" dirty="0">
                <a:solidFill>
                  <a:schemeClr val="tx2">
                    <a:lumMod val="75000"/>
                  </a:schemeClr>
                </a:solidFill>
              </a:rPr>
              <a:t>Disadvantages:  </a:t>
            </a:r>
          </a:p>
          <a:p>
            <a:pPr marL="0" indent="0">
              <a:buNone/>
            </a:pPr>
            <a:r>
              <a:rPr lang="en-GB" b="1" dirty="0"/>
              <a:t>Priority Inversion</a:t>
            </a:r>
            <a:r>
              <a:rPr lang="en-GB" dirty="0"/>
              <a:t>:</a:t>
            </a:r>
          </a:p>
          <a:p>
            <a:pPr>
              <a:buFont typeface="Arial" panose="020B0604020202020204" pitchFamily="34" charset="0"/>
              <a:buChar char="•"/>
            </a:pPr>
            <a:r>
              <a:rPr lang="en-GB" dirty="0"/>
              <a:t>In systems where multiple tasks share resources, a lower-priority task holding a resource needed by a higher-priority task can cause the higher-priority task to be delayed.</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1585201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1277</TotalTime>
  <Words>2046</Words>
  <Application>Microsoft Office PowerPoint</Application>
  <PresentationFormat>Widescreen</PresentationFormat>
  <Paragraphs>214</Paragraphs>
  <Slides>45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-apple-system</vt:lpstr>
      <vt:lpstr>Arial</vt:lpstr>
      <vt:lpstr>Calibri</vt:lpstr>
      <vt:lpstr>Franklin Gothic Book</vt:lpstr>
      <vt:lpstr>Franklin Gothic Demi</vt:lpstr>
      <vt:lpstr>Google Sans</vt:lpstr>
      <vt:lpstr>Wingdings</vt:lpstr>
      <vt:lpstr>Custom</vt:lpstr>
      <vt:lpstr>Scheduler Algorithms</vt:lpstr>
      <vt:lpstr>TEAM’S MEMBER:</vt:lpstr>
      <vt:lpstr>Content : </vt:lpstr>
      <vt:lpstr>ROUND ROBIN (RR)</vt:lpstr>
      <vt:lpstr>ROUND ROBIN (RR):</vt:lpstr>
      <vt:lpstr>Advantage &amp; Disadvantage of RR:</vt:lpstr>
      <vt:lpstr>Earliest Deadline First (EDF) Algorithm </vt:lpstr>
      <vt:lpstr>Earliest Deadline First (EDF) Algorithm:</vt:lpstr>
      <vt:lpstr>Advantage &amp; Disadvantage of EDF:</vt:lpstr>
      <vt:lpstr>Scheduler implementation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&amp; Sequence Diagram</vt:lpstr>
      <vt:lpstr>PowerPoint Presentation</vt:lpstr>
      <vt:lpstr>PowerPoint Presentation</vt:lpstr>
      <vt:lpstr>PowerPoint Presentation</vt:lpstr>
      <vt:lpstr>Test input  &amp; the output </vt:lpstr>
      <vt:lpstr>PowerPoint Presentation</vt:lpstr>
      <vt:lpstr>PowerPoint Presentation</vt:lpstr>
      <vt:lpstr>PowerPoint Presentation</vt:lpstr>
      <vt:lpstr>PowerPoint Presentation</vt:lpstr>
      <vt:lpstr>Calculation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Algorithms</dc:title>
  <dc:creator>ايمان كامل عشرى قطب</dc:creator>
  <cp:lastModifiedBy>ايمان كامل عشرى قطب</cp:lastModifiedBy>
  <cp:revision>93</cp:revision>
  <dcterms:created xsi:type="dcterms:W3CDTF">2024-06-27T10:32:28Z</dcterms:created>
  <dcterms:modified xsi:type="dcterms:W3CDTF">2024-07-03T23:05:52Z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