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5" d="100"/>
          <a:sy n="85" d="100"/>
        </p:scale>
        <p:origin x="7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8C22F-DDE2-089F-8ABB-A387D4B99E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7A8A652-0C59-8CE4-CB06-8AF9840537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B083265-6128-8D74-6D93-27667A02F7A8}"/>
              </a:ext>
            </a:extLst>
          </p:cNvPr>
          <p:cNvSpPr>
            <a:spLocks noGrp="1"/>
          </p:cNvSpPr>
          <p:nvPr>
            <p:ph type="dt" sz="half" idx="10"/>
          </p:nvPr>
        </p:nvSpPr>
        <p:spPr/>
        <p:txBody>
          <a:bodyPr/>
          <a:lstStyle/>
          <a:p>
            <a:fld id="{4988FA5E-1C25-4C18-83FE-FD5F1BF488A2}" type="datetimeFigureOut">
              <a:rPr lang="en-GB" smtClean="0"/>
              <a:t>08/04/2025</a:t>
            </a:fld>
            <a:endParaRPr lang="en-GB"/>
          </a:p>
        </p:txBody>
      </p:sp>
      <p:sp>
        <p:nvSpPr>
          <p:cNvPr id="5" name="Footer Placeholder 4">
            <a:extLst>
              <a:ext uri="{FF2B5EF4-FFF2-40B4-BE49-F238E27FC236}">
                <a16:creationId xmlns:a16="http://schemas.microsoft.com/office/drawing/2014/main" id="{C4EFBA13-B199-DB75-DD56-FC3EB637EF7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C647F6-327B-0F34-1732-8861075A20A4}"/>
              </a:ext>
            </a:extLst>
          </p:cNvPr>
          <p:cNvSpPr>
            <a:spLocks noGrp="1"/>
          </p:cNvSpPr>
          <p:nvPr>
            <p:ph type="sldNum" sz="quarter" idx="12"/>
          </p:nvPr>
        </p:nvSpPr>
        <p:spPr/>
        <p:txBody>
          <a:bodyPr/>
          <a:lstStyle/>
          <a:p>
            <a:fld id="{EA656531-D997-4979-8D44-D5E0B572EB44}" type="slidenum">
              <a:rPr lang="en-GB" smtClean="0"/>
              <a:t>‹#›</a:t>
            </a:fld>
            <a:endParaRPr lang="en-GB"/>
          </a:p>
        </p:txBody>
      </p:sp>
    </p:spTree>
    <p:extLst>
      <p:ext uri="{BB962C8B-B14F-4D97-AF65-F5344CB8AC3E}">
        <p14:creationId xmlns:p14="http://schemas.microsoft.com/office/powerpoint/2010/main" val="399651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203E2-3D96-EBB0-7DBA-43744ACE661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63E2D0D-B2DB-0651-7C28-65664E583A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AA0855-ADEB-CFAC-A3F7-047F35511F49}"/>
              </a:ext>
            </a:extLst>
          </p:cNvPr>
          <p:cNvSpPr>
            <a:spLocks noGrp="1"/>
          </p:cNvSpPr>
          <p:nvPr>
            <p:ph type="dt" sz="half" idx="10"/>
          </p:nvPr>
        </p:nvSpPr>
        <p:spPr/>
        <p:txBody>
          <a:bodyPr/>
          <a:lstStyle/>
          <a:p>
            <a:fld id="{4988FA5E-1C25-4C18-83FE-FD5F1BF488A2}" type="datetimeFigureOut">
              <a:rPr lang="en-GB" smtClean="0"/>
              <a:t>08/04/2025</a:t>
            </a:fld>
            <a:endParaRPr lang="en-GB"/>
          </a:p>
        </p:txBody>
      </p:sp>
      <p:sp>
        <p:nvSpPr>
          <p:cNvPr id="5" name="Footer Placeholder 4">
            <a:extLst>
              <a:ext uri="{FF2B5EF4-FFF2-40B4-BE49-F238E27FC236}">
                <a16:creationId xmlns:a16="http://schemas.microsoft.com/office/drawing/2014/main" id="{3262BAF4-934A-23C5-5BE8-A7692D7310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1470D8-0B6E-0DE0-C9B4-4B4337C28A82}"/>
              </a:ext>
            </a:extLst>
          </p:cNvPr>
          <p:cNvSpPr>
            <a:spLocks noGrp="1"/>
          </p:cNvSpPr>
          <p:nvPr>
            <p:ph type="sldNum" sz="quarter" idx="12"/>
          </p:nvPr>
        </p:nvSpPr>
        <p:spPr/>
        <p:txBody>
          <a:bodyPr/>
          <a:lstStyle/>
          <a:p>
            <a:fld id="{EA656531-D997-4979-8D44-D5E0B572EB44}" type="slidenum">
              <a:rPr lang="en-GB" smtClean="0"/>
              <a:t>‹#›</a:t>
            </a:fld>
            <a:endParaRPr lang="en-GB"/>
          </a:p>
        </p:txBody>
      </p:sp>
    </p:spTree>
    <p:extLst>
      <p:ext uri="{BB962C8B-B14F-4D97-AF65-F5344CB8AC3E}">
        <p14:creationId xmlns:p14="http://schemas.microsoft.com/office/powerpoint/2010/main" val="668278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02F3E2-EED4-B0A2-1793-AAE48DA75A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6723326-BBA8-311A-36EE-3502A2C3B4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90B75B-A69C-9EBF-7E17-CD12FB9D76B5}"/>
              </a:ext>
            </a:extLst>
          </p:cNvPr>
          <p:cNvSpPr>
            <a:spLocks noGrp="1"/>
          </p:cNvSpPr>
          <p:nvPr>
            <p:ph type="dt" sz="half" idx="10"/>
          </p:nvPr>
        </p:nvSpPr>
        <p:spPr/>
        <p:txBody>
          <a:bodyPr/>
          <a:lstStyle/>
          <a:p>
            <a:fld id="{4988FA5E-1C25-4C18-83FE-FD5F1BF488A2}" type="datetimeFigureOut">
              <a:rPr lang="en-GB" smtClean="0"/>
              <a:t>08/04/2025</a:t>
            </a:fld>
            <a:endParaRPr lang="en-GB"/>
          </a:p>
        </p:txBody>
      </p:sp>
      <p:sp>
        <p:nvSpPr>
          <p:cNvPr id="5" name="Footer Placeholder 4">
            <a:extLst>
              <a:ext uri="{FF2B5EF4-FFF2-40B4-BE49-F238E27FC236}">
                <a16:creationId xmlns:a16="http://schemas.microsoft.com/office/drawing/2014/main" id="{AB7BEAB8-1F0F-76B5-41EB-17DB1352FD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18E4C3-23A5-E733-16D9-E89B92E997DE}"/>
              </a:ext>
            </a:extLst>
          </p:cNvPr>
          <p:cNvSpPr>
            <a:spLocks noGrp="1"/>
          </p:cNvSpPr>
          <p:nvPr>
            <p:ph type="sldNum" sz="quarter" idx="12"/>
          </p:nvPr>
        </p:nvSpPr>
        <p:spPr/>
        <p:txBody>
          <a:bodyPr/>
          <a:lstStyle/>
          <a:p>
            <a:fld id="{EA656531-D997-4979-8D44-D5E0B572EB44}" type="slidenum">
              <a:rPr lang="en-GB" smtClean="0"/>
              <a:t>‹#›</a:t>
            </a:fld>
            <a:endParaRPr lang="en-GB"/>
          </a:p>
        </p:txBody>
      </p:sp>
    </p:spTree>
    <p:extLst>
      <p:ext uri="{BB962C8B-B14F-4D97-AF65-F5344CB8AC3E}">
        <p14:creationId xmlns:p14="http://schemas.microsoft.com/office/powerpoint/2010/main" val="3530378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4C861-9ACB-D592-55D2-513CB7AF2FB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75E90DA-0186-F0AB-95CF-A825ABF8ED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10250C7-6E48-9BF4-CEB4-76BD80DBE822}"/>
              </a:ext>
            </a:extLst>
          </p:cNvPr>
          <p:cNvSpPr>
            <a:spLocks noGrp="1"/>
          </p:cNvSpPr>
          <p:nvPr>
            <p:ph type="dt" sz="half" idx="10"/>
          </p:nvPr>
        </p:nvSpPr>
        <p:spPr/>
        <p:txBody>
          <a:bodyPr/>
          <a:lstStyle/>
          <a:p>
            <a:fld id="{4988FA5E-1C25-4C18-83FE-FD5F1BF488A2}" type="datetimeFigureOut">
              <a:rPr lang="en-GB" smtClean="0"/>
              <a:t>08/04/2025</a:t>
            </a:fld>
            <a:endParaRPr lang="en-GB"/>
          </a:p>
        </p:txBody>
      </p:sp>
      <p:sp>
        <p:nvSpPr>
          <p:cNvPr id="5" name="Footer Placeholder 4">
            <a:extLst>
              <a:ext uri="{FF2B5EF4-FFF2-40B4-BE49-F238E27FC236}">
                <a16:creationId xmlns:a16="http://schemas.microsoft.com/office/drawing/2014/main" id="{9F6BE09F-33B7-FD23-BC22-A0C31BB7177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CB6111-6B9D-FF09-4EC4-0B24D46B85E5}"/>
              </a:ext>
            </a:extLst>
          </p:cNvPr>
          <p:cNvSpPr>
            <a:spLocks noGrp="1"/>
          </p:cNvSpPr>
          <p:nvPr>
            <p:ph type="sldNum" sz="quarter" idx="12"/>
          </p:nvPr>
        </p:nvSpPr>
        <p:spPr/>
        <p:txBody>
          <a:bodyPr/>
          <a:lstStyle/>
          <a:p>
            <a:fld id="{EA656531-D997-4979-8D44-D5E0B572EB44}" type="slidenum">
              <a:rPr lang="en-GB" smtClean="0"/>
              <a:t>‹#›</a:t>
            </a:fld>
            <a:endParaRPr lang="en-GB"/>
          </a:p>
        </p:txBody>
      </p:sp>
    </p:spTree>
    <p:extLst>
      <p:ext uri="{BB962C8B-B14F-4D97-AF65-F5344CB8AC3E}">
        <p14:creationId xmlns:p14="http://schemas.microsoft.com/office/powerpoint/2010/main" val="476510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CCB9-845F-35FF-2CEC-42895B7DF8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C489B81-0153-7684-1E5A-F05BCB7599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1A01E-1B7D-5297-5737-8BEE536241C4}"/>
              </a:ext>
            </a:extLst>
          </p:cNvPr>
          <p:cNvSpPr>
            <a:spLocks noGrp="1"/>
          </p:cNvSpPr>
          <p:nvPr>
            <p:ph type="dt" sz="half" idx="10"/>
          </p:nvPr>
        </p:nvSpPr>
        <p:spPr/>
        <p:txBody>
          <a:bodyPr/>
          <a:lstStyle/>
          <a:p>
            <a:fld id="{4988FA5E-1C25-4C18-83FE-FD5F1BF488A2}" type="datetimeFigureOut">
              <a:rPr lang="en-GB" smtClean="0"/>
              <a:t>08/04/2025</a:t>
            </a:fld>
            <a:endParaRPr lang="en-GB"/>
          </a:p>
        </p:txBody>
      </p:sp>
      <p:sp>
        <p:nvSpPr>
          <p:cNvPr id="5" name="Footer Placeholder 4">
            <a:extLst>
              <a:ext uri="{FF2B5EF4-FFF2-40B4-BE49-F238E27FC236}">
                <a16:creationId xmlns:a16="http://schemas.microsoft.com/office/drawing/2014/main" id="{22E0B8C7-001A-9C24-27FB-F65B8BBD6C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B376F53-7627-5D57-70D6-622FA3505818}"/>
              </a:ext>
            </a:extLst>
          </p:cNvPr>
          <p:cNvSpPr>
            <a:spLocks noGrp="1"/>
          </p:cNvSpPr>
          <p:nvPr>
            <p:ph type="sldNum" sz="quarter" idx="12"/>
          </p:nvPr>
        </p:nvSpPr>
        <p:spPr/>
        <p:txBody>
          <a:bodyPr/>
          <a:lstStyle/>
          <a:p>
            <a:fld id="{EA656531-D997-4979-8D44-D5E0B572EB44}" type="slidenum">
              <a:rPr lang="en-GB" smtClean="0"/>
              <a:t>‹#›</a:t>
            </a:fld>
            <a:endParaRPr lang="en-GB"/>
          </a:p>
        </p:txBody>
      </p:sp>
    </p:spTree>
    <p:extLst>
      <p:ext uri="{BB962C8B-B14F-4D97-AF65-F5344CB8AC3E}">
        <p14:creationId xmlns:p14="http://schemas.microsoft.com/office/powerpoint/2010/main" val="3627745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F65CB-3285-B134-3E1F-2DD3CFC4C10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B49F51D-E080-F6C8-9AEB-0E4825006B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7E4F423-2D23-5151-DE3C-4367A6DE31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3B863E1-1720-704B-18C6-B6FFA88A9659}"/>
              </a:ext>
            </a:extLst>
          </p:cNvPr>
          <p:cNvSpPr>
            <a:spLocks noGrp="1"/>
          </p:cNvSpPr>
          <p:nvPr>
            <p:ph type="dt" sz="half" idx="10"/>
          </p:nvPr>
        </p:nvSpPr>
        <p:spPr/>
        <p:txBody>
          <a:bodyPr/>
          <a:lstStyle/>
          <a:p>
            <a:fld id="{4988FA5E-1C25-4C18-83FE-FD5F1BF488A2}" type="datetimeFigureOut">
              <a:rPr lang="en-GB" smtClean="0"/>
              <a:t>08/04/2025</a:t>
            </a:fld>
            <a:endParaRPr lang="en-GB"/>
          </a:p>
        </p:txBody>
      </p:sp>
      <p:sp>
        <p:nvSpPr>
          <p:cNvPr id="6" name="Footer Placeholder 5">
            <a:extLst>
              <a:ext uri="{FF2B5EF4-FFF2-40B4-BE49-F238E27FC236}">
                <a16:creationId xmlns:a16="http://schemas.microsoft.com/office/drawing/2014/main" id="{C6B36195-F73E-6A17-52F9-0466C1CCCD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0271094-173F-1F04-A60A-2E6913BE7712}"/>
              </a:ext>
            </a:extLst>
          </p:cNvPr>
          <p:cNvSpPr>
            <a:spLocks noGrp="1"/>
          </p:cNvSpPr>
          <p:nvPr>
            <p:ph type="sldNum" sz="quarter" idx="12"/>
          </p:nvPr>
        </p:nvSpPr>
        <p:spPr/>
        <p:txBody>
          <a:bodyPr/>
          <a:lstStyle/>
          <a:p>
            <a:fld id="{EA656531-D997-4979-8D44-D5E0B572EB44}" type="slidenum">
              <a:rPr lang="en-GB" smtClean="0"/>
              <a:t>‹#›</a:t>
            </a:fld>
            <a:endParaRPr lang="en-GB"/>
          </a:p>
        </p:txBody>
      </p:sp>
    </p:spTree>
    <p:extLst>
      <p:ext uri="{BB962C8B-B14F-4D97-AF65-F5344CB8AC3E}">
        <p14:creationId xmlns:p14="http://schemas.microsoft.com/office/powerpoint/2010/main" val="3650577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E402F-0049-76CF-D477-CC5A81C924E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2A623CB-3416-615C-0522-4021401A56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FB2207-996F-9E7C-9CDE-C06C503D96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AD58544-DD2D-E8D3-DF39-431180B9EE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769A4C-DB04-B9A0-E403-8E33B28C2A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7CEC619-577D-3A42-33C6-B2126A577091}"/>
              </a:ext>
            </a:extLst>
          </p:cNvPr>
          <p:cNvSpPr>
            <a:spLocks noGrp="1"/>
          </p:cNvSpPr>
          <p:nvPr>
            <p:ph type="dt" sz="half" idx="10"/>
          </p:nvPr>
        </p:nvSpPr>
        <p:spPr/>
        <p:txBody>
          <a:bodyPr/>
          <a:lstStyle/>
          <a:p>
            <a:fld id="{4988FA5E-1C25-4C18-83FE-FD5F1BF488A2}" type="datetimeFigureOut">
              <a:rPr lang="en-GB" smtClean="0"/>
              <a:t>08/04/2025</a:t>
            </a:fld>
            <a:endParaRPr lang="en-GB"/>
          </a:p>
        </p:txBody>
      </p:sp>
      <p:sp>
        <p:nvSpPr>
          <p:cNvPr id="8" name="Footer Placeholder 7">
            <a:extLst>
              <a:ext uri="{FF2B5EF4-FFF2-40B4-BE49-F238E27FC236}">
                <a16:creationId xmlns:a16="http://schemas.microsoft.com/office/drawing/2014/main" id="{84918C06-6520-9464-5BBC-DA4983F6A8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F67ECF5-579E-33F5-0877-F3019A26FB4F}"/>
              </a:ext>
            </a:extLst>
          </p:cNvPr>
          <p:cNvSpPr>
            <a:spLocks noGrp="1"/>
          </p:cNvSpPr>
          <p:nvPr>
            <p:ph type="sldNum" sz="quarter" idx="12"/>
          </p:nvPr>
        </p:nvSpPr>
        <p:spPr/>
        <p:txBody>
          <a:bodyPr/>
          <a:lstStyle/>
          <a:p>
            <a:fld id="{EA656531-D997-4979-8D44-D5E0B572EB44}" type="slidenum">
              <a:rPr lang="en-GB" smtClean="0"/>
              <a:t>‹#›</a:t>
            </a:fld>
            <a:endParaRPr lang="en-GB"/>
          </a:p>
        </p:txBody>
      </p:sp>
    </p:spTree>
    <p:extLst>
      <p:ext uri="{BB962C8B-B14F-4D97-AF65-F5344CB8AC3E}">
        <p14:creationId xmlns:p14="http://schemas.microsoft.com/office/powerpoint/2010/main" val="2782342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DD64A-3578-E2E1-E5D9-844AB7842B5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4D22285-D39E-630E-CBC4-967BDE2BDB39}"/>
              </a:ext>
            </a:extLst>
          </p:cNvPr>
          <p:cNvSpPr>
            <a:spLocks noGrp="1"/>
          </p:cNvSpPr>
          <p:nvPr>
            <p:ph type="dt" sz="half" idx="10"/>
          </p:nvPr>
        </p:nvSpPr>
        <p:spPr/>
        <p:txBody>
          <a:bodyPr/>
          <a:lstStyle/>
          <a:p>
            <a:fld id="{4988FA5E-1C25-4C18-83FE-FD5F1BF488A2}" type="datetimeFigureOut">
              <a:rPr lang="en-GB" smtClean="0"/>
              <a:t>08/04/2025</a:t>
            </a:fld>
            <a:endParaRPr lang="en-GB"/>
          </a:p>
        </p:txBody>
      </p:sp>
      <p:sp>
        <p:nvSpPr>
          <p:cNvPr id="4" name="Footer Placeholder 3">
            <a:extLst>
              <a:ext uri="{FF2B5EF4-FFF2-40B4-BE49-F238E27FC236}">
                <a16:creationId xmlns:a16="http://schemas.microsoft.com/office/drawing/2014/main" id="{F1CF8AFA-B6FF-C44B-3620-361F4E07E8B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EE6C092-385F-6940-9A42-B060C31FB09F}"/>
              </a:ext>
            </a:extLst>
          </p:cNvPr>
          <p:cNvSpPr>
            <a:spLocks noGrp="1"/>
          </p:cNvSpPr>
          <p:nvPr>
            <p:ph type="sldNum" sz="quarter" idx="12"/>
          </p:nvPr>
        </p:nvSpPr>
        <p:spPr/>
        <p:txBody>
          <a:bodyPr/>
          <a:lstStyle/>
          <a:p>
            <a:fld id="{EA656531-D997-4979-8D44-D5E0B572EB44}" type="slidenum">
              <a:rPr lang="en-GB" smtClean="0"/>
              <a:t>‹#›</a:t>
            </a:fld>
            <a:endParaRPr lang="en-GB"/>
          </a:p>
        </p:txBody>
      </p:sp>
    </p:spTree>
    <p:extLst>
      <p:ext uri="{BB962C8B-B14F-4D97-AF65-F5344CB8AC3E}">
        <p14:creationId xmlns:p14="http://schemas.microsoft.com/office/powerpoint/2010/main" val="1103557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E9C66E-3A5E-AFC8-B939-42E8CD533EB8}"/>
              </a:ext>
            </a:extLst>
          </p:cNvPr>
          <p:cNvSpPr>
            <a:spLocks noGrp="1"/>
          </p:cNvSpPr>
          <p:nvPr>
            <p:ph type="dt" sz="half" idx="10"/>
          </p:nvPr>
        </p:nvSpPr>
        <p:spPr/>
        <p:txBody>
          <a:bodyPr/>
          <a:lstStyle/>
          <a:p>
            <a:fld id="{4988FA5E-1C25-4C18-83FE-FD5F1BF488A2}" type="datetimeFigureOut">
              <a:rPr lang="en-GB" smtClean="0"/>
              <a:t>08/04/2025</a:t>
            </a:fld>
            <a:endParaRPr lang="en-GB"/>
          </a:p>
        </p:txBody>
      </p:sp>
      <p:sp>
        <p:nvSpPr>
          <p:cNvPr id="3" name="Footer Placeholder 2">
            <a:extLst>
              <a:ext uri="{FF2B5EF4-FFF2-40B4-BE49-F238E27FC236}">
                <a16:creationId xmlns:a16="http://schemas.microsoft.com/office/drawing/2014/main" id="{644C6B73-13A0-F65E-7509-DAC45068517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FFB9E53-B078-E157-48DF-44C00B154713}"/>
              </a:ext>
            </a:extLst>
          </p:cNvPr>
          <p:cNvSpPr>
            <a:spLocks noGrp="1"/>
          </p:cNvSpPr>
          <p:nvPr>
            <p:ph type="sldNum" sz="quarter" idx="12"/>
          </p:nvPr>
        </p:nvSpPr>
        <p:spPr/>
        <p:txBody>
          <a:bodyPr/>
          <a:lstStyle/>
          <a:p>
            <a:fld id="{EA656531-D997-4979-8D44-D5E0B572EB44}" type="slidenum">
              <a:rPr lang="en-GB" smtClean="0"/>
              <a:t>‹#›</a:t>
            </a:fld>
            <a:endParaRPr lang="en-GB"/>
          </a:p>
        </p:txBody>
      </p:sp>
    </p:spTree>
    <p:extLst>
      <p:ext uri="{BB962C8B-B14F-4D97-AF65-F5344CB8AC3E}">
        <p14:creationId xmlns:p14="http://schemas.microsoft.com/office/powerpoint/2010/main" val="4099770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90A14-63AF-13DF-90AA-E078D7CFDE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F4F1BF9-8332-B248-8130-7ACF926013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BA6B9A3-94B3-A02A-7EBA-9A4183ACF4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295C8D-A733-78B3-1F9E-56D7DD273690}"/>
              </a:ext>
            </a:extLst>
          </p:cNvPr>
          <p:cNvSpPr>
            <a:spLocks noGrp="1"/>
          </p:cNvSpPr>
          <p:nvPr>
            <p:ph type="dt" sz="half" idx="10"/>
          </p:nvPr>
        </p:nvSpPr>
        <p:spPr/>
        <p:txBody>
          <a:bodyPr/>
          <a:lstStyle/>
          <a:p>
            <a:fld id="{4988FA5E-1C25-4C18-83FE-FD5F1BF488A2}" type="datetimeFigureOut">
              <a:rPr lang="en-GB" smtClean="0"/>
              <a:t>08/04/2025</a:t>
            </a:fld>
            <a:endParaRPr lang="en-GB"/>
          </a:p>
        </p:txBody>
      </p:sp>
      <p:sp>
        <p:nvSpPr>
          <p:cNvPr id="6" name="Footer Placeholder 5">
            <a:extLst>
              <a:ext uri="{FF2B5EF4-FFF2-40B4-BE49-F238E27FC236}">
                <a16:creationId xmlns:a16="http://schemas.microsoft.com/office/drawing/2014/main" id="{68D721AE-49BF-E41C-3EE5-C485C2B41A7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9F240C-5E98-4C51-4FE2-746318876A9F}"/>
              </a:ext>
            </a:extLst>
          </p:cNvPr>
          <p:cNvSpPr>
            <a:spLocks noGrp="1"/>
          </p:cNvSpPr>
          <p:nvPr>
            <p:ph type="sldNum" sz="quarter" idx="12"/>
          </p:nvPr>
        </p:nvSpPr>
        <p:spPr/>
        <p:txBody>
          <a:bodyPr/>
          <a:lstStyle/>
          <a:p>
            <a:fld id="{EA656531-D997-4979-8D44-D5E0B572EB44}" type="slidenum">
              <a:rPr lang="en-GB" smtClean="0"/>
              <a:t>‹#›</a:t>
            </a:fld>
            <a:endParaRPr lang="en-GB"/>
          </a:p>
        </p:txBody>
      </p:sp>
    </p:spTree>
    <p:extLst>
      <p:ext uri="{BB962C8B-B14F-4D97-AF65-F5344CB8AC3E}">
        <p14:creationId xmlns:p14="http://schemas.microsoft.com/office/powerpoint/2010/main" val="3283408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EE243-EF4B-1BE1-F329-0B0200D167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9BB01B2-1970-6A95-158F-3AB07365D0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42B9247-2526-B45E-8C95-A2B6A7BB62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B98E06-CC7B-2056-8C11-7E78F0BB5ECE}"/>
              </a:ext>
            </a:extLst>
          </p:cNvPr>
          <p:cNvSpPr>
            <a:spLocks noGrp="1"/>
          </p:cNvSpPr>
          <p:nvPr>
            <p:ph type="dt" sz="half" idx="10"/>
          </p:nvPr>
        </p:nvSpPr>
        <p:spPr/>
        <p:txBody>
          <a:bodyPr/>
          <a:lstStyle/>
          <a:p>
            <a:fld id="{4988FA5E-1C25-4C18-83FE-FD5F1BF488A2}" type="datetimeFigureOut">
              <a:rPr lang="en-GB" smtClean="0"/>
              <a:t>08/04/2025</a:t>
            </a:fld>
            <a:endParaRPr lang="en-GB"/>
          </a:p>
        </p:txBody>
      </p:sp>
      <p:sp>
        <p:nvSpPr>
          <p:cNvPr id="6" name="Footer Placeholder 5">
            <a:extLst>
              <a:ext uri="{FF2B5EF4-FFF2-40B4-BE49-F238E27FC236}">
                <a16:creationId xmlns:a16="http://schemas.microsoft.com/office/drawing/2014/main" id="{1941FABA-4ACC-DE1F-0DF7-4C8C9637A42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64B805E-2F4A-AC3C-BA68-EF89980B96AF}"/>
              </a:ext>
            </a:extLst>
          </p:cNvPr>
          <p:cNvSpPr>
            <a:spLocks noGrp="1"/>
          </p:cNvSpPr>
          <p:nvPr>
            <p:ph type="sldNum" sz="quarter" idx="12"/>
          </p:nvPr>
        </p:nvSpPr>
        <p:spPr/>
        <p:txBody>
          <a:bodyPr/>
          <a:lstStyle/>
          <a:p>
            <a:fld id="{EA656531-D997-4979-8D44-D5E0B572EB44}" type="slidenum">
              <a:rPr lang="en-GB" smtClean="0"/>
              <a:t>‹#›</a:t>
            </a:fld>
            <a:endParaRPr lang="en-GB"/>
          </a:p>
        </p:txBody>
      </p:sp>
    </p:spTree>
    <p:extLst>
      <p:ext uri="{BB962C8B-B14F-4D97-AF65-F5344CB8AC3E}">
        <p14:creationId xmlns:p14="http://schemas.microsoft.com/office/powerpoint/2010/main" val="3584405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E93866-0F70-9DFA-A393-9185698F1B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BA65BA3-8E1C-FF56-ED49-8108EC507B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80DCAC7-F6A9-6E98-0CEF-CD4F2B3E4C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88FA5E-1C25-4C18-83FE-FD5F1BF488A2}" type="datetimeFigureOut">
              <a:rPr lang="en-GB" smtClean="0"/>
              <a:t>08/04/2025</a:t>
            </a:fld>
            <a:endParaRPr lang="en-GB"/>
          </a:p>
        </p:txBody>
      </p:sp>
      <p:sp>
        <p:nvSpPr>
          <p:cNvPr id="5" name="Footer Placeholder 4">
            <a:extLst>
              <a:ext uri="{FF2B5EF4-FFF2-40B4-BE49-F238E27FC236}">
                <a16:creationId xmlns:a16="http://schemas.microsoft.com/office/drawing/2014/main" id="{07FE9A84-0AF3-2630-DB14-1E6789C68B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60392D7-F61F-5D81-E460-AD220C1C84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656531-D997-4979-8D44-D5E0B572EB44}" type="slidenum">
              <a:rPr lang="en-GB" smtClean="0"/>
              <a:t>‹#›</a:t>
            </a:fld>
            <a:endParaRPr lang="en-GB"/>
          </a:p>
        </p:txBody>
      </p:sp>
    </p:spTree>
    <p:extLst>
      <p:ext uri="{BB962C8B-B14F-4D97-AF65-F5344CB8AC3E}">
        <p14:creationId xmlns:p14="http://schemas.microsoft.com/office/powerpoint/2010/main" val="1816948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Diagonal Corners Rounded 9">
            <a:extLst>
              <a:ext uri="{FF2B5EF4-FFF2-40B4-BE49-F238E27FC236}">
                <a16:creationId xmlns:a16="http://schemas.microsoft.com/office/drawing/2014/main" id="{F4FD785C-47FA-FD0D-597F-2DD9B5A47201}"/>
              </a:ext>
            </a:extLst>
          </p:cNvPr>
          <p:cNvSpPr/>
          <p:nvPr/>
        </p:nvSpPr>
        <p:spPr>
          <a:xfrm>
            <a:off x="1264356" y="1004711"/>
            <a:ext cx="9877777" cy="4097867"/>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3BBD6909-4E86-2226-A798-521E70DF8878}"/>
              </a:ext>
            </a:extLst>
          </p:cNvPr>
          <p:cNvSpPr>
            <a:spLocks noGrp="1"/>
          </p:cNvSpPr>
          <p:nvPr>
            <p:ph type="ctrTitle"/>
          </p:nvPr>
        </p:nvSpPr>
        <p:spPr/>
        <p:txBody>
          <a:bodyPr/>
          <a:lstStyle/>
          <a:p>
            <a:r>
              <a:rPr lang="en-GB" b="1" dirty="0">
                <a:solidFill>
                  <a:schemeClr val="bg1"/>
                </a:solidFill>
              </a:rPr>
              <a:t>Workforce &amp; Project Performance Insights</a:t>
            </a:r>
          </a:p>
        </p:txBody>
      </p:sp>
      <p:sp>
        <p:nvSpPr>
          <p:cNvPr id="3" name="Subtitle 2">
            <a:extLst>
              <a:ext uri="{FF2B5EF4-FFF2-40B4-BE49-F238E27FC236}">
                <a16:creationId xmlns:a16="http://schemas.microsoft.com/office/drawing/2014/main" id="{3792E081-836C-6A2D-B0AA-AEB358756C7A}"/>
              </a:ext>
            </a:extLst>
          </p:cNvPr>
          <p:cNvSpPr>
            <a:spLocks noGrp="1"/>
          </p:cNvSpPr>
          <p:nvPr>
            <p:ph type="subTitle" idx="1"/>
          </p:nvPr>
        </p:nvSpPr>
        <p:spPr/>
        <p:txBody>
          <a:bodyPr/>
          <a:lstStyle/>
          <a:p>
            <a:endParaRPr lang="en-GB" dirty="0"/>
          </a:p>
          <a:p>
            <a:r>
              <a:rPr lang="en-GB" b="1" dirty="0">
                <a:solidFill>
                  <a:schemeClr val="bg1"/>
                </a:solidFill>
              </a:rPr>
              <a:t>Identifying The Key Areas of Concern</a:t>
            </a:r>
          </a:p>
        </p:txBody>
      </p:sp>
    </p:spTree>
    <p:extLst>
      <p:ext uri="{BB962C8B-B14F-4D97-AF65-F5344CB8AC3E}">
        <p14:creationId xmlns:p14="http://schemas.microsoft.com/office/powerpoint/2010/main" val="669111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FEDB1872-41F2-88A6-713F-151ED5B8AFFB}"/>
              </a:ext>
            </a:extLst>
          </p:cNvPr>
          <p:cNvSpPr/>
          <p:nvPr/>
        </p:nvSpPr>
        <p:spPr>
          <a:xfrm>
            <a:off x="993423" y="778933"/>
            <a:ext cx="10360378" cy="4425245"/>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DB4971B8-E663-B2A7-79AD-04F624C89C2D}"/>
              </a:ext>
            </a:extLst>
          </p:cNvPr>
          <p:cNvSpPr>
            <a:spLocks noGrp="1"/>
          </p:cNvSpPr>
          <p:nvPr>
            <p:ph type="title"/>
          </p:nvPr>
        </p:nvSpPr>
        <p:spPr>
          <a:xfrm>
            <a:off x="838200" y="1557867"/>
            <a:ext cx="10515600" cy="1275644"/>
          </a:xfrm>
        </p:spPr>
        <p:txBody>
          <a:bodyPr>
            <a:normAutofit fontScale="90000"/>
          </a:bodyPr>
          <a:lstStyle/>
          <a:p>
            <a:pPr algn="ctr"/>
            <a:br>
              <a:rPr lang="en-GB" sz="3200" b="1" i="0" dirty="0">
                <a:solidFill>
                  <a:srgbClr val="1F2328"/>
                </a:solidFill>
                <a:effectLst/>
                <a:latin typeface="-apple-system"/>
              </a:rPr>
            </a:br>
            <a:r>
              <a:rPr lang="en-GB" sz="3200" b="1" i="0" dirty="0">
                <a:solidFill>
                  <a:schemeClr val="bg1"/>
                </a:solidFill>
                <a:effectLst/>
                <a:latin typeface="-apple-system"/>
              </a:rPr>
              <a:t>The goal of this project</a:t>
            </a:r>
            <a:br>
              <a:rPr lang="en-GB" b="1" i="0" dirty="0">
                <a:solidFill>
                  <a:srgbClr val="1F2328"/>
                </a:solidFill>
                <a:effectLst/>
                <a:latin typeface="-apple-system"/>
              </a:rPr>
            </a:br>
            <a:endParaRPr lang="en-GB" dirty="0"/>
          </a:p>
        </p:txBody>
      </p:sp>
      <p:sp>
        <p:nvSpPr>
          <p:cNvPr id="3" name="Content Placeholder 2">
            <a:extLst>
              <a:ext uri="{FF2B5EF4-FFF2-40B4-BE49-F238E27FC236}">
                <a16:creationId xmlns:a16="http://schemas.microsoft.com/office/drawing/2014/main" id="{FA32CFAB-139B-A672-DD9F-652ECCAE9299}"/>
              </a:ext>
            </a:extLst>
          </p:cNvPr>
          <p:cNvSpPr>
            <a:spLocks noGrp="1"/>
          </p:cNvSpPr>
          <p:nvPr>
            <p:ph idx="1"/>
          </p:nvPr>
        </p:nvSpPr>
        <p:spPr>
          <a:xfrm>
            <a:off x="838200" y="2833511"/>
            <a:ext cx="10515600" cy="3343452"/>
          </a:xfrm>
        </p:spPr>
        <p:txBody>
          <a:bodyPr/>
          <a:lstStyle/>
          <a:p>
            <a:pPr marL="0" indent="0" algn="ctr">
              <a:buNone/>
            </a:pPr>
            <a:r>
              <a:rPr lang="en-GB" dirty="0">
                <a:solidFill>
                  <a:schemeClr val="bg1"/>
                </a:solidFill>
              </a:rPr>
              <a:t>Identify At-Risk Departments and Projects: Determine which departments and projects are over budget or underperforming to enable corrective actions.</a:t>
            </a:r>
          </a:p>
        </p:txBody>
      </p:sp>
    </p:spTree>
    <p:extLst>
      <p:ext uri="{BB962C8B-B14F-4D97-AF65-F5344CB8AC3E}">
        <p14:creationId xmlns:p14="http://schemas.microsoft.com/office/powerpoint/2010/main" val="1624286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5D715E60-C16A-DEB9-01A9-85848A90B20D}"/>
              </a:ext>
            </a:extLst>
          </p:cNvPr>
          <p:cNvSpPr/>
          <p:nvPr/>
        </p:nvSpPr>
        <p:spPr>
          <a:xfrm>
            <a:off x="1343378" y="784578"/>
            <a:ext cx="9798755" cy="4876801"/>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AC5BFDB-3C2B-C6FE-4D2D-FE1EB7B001E3}"/>
              </a:ext>
            </a:extLst>
          </p:cNvPr>
          <p:cNvSpPr>
            <a:spLocks noGrp="1"/>
          </p:cNvSpPr>
          <p:nvPr>
            <p:ph type="title"/>
          </p:nvPr>
        </p:nvSpPr>
        <p:spPr>
          <a:xfrm>
            <a:off x="838200" y="1196621"/>
            <a:ext cx="10515600" cy="1919112"/>
          </a:xfrm>
        </p:spPr>
        <p:txBody>
          <a:bodyPr>
            <a:normAutofit fontScale="90000"/>
          </a:bodyPr>
          <a:lstStyle/>
          <a:p>
            <a:pPr algn="ctr"/>
            <a:br>
              <a:rPr lang="en-GB" b="1" i="0" dirty="0">
                <a:solidFill>
                  <a:srgbClr val="1F2328"/>
                </a:solidFill>
                <a:effectLst/>
                <a:latin typeface="-apple-system"/>
              </a:rPr>
            </a:br>
            <a:br>
              <a:rPr lang="en-GB" b="1" i="0" dirty="0">
                <a:solidFill>
                  <a:srgbClr val="1F2328"/>
                </a:solidFill>
                <a:effectLst/>
                <a:latin typeface="-apple-system"/>
              </a:rPr>
            </a:br>
            <a:r>
              <a:rPr lang="en-GB" b="1" i="0" dirty="0">
                <a:solidFill>
                  <a:schemeClr val="bg1"/>
                </a:solidFill>
                <a:effectLst/>
                <a:latin typeface="-apple-system"/>
              </a:rPr>
              <a:t>Dataset Structure</a:t>
            </a:r>
            <a:br>
              <a:rPr lang="en-GB" b="1" i="0" dirty="0">
                <a:solidFill>
                  <a:srgbClr val="1F2328"/>
                </a:solidFill>
                <a:effectLst/>
                <a:latin typeface="-apple-system"/>
              </a:rPr>
            </a:br>
            <a:endParaRPr lang="en-GB" dirty="0"/>
          </a:p>
        </p:txBody>
      </p:sp>
      <p:sp>
        <p:nvSpPr>
          <p:cNvPr id="3" name="Content Placeholder 2">
            <a:extLst>
              <a:ext uri="{FF2B5EF4-FFF2-40B4-BE49-F238E27FC236}">
                <a16:creationId xmlns:a16="http://schemas.microsoft.com/office/drawing/2014/main" id="{0AF844A9-C9D9-493D-A7F1-85CCCE813740}"/>
              </a:ext>
            </a:extLst>
          </p:cNvPr>
          <p:cNvSpPr>
            <a:spLocks noGrp="1"/>
          </p:cNvSpPr>
          <p:nvPr>
            <p:ph idx="1"/>
          </p:nvPr>
        </p:nvSpPr>
        <p:spPr>
          <a:xfrm>
            <a:off x="838200" y="2968978"/>
            <a:ext cx="10515600" cy="2483556"/>
          </a:xfrm>
        </p:spPr>
        <p:txBody>
          <a:bodyPr/>
          <a:lstStyle/>
          <a:p>
            <a:pPr marL="0" indent="0" algn="ctr">
              <a:buNone/>
            </a:pPr>
            <a:r>
              <a:rPr lang="en-GB" b="0" i="0" dirty="0">
                <a:solidFill>
                  <a:schemeClr val="bg1"/>
                </a:solidFill>
                <a:effectLst/>
                <a:latin typeface="-apple-system"/>
              </a:rPr>
              <a:t>The dataset consisted of seven Excel tables,</a:t>
            </a:r>
          </a:p>
          <a:p>
            <a:pPr marL="0" indent="0" algn="ctr">
              <a:buNone/>
            </a:pPr>
            <a:r>
              <a:rPr lang="en-GB" b="0" i="0" dirty="0">
                <a:solidFill>
                  <a:schemeClr val="bg1"/>
                </a:solidFill>
                <a:effectLst/>
                <a:latin typeface="-apple-system"/>
              </a:rPr>
              <a:t> including information about </a:t>
            </a:r>
          </a:p>
          <a:p>
            <a:pPr marL="0" indent="0" algn="ctr">
              <a:buNone/>
            </a:pPr>
            <a:r>
              <a:rPr lang="en-GB" dirty="0">
                <a:solidFill>
                  <a:schemeClr val="bg1"/>
                </a:solidFill>
                <a:latin typeface="-apple-system"/>
              </a:rPr>
              <a:t>Employees, Projects and Departments</a:t>
            </a:r>
            <a:endParaRPr lang="en-GB" dirty="0">
              <a:solidFill>
                <a:schemeClr val="bg1"/>
              </a:solidFill>
            </a:endParaRPr>
          </a:p>
        </p:txBody>
      </p:sp>
    </p:spTree>
    <p:extLst>
      <p:ext uri="{BB962C8B-B14F-4D97-AF65-F5344CB8AC3E}">
        <p14:creationId xmlns:p14="http://schemas.microsoft.com/office/powerpoint/2010/main" val="1688474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Diagonal Corners Rounded 4">
            <a:extLst>
              <a:ext uri="{FF2B5EF4-FFF2-40B4-BE49-F238E27FC236}">
                <a16:creationId xmlns:a16="http://schemas.microsoft.com/office/drawing/2014/main" id="{D2908898-AD28-2786-CCDC-DB478AA0FE13}"/>
              </a:ext>
            </a:extLst>
          </p:cNvPr>
          <p:cNvSpPr/>
          <p:nvPr/>
        </p:nvSpPr>
        <p:spPr>
          <a:xfrm>
            <a:off x="666044" y="474133"/>
            <a:ext cx="11277600" cy="6141156"/>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91A7993-9833-F860-991C-156749485EC9}"/>
              </a:ext>
            </a:extLst>
          </p:cNvPr>
          <p:cNvSpPr>
            <a:spLocks noGrp="1"/>
          </p:cNvSpPr>
          <p:nvPr>
            <p:ph type="title"/>
          </p:nvPr>
        </p:nvSpPr>
        <p:spPr>
          <a:xfrm>
            <a:off x="838200" y="857955"/>
            <a:ext cx="10515600" cy="1894521"/>
          </a:xfrm>
        </p:spPr>
        <p:txBody>
          <a:bodyPr>
            <a:normAutofit/>
          </a:bodyPr>
          <a:lstStyle/>
          <a:p>
            <a:pPr algn="ctr"/>
            <a:r>
              <a:rPr lang="en-GB" sz="2800" dirty="0">
                <a:solidFill>
                  <a:schemeClr val="bg1"/>
                </a:solidFill>
              </a:rPr>
              <a:t>Cleaning and combining data from seven Excel tables into one table.</a:t>
            </a:r>
          </a:p>
        </p:txBody>
      </p:sp>
      <p:sp>
        <p:nvSpPr>
          <p:cNvPr id="3" name="Content Placeholder 2">
            <a:extLst>
              <a:ext uri="{FF2B5EF4-FFF2-40B4-BE49-F238E27FC236}">
                <a16:creationId xmlns:a16="http://schemas.microsoft.com/office/drawing/2014/main" id="{3EC377FF-45B7-B9FE-B88C-386404F478A1}"/>
              </a:ext>
            </a:extLst>
          </p:cNvPr>
          <p:cNvSpPr>
            <a:spLocks noGrp="1"/>
          </p:cNvSpPr>
          <p:nvPr>
            <p:ph idx="1"/>
          </p:nvPr>
        </p:nvSpPr>
        <p:spPr/>
        <p:txBody>
          <a:bodyPr/>
          <a:lstStyle/>
          <a:p>
            <a:pPr marL="0" indent="0">
              <a:buNone/>
            </a:pPr>
            <a:r>
              <a:rPr lang="en-GB" dirty="0"/>
              <a:t> </a:t>
            </a:r>
          </a:p>
        </p:txBody>
      </p:sp>
      <p:pic>
        <p:nvPicPr>
          <p:cNvPr id="4" name="Picture 3">
            <a:extLst>
              <a:ext uri="{FF2B5EF4-FFF2-40B4-BE49-F238E27FC236}">
                <a16:creationId xmlns:a16="http://schemas.microsoft.com/office/drawing/2014/main" id="{C20CC293-28B1-6E3E-B75E-5ECBD3F2B52A}"/>
              </a:ext>
            </a:extLst>
          </p:cNvPr>
          <p:cNvPicPr>
            <a:picLocks noChangeAspect="1"/>
          </p:cNvPicPr>
          <p:nvPr/>
        </p:nvPicPr>
        <p:blipFill>
          <a:blip r:embed="rId2"/>
          <a:stretch>
            <a:fillRect/>
          </a:stretch>
        </p:blipFill>
        <p:spPr>
          <a:xfrm>
            <a:off x="1538498" y="2438400"/>
            <a:ext cx="9545569" cy="3431822"/>
          </a:xfrm>
          <a:prstGeom prst="rect">
            <a:avLst/>
          </a:prstGeom>
        </p:spPr>
      </p:pic>
    </p:spTree>
    <p:extLst>
      <p:ext uri="{BB962C8B-B14F-4D97-AF65-F5344CB8AC3E}">
        <p14:creationId xmlns:p14="http://schemas.microsoft.com/office/powerpoint/2010/main" val="2785529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D382661C-B4A2-613B-1080-EBC58E0C955A}"/>
              </a:ext>
            </a:extLst>
          </p:cNvPr>
          <p:cNvSpPr/>
          <p:nvPr/>
        </p:nvSpPr>
        <p:spPr>
          <a:xfrm>
            <a:off x="575733" y="365125"/>
            <a:ext cx="10882489" cy="5811838"/>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3A59A42-BE06-19DC-2603-D4DCC6327B7D}"/>
              </a:ext>
            </a:extLst>
          </p:cNvPr>
          <p:cNvSpPr>
            <a:spLocks noGrp="1"/>
          </p:cNvSpPr>
          <p:nvPr>
            <p:ph type="title"/>
          </p:nvPr>
        </p:nvSpPr>
        <p:spPr>
          <a:xfrm>
            <a:off x="838200" y="1095021"/>
            <a:ext cx="10515600" cy="1275645"/>
          </a:xfrm>
        </p:spPr>
        <p:txBody>
          <a:bodyPr>
            <a:normAutofit/>
          </a:bodyPr>
          <a:lstStyle/>
          <a:p>
            <a:pPr algn="ctr"/>
            <a:r>
              <a:rPr lang="en-GB" sz="2800" dirty="0">
                <a:solidFill>
                  <a:schemeClr val="bg1"/>
                </a:solidFill>
              </a:rPr>
              <a:t>Pivot table displaying the 4-year budget, annual salary, and annual project costs grouped by department</a:t>
            </a:r>
          </a:p>
        </p:txBody>
      </p:sp>
      <p:pic>
        <p:nvPicPr>
          <p:cNvPr id="5" name="Content Placeholder 4">
            <a:extLst>
              <a:ext uri="{FF2B5EF4-FFF2-40B4-BE49-F238E27FC236}">
                <a16:creationId xmlns:a16="http://schemas.microsoft.com/office/drawing/2014/main" id="{B3C5FC74-E79C-E05E-A2C2-F8DEC4923F29}"/>
              </a:ext>
            </a:extLst>
          </p:cNvPr>
          <p:cNvPicPr>
            <a:picLocks noGrp="1" noChangeAspect="1"/>
          </p:cNvPicPr>
          <p:nvPr>
            <p:ph idx="1"/>
          </p:nvPr>
        </p:nvPicPr>
        <p:blipFill>
          <a:blip r:embed="rId2"/>
          <a:stretch>
            <a:fillRect/>
          </a:stretch>
        </p:blipFill>
        <p:spPr>
          <a:xfrm>
            <a:off x="2410161" y="2501506"/>
            <a:ext cx="7213631" cy="2476893"/>
          </a:xfrm>
          <a:prstGeom prst="rect">
            <a:avLst/>
          </a:prstGeom>
        </p:spPr>
      </p:pic>
    </p:spTree>
    <p:extLst>
      <p:ext uri="{BB962C8B-B14F-4D97-AF65-F5344CB8AC3E}">
        <p14:creationId xmlns:p14="http://schemas.microsoft.com/office/powerpoint/2010/main" val="3448103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Diagonal Corners Rounded 4">
            <a:extLst>
              <a:ext uri="{FF2B5EF4-FFF2-40B4-BE49-F238E27FC236}">
                <a16:creationId xmlns:a16="http://schemas.microsoft.com/office/drawing/2014/main" id="{9C56EB82-242E-E12B-B491-5C88A385581B}"/>
              </a:ext>
            </a:extLst>
          </p:cNvPr>
          <p:cNvSpPr/>
          <p:nvPr/>
        </p:nvSpPr>
        <p:spPr>
          <a:xfrm>
            <a:off x="564444" y="365125"/>
            <a:ext cx="10916356" cy="612775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56ACC9E-37BF-5E69-443F-06913EF60F24}"/>
              </a:ext>
            </a:extLst>
          </p:cNvPr>
          <p:cNvSpPr>
            <a:spLocks noGrp="1"/>
          </p:cNvSpPr>
          <p:nvPr>
            <p:ph type="title"/>
          </p:nvPr>
        </p:nvSpPr>
        <p:spPr/>
        <p:txBody>
          <a:bodyPr>
            <a:normAutofit/>
          </a:bodyPr>
          <a:lstStyle/>
          <a:p>
            <a:pPr algn="ctr"/>
            <a:r>
              <a:rPr lang="en-GB" sz="2800" dirty="0">
                <a:solidFill>
                  <a:schemeClr val="bg1"/>
                </a:solidFill>
              </a:rPr>
              <a:t>Analysing data in Power BI and calculating the profit column</a:t>
            </a:r>
          </a:p>
        </p:txBody>
      </p:sp>
      <p:pic>
        <p:nvPicPr>
          <p:cNvPr id="4" name="Content Placeholder 3">
            <a:extLst>
              <a:ext uri="{FF2B5EF4-FFF2-40B4-BE49-F238E27FC236}">
                <a16:creationId xmlns:a16="http://schemas.microsoft.com/office/drawing/2014/main" id="{84023D09-57EA-4676-334D-F6D227A6D3BE}"/>
              </a:ext>
            </a:extLst>
          </p:cNvPr>
          <p:cNvPicPr>
            <a:picLocks noGrp="1" noChangeAspect="1"/>
          </p:cNvPicPr>
          <p:nvPr>
            <p:ph idx="1"/>
          </p:nvPr>
        </p:nvPicPr>
        <p:blipFill>
          <a:blip r:embed="rId2"/>
          <a:stretch>
            <a:fillRect/>
          </a:stretch>
        </p:blipFill>
        <p:spPr>
          <a:xfrm>
            <a:off x="1547988" y="1525625"/>
            <a:ext cx="8949267" cy="2566156"/>
          </a:xfrm>
          <a:prstGeom prst="rect">
            <a:avLst/>
          </a:prstGeom>
        </p:spPr>
      </p:pic>
      <p:pic>
        <p:nvPicPr>
          <p:cNvPr id="6" name="Picture 5">
            <a:extLst>
              <a:ext uri="{FF2B5EF4-FFF2-40B4-BE49-F238E27FC236}">
                <a16:creationId xmlns:a16="http://schemas.microsoft.com/office/drawing/2014/main" id="{7FFF02C5-375D-29A9-867D-A14784A09140}"/>
              </a:ext>
            </a:extLst>
          </p:cNvPr>
          <p:cNvPicPr>
            <a:picLocks noChangeAspect="1"/>
          </p:cNvPicPr>
          <p:nvPr/>
        </p:nvPicPr>
        <p:blipFill>
          <a:blip r:embed="rId3"/>
          <a:stretch>
            <a:fillRect/>
          </a:stretch>
        </p:blipFill>
        <p:spPr>
          <a:xfrm>
            <a:off x="2169848" y="4229840"/>
            <a:ext cx="7888870" cy="1617804"/>
          </a:xfrm>
          <a:prstGeom prst="rect">
            <a:avLst/>
          </a:prstGeom>
        </p:spPr>
      </p:pic>
    </p:spTree>
    <p:extLst>
      <p:ext uri="{BB962C8B-B14F-4D97-AF65-F5344CB8AC3E}">
        <p14:creationId xmlns:p14="http://schemas.microsoft.com/office/powerpoint/2010/main" val="397322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A6DC5C88-7B00-951B-D67B-C09CE8862A2F}"/>
              </a:ext>
            </a:extLst>
          </p:cNvPr>
          <p:cNvSpPr/>
          <p:nvPr/>
        </p:nvSpPr>
        <p:spPr>
          <a:xfrm>
            <a:off x="838200" y="365125"/>
            <a:ext cx="10515600" cy="612775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EE4E8565-076E-44C4-6EB9-D2AAD7A913D7}"/>
              </a:ext>
            </a:extLst>
          </p:cNvPr>
          <p:cNvSpPr>
            <a:spLocks noGrp="1"/>
          </p:cNvSpPr>
          <p:nvPr>
            <p:ph type="title"/>
          </p:nvPr>
        </p:nvSpPr>
        <p:spPr/>
        <p:txBody>
          <a:bodyPr>
            <a:normAutofit fontScale="90000"/>
          </a:bodyPr>
          <a:lstStyle/>
          <a:p>
            <a:pPr algn="ctr"/>
            <a:br>
              <a:rPr lang="en-GB" b="1" i="0" dirty="0">
                <a:solidFill>
                  <a:schemeClr val="bg1"/>
                </a:solidFill>
                <a:effectLst/>
                <a:latin typeface="-apple-system"/>
              </a:rPr>
            </a:br>
            <a:r>
              <a:rPr lang="en-GB" b="1" i="0" dirty="0">
                <a:solidFill>
                  <a:schemeClr val="bg1"/>
                </a:solidFill>
                <a:effectLst/>
                <a:latin typeface="-apple-system"/>
              </a:rPr>
              <a:t>Dashboard</a:t>
            </a:r>
            <a:br>
              <a:rPr lang="en-GB" b="1" i="0" dirty="0">
                <a:solidFill>
                  <a:srgbClr val="1F2328"/>
                </a:solidFill>
                <a:effectLst/>
                <a:latin typeface="-apple-system"/>
              </a:rPr>
            </a:br>
            <a:endParaRPr lang="en-GB" dirty="0"/>
          </a:p>
        </p:txBody>
      </p:sp>
      <p:pic>
        <p:nvPicPr>
          <p:cNvPr id="8" name="Picture 7">
            <a:extLst>
              <a:ext uri="{FF2B5EF4-FFF2-40B4-BE49-F238E27FC236}">
                <a16:creationId xmlns:a16="http://schemas.microsoft.com/office/drawing/2014/main" id="{5099FE4B-AC2E-80C3-1C3E-B398D564A4DD}"/>
              </a:ext>
            </a:extLst>
          </p:cNvPr>
          <p:cNvPicPr>
            <a:picLocks noChangeAspect="1"/>
          </p:cNvPicPr>
          <p:nvPr/>
        </p:nvPicPr>
        <p:blipFill>
          <a:blip r:embed="rId2"/>
          <a:stretch>
            <a:fillRect/>
          </a:stretch>
        </p:blipFill>
        <p:spPr>
          <a:xfrm>
            <a:off x="1919108" y="1438651"/>
            <a:ext cx="8764091" cy="4738312"/>
          </a:xfrm>
          <a:prstGeom prst="rect">
            <a:avLst/>
          </a:prstGeom>
        </p:spPr>
      </p:pic>
    </p:spTree>
    <p:extLst>
      <p:ext uri="{BB962C8B-B14F-4D97-AF65-F5344CB8AC3E}">
        <p14:creationId xmlns:p14="http://schemas.microsoft.com/office/powerpoint/2010/main" val="134601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Diagonal Corners Rounded 4">
            <a:extLst>
              <a:ext uri="{FF2B5EF4-FFF2-40B4-BE49-F238E27FC236}">
                <a16:creationId xmlns:a16="http://schemas.microsoft.com/office/drawing/2014/main" id="{98510B57-CDC8-CB4B-7A41-F6136AA8B51F}"/>
              </a:ext>
            </a:extLst>
          </p:cNvPr>
          <p:cNvSpPr/>
          <p:nvPr/>
        </p:nvSpPr>
        <p:spPr>
          <a:xfrm>
            <a:off x="838200" y="365125"/>
            <a:ext cx="10515600" cy="5811838"/>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5800C90-727D-ABEB-EF6E-D3ECE1CA85FF}"/>
              </a:ext>
            </a:extLst>
          </p:cNvPr>
          <p:cNvSpPr>
            <a:spLocks noGrp="1"/>
          </p:cNvSpPr>
          <p:nvPr>
            <p:ph type="title"/>
          </p:nvPr>
        </p:nvSpPr>
        <p:spPr/>
        <p:txBody>
          <a:bodyPr>
            <a:normAutofit/>
          </a:bodyPr>
          <a:lstStyle/>
          <a:p>
            <a:pPr algn="ctr"/>
            <a:r>
              <a:rPr lang="en-GB" sz="3200" dirty="0">
                <a:solidFill>
                  <a:schemeClr val="bg1"/>
                </a:solidFill>
                <a:latin typeface="-apple-system"/>
              </a:rPr>
              <a:t>I</a:t>
            </a:r>
            <a:r>
              <a:rPr lang="en-GB" sz="3200" b="0" i="0" dirty="0">
                <a:solidFill>
                  <a:schemeClr val="bg1"/>
                </a:solidFill>
                <a:effectLst/>
                <a:latin typeface="-apple-system"/>
              </a:rPr>
              <a:t>nsights and Recommendations</a:t>
            </a:r>
            <a:endParaRPr lang="en-GB" sz="3200" dirty="0">
              <a:solidFill>
                <a:schemeClr val="bg1"/>
              </a:solidFill>
            </a:endParaRPr>
          </a:p>
        </p:txBody>
      </p:sp>
      <p:sp>
        <p:nvSpPr>
          <p:cNvPr id="3" name="Content Placeholder 2">
            <a:extLst>
              <a:ext uri="{FF2B5EF4-FFF2-40B4-BE49-F238E27FC236}">
                <a16:creationId xmlns:a16="http://schemas.microsoft.com/office/drawing/2014/main" id="{2445F9D4-76FB-8573-36DC-83A91829E619}"/>
              </a:ext>
            </a:extLst>
          </p:cNvPr>
          <p:cNvSpPr>
            <a:spLocks noGrp="1"/>
          </p:cNvSpPr>
          <p:nvPr>
            <p:ph idx="1"/>
          </p:nvPr>
        </p:nvSpPr>
        <p:spPr/>
        <p:txBody>
          <a:bodyPr/>
          <a:lstStyle/>
          <a:p>
            <a:pPr algn="ctr">
              <a:buNone/>
            </a:pPr>
            <a:r>
              <a:rPr lang="en-GB" dirty="0">
                <a:solidFill>
                  <a:schemeClr val="bg1"/>
                </a:solidFill>
              </a:rPr>
              <a:t>The two departments not making a profit are:</a:t>
            </a:r>
          </a:p>
          <a:p>
            <a:pPr algn="ctr">
              <a:buFont typeface="Arial" panose="020B0604020202020204" pitchFamily="34" charset="0"/>
              <a:buChar char="•"/>
            </a:pPr>
            <a:r>
              <a:rPr lang="en-GB" b="1" dirty="0">
                <a:solidFill>
                  <a:schemeClr val="bg1"/>
                </a:solidFill>
              </a:rPr>
              <a:t>Human Resources:</a:t>
            </a:r>
            <a:r>
              <a:rPr lang="en-GB" dirty="0">
                <a:solidFill>
                  <a:schemeClr val="bg1"/>
                </a:solidFill>
              </a:rPr>
              <a:t> Profit of -£92,000</a:t>
            </a:r>
          </a:p>
          <a:p>
            <a:pPr algn="ctr">
              <a:buFont typeface="Arial" panose="020B0604020202020204" pitchFamily="34" charset="0"/>
              <a:buChar char="•"/>
            </a:pPr>
            <a:r>
              <a:rPr lang="en-GB" b="1" dirty="0">
                <a:solidFill>
                  <a:schemeClr val="bg1"/>
                </a:solidFill>
              </a:rPr>
              <a:t>IT:</a:t>
            </a:r>
            <a:r>
              <a:rPr lang="en-GB" dirty="0">
                <a:solidFill>
                  <a:schemeClr val="bg1"/>
                </a:solidFill>
              </a:rPr>
              <a:t> Profit of -£112,500</a:t>
            </a:r>
          </a:p>
          <a:p>
            <a:pPr marL="0" indent="0">
              <a:buNone/>
            </a:pPr>
            <a:r>
              <a:rPr lang="en-GB" sz="2000" b="1">
                <a:solidFill>
                  <a:schemeClr val="bg1"/>
                </a:solidFill>
              </a:rPr>
              <a:t>Actionable Insights:</a:t>
            </a:r>
            <a:r>
              <a:rPr lang="en-GB" sz="2000">
                <a:solidFill>
                  <a:schemeClr val="bg1"/>
                </a:solidFill>
              </a:rPr>
              <a:t> </a:t>
            </a:r>
            <a:endParaRPr lang="en-GB" sz="2000" dirty="0">
              <a:solidFill>
                <a:schemeClr val="bg1"/>
              </a:solidFill>
            </a:endParaRPr>
          </a:p>
          <a:p>
            <a:r>
              <a:rPr lang="en-GB" sz="2000" dirty="0">
                <a:solidFill>
                  <a:schemeClr val="bg1"/>
                </a:solidFill>
              </a:rPr>
              <a:t>Conduct a detailed analysis of the HR and IT team's structure, roles, and responsibilities.</a:t>
            </a:r>
          </a:p>
          <a:p>
            <a:r>
              <a:rPr lang="en-GB" sz="2000" dirty="0">
                <a:solidFill>
                  <a:schemeClr val="bg1"/>
                </a:solidFill>
              </a:rPr>
              <a:t>Identify any potential redundancies or areas where tasks could be streamlined or automated to optimise salary costs.</a:t>
            </a:r>
          </a:p>
          <a:p>
            <a:r>
              <a:rPr lang="en-GB" sz="2000" dirty="0">
                <a:solidFill>
                  <a:schemeClr val="bg1"/>
                </a:solidFill>
              </a:rPr>
              <a:t>Break down the Project Cost into specific projects. Evaluate the ROI and necessity of each project. Are there any projects that can be delayed, scaled back, or eliminated to reduce costs?</a:t>
            </a:r>
          </a:p>
        </p:txBody>
      </p:sp>
    </p:spTree>
    <p:extLst>
      <p:ext uri="{BB962C8B-B14F-4D97-AF65-F5344CB8AC3E}">
        <p14:creationId xmlns:p14="http://schemas.microsoft.com/office/powerpoint/2010/main" val="3609123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256</TotalTime>
  <Words>203</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-apple-system</vt:lpstr>
      <vt:lpstr>Arial</vt:lpstr>
      <vt:lpstr>Calibri</vt:lpstr>
      <vt:lpstr>Calibri Light</vt:lpstr>
      <vt:lpstr>Office Theme</vt:lpstr>
      <vt:lpstr>Workforce &amp; Project Performance Insights</vt:lpstr>
      <vt:lpstr> The goal of this project </vt:lpstr>
      <vt:lpstr>  Dataset Structure </vt:lpstr>
      <vt:lpstr>Cleaning and combining data from seven Excel tables into one table.</vt:lpstr>
      <vt:lpstr>Pivot table displaying the 4-year budget, annual salary, and annual project costs grouped by department</vt:lpstr>
      <vt:lpstr>Analysing data in Power BI and calculating the profit column</vt:lpstr>
      <vt:lpstr> Dashboard </vt:lpstr>
      <vt:lpstr>Insights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Entesar</dc:creator>
  <cp:lastModifiedBy>Entesaar Sharif</cp:lastModifiedBy>
  <cp:revision>13</cp:revision>
  <dcterms:created xsi:type="dcterms:W3CDTF">2025-04-08T11:21:48Z</dcterms:created>
  <dcterms:modified xsi:type="dcterms:W3CDTF">2025-04-08T17:49:53Z</dcterms:modified>
</cp:coreProperties>
</file>