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4"/>
  </p:sldMasterIdLst>
  <p:notesMasterIdLst>
    <p:notesMasterId r:id="rId23"/>
  </p:notesMasterIdLst>
  <p:sldIdLst>
    <p:sldId id="266" r:id="rId5"/>
    <p:sldId id="267" r:id="rId6"/>
    <p:sldId id="258" r:id="rId7"/>
    <p:sldId id="268" r:id="rId8"/>
    <p:sldId id="259" r:id="rId9"/>
    <p:sldId id="273" r:id="rId10"/>
    <p:sldId id="260" r:id="rId11"/>
    <p:sldId id="270" r:id="rId12"/>
    <p:sldId id="262" r:id="rId13"/>
    <p:sldId id="276" r:id="rId14"/>
    <p:sldId id="278" r:id="rId15"/>
    <p:sldId id="274" r:id="rId16"/>
    <p:sldId id="277" r:id="rId17"/>
    <p:sldId id="263" r:id="rId18"/>
    <p:sldId id="275" r:id="rId19"/>
    <p:sldId id="264" r:id="rId20"/>
    <p:sldId id="27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328D03-CCEE-43A9-9113-AA54460BEB0A}">
          <p14:sldIdLst>
            <p14:sldId id="266"/>
            <p14:sldId id="267"/>
            <p14:sldId id="258"/>
            <p14:sldId id="268"/>
            <p14:sldId id="259"/>
            <p14:sldId id="273"/>
            <p14:sldId id="260"/>
            <p14:sldId id="270"/>
            <p14:sldId id="262"/>
            <p14:sldId id="276"/>
            <p14:sldId id="278"/>
            <p14:sldId id="274"/>
            <p14:sldId id="277"/>
            <p14:sldId id="263"/>
            <p14:sldId id="275"/>
            <p14:sldId id="264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النمط المتوس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921" autoAdjust="0"/>
  </p:normalViewPr>
  <p:slideViewPr>
    <p:cSldViewPr snapToGrid="0">
      <p:cViewPr varScale="1">
        <p:scale>
          <a:sx n="77" d="100"/>
          <a:sy n="77" d="100"/>
        </p:scale>
        <p:origin x="10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93C98AD-75E1-4674-B83F-CB2F977BADC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6B209E7-F393-4F9A-8B5B-A8B59E7F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209E7-F393-4F9A-8B5B-A8B59E7FA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209E7-F393-4F9A-8B5B-A8B59E7FA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209E7-F393-4F9A-8B5B-A8B59E7FA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561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825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9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5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7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0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40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15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36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88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5007A5-6BA6-4F4F-84D5-3C060CBC540C}" type="datetimeFigureOut">
              <a:rPr lang="vi-VN" smtClean="0"/>
              <a:t>02/07/2021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1B6E2-6E3B-489D-B7E1-8FA2A91BD59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spandanpatnaik09/face-mask-detectormask-not-mask-incorrect-mask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0" y="1317830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Real-Time Face Mask Detection using MobileNetV2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0CA0970-448C-4FB7-9A9A-9DD84958095C}"/>
              </a:ext>
            </a:extLst>
          </p:cNvPr>
          <p:cNvSpPr txBox="1"/>
          <p:nvPr/>
        </p:nvSpPr>
        <p:spPr>
          <a:xfrm>
            <a:off x="285751" y="3318378"/>
            <a:ext cx="6093724" cy="30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/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Eman Mahmoud Ibrahim 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Sara Mahmoud Abd El-Aziz </a:t>
            </a:r>
            <a:endParaRPr lang="en-US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en-US" sz="33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Ibtehal Thabet Ahmed</a:t>
            </a:r>
            <a:endParaRPr lang="en-US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Sohila Ahmed Mohamed</a:t>
            </a:r>
            <a:endParaRPr lang="en-US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F7FC5AB-4726-4219-AE07-B09C0E71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82" y="0"/>
            <a:ext cx="2368867" cy="1562099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D8A3E2AC-3A65-4C0E-8264-056152B1B730}"/>
              </a:ext>
            </a:extLst>
          </p:cNvPr>
          <p:cNvSpPr txBox="1"/>
          <p:nvPr/>
        </p:nvSpPr>
        <p:spPr>
          <a:xfrm>
            <a:off x="5921215" y="3335386"/>
            <a:ext cx="6093724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</a:t>
            </a:r>
          </a:p>
          <a:p>
            <a:pPr algn="ctr"/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en-US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Sameh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Basha</a:t>
            </a:r>
            <a:endParaRPr lang="en-US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Mathematics</a:t>
            </a:r>
          </a:p>
          <a:p>
            <a:pPr algn="ctr"/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Science</a:t>
            </a:r>
          </a:p>
          <a:p>
            <a:pPr algn="ctr"/>
            <a:r>
              <a:rPr lang="en-US" sz="3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Cairo University</a:t>
            </a:r>
            <a:endParaRPr lang="en-US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01708-7AA8-4980-878F-5E22E4EB23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6" y="864296"/>
            <a:ext cx="10496811" cy="47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3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90" y="104586"/>
            <a:ext cx="117769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tested three models and the results show in the table below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these results the first model is the best.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24769"/>
              </p:ext>
            </p:extLst>
          </p:nvPr>
        </p:nvGraphicFramePr>
        <p:xfrm>
          <a:off x="433136" y="2192304"/>
          <a:ext cx="10924675" cy="298284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85013">
                  <a:extLst>
                    <a:ext uri="{9D8B030D-6E8A-4147-A177-3AD203B41FA5}">
                      <a16:colId xmlns:a16="http://schemas.microsoft.com/office/drawing/2014/main" val="3522110398"/>
                    </a:ext>
                  </a:extLst>
                </a:gridCol>
                <a:gridCol w="2238663">
                  <a:extLst>
                    <a:ext uri="{9D8B030D-6E8A-4147-A177-3AD203B41FA5}">
                      <a16:colId xmlns:a16="http://schemas.microsoft.com/office/drawing/2014/main" val="2470630541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46387485"/>
                    </a:ext>
                  </a:extLst>
                </a:gridCol>
                <a:gridCol w="1866547">
                  <a:extLst>
                    <a:ext uri="{9D8B030D-6E8A-4147-A177-3AD203B41FA5}">
                      <a16:colId xmlns:a16="http://schemas.microsoft.com/office/drawing/2014/main" val="2372993924"/>
                    </a:ext>
                  </a:extLst>
                </a:gridCol>
                <a:gridCol w="1253651">
                  <a:extLst>
                    <a:ext uri="{9D8B030D-6E8A-4147-A177-3AD203B41FA5}">
                      <a16:colId xmlns:a16="http://schemas.microsoft.com/office/drawing/2014/main" val="179904660"/>
                    </a:ext>
                  </a:extLst>
                </a:gridCol>
                <a:gridCol w="1701383">
                  <a:extLst>
                    <a:ext uri="{9D8B030D-6E8A-4147-A177-3AD203B41FA5}">
                      <a16:colId xmlns:a16="http://schemas.microsoft.com/office/drawing/2014/main" val="3413899639"/>
                    </a:ext>
                  </a:extLst>
                </a:gridCol>
                <a:gridCol w="1701383">
                  <a:extLst>
                    <a:ext uri="{9D8B030D-6E8A-4147-A177-3AD203B41FA5}">
                      <a16:colId xmlns:a16="http://schemas.microsoft.com/office/drawing/2014/main" val="4209205846"/>
                    </a:ext>
                  </a:extLst>
                </a:gridCol>
              </a:tblGrid>
              <a:tr h="7664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Testing/Training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Time(s)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Accuracy(%)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Loss(%)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Val_acc</a:t>
                      </a:r>
                      <a:r>
                        <a:rPr lang="en-US" sz="2000" dirty="0">
                          <a:effectLst/>
                        </a:rPr>
                        <a:t>(%)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Val_loss</a:t>
                      </a:r>
                      <a:r>
                        <a:rPr lang="en-US" sz="2000" dirty="0">
                          <a:effectLst/>
                        </a:rPr>
                        <a:t>(%)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150853"/>
                  </a:ext>
                </a:extLst>
              </a:tr>
              <a:tr h="723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20/80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1268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99.25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3.01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9616902"/>
                  </a:ext>
                </a:extLst>
              </a:tr>
              <a:tr h="746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30/70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1627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98.39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5.58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4.35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395198"/>
                  </a:ext>
                </a:extLst>
              </a:tr>
              <a:tr h="746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35/65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1739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4.57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98.71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88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82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68277" y="1249365"/>
            <a:ext cx="11923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after training and testing the model is 99% and the loss is 3% such that the accuracy increases from 83% to 99% as shown in graph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0" y="2158348"/>
            <a:ext cx="7420523" cy="3633678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8097511B-1793-46D2-BECC-3A906EBEA05A}"/>
              </a:ext>
            </a:extLst>
          </p:cNvPr>
          <p:cNvSpPr txBox="1"/>
          <p:nvPr/>
        </p:nvSpPr>
        <p:spPr>
          <a:xfrm>
            <a:off x="2234333" y="5792026"/>
            <a:ext cx="61246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accuracy and loss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419682D-98A2-4DF1-90F5-04C48D27CC6F}"/>
              </a:ext>
            </a:extLst>
          </p:cNvPr>
          <p:cNvSpPr txBox="1"/>
          <p:nvPr/>
        </p:nvSpPr>
        <p:spPr>
          <a:xfrm>
            <a:off x="407832" y="218462"/>
            <a:ext cx="396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54182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68277" y="1249365"/>
            <a:ext cx="119237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saving the model, it implemented in the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detecting the face from frames, reprocessing will happen as resizing the image, convert to array, and preprocessing input using MobileNetV2.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try to predict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it is easy to know if the person is wearing, not wearing, or wear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incorrect the mask.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097511B-1793-46D2-BECC-3A906EBEA05A}"/>
              </a:ext>
            </a:extLst>
          </p:cNvPr>
          <p:cNvSpPr txBox="1"/>
          <p:nvPr/>
        </p:nvSpPr>
        <p:spPr>
          <a:xfrm>
            <a:off x="2234333" y="5792026"/>
            <a:ext cx="61246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419682D-98A2-4DF1-90F5-04C48D27CC6F}"/>
              </a:ext>
            </a:extLst>
          </p:cNvPr>
          <p:cNvSpPr txBox="1"/>
          <p:nvPr/>
        </p:nvSpPr>
        <p:spPr>
          <a:xfrm>
            <a:off x="407832" y="218462"/>
            <a:ext cx="396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27990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76306" y="1434285"/>
            <a:ext cx="11934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Epidemic is became a global health crisis.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a lot of people not wearing a mask or wear it wrong and close from each other, we need to detect that easy in public places like hospitals, Airports, clubs and moles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model classifying people to: masked, unmasked and incorrect masked using MobileNetV2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give alert sound in the output when someone doesn't wear a mask or wear it in wrong way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make sure the distance between people is at least 1.5m.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steps to build this model are: collecting the data, pre-processing, split the data, testing the model, and implement the model. 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4D2D9B5-FC8F-4160-8EE0-AFCD1C47878A}"/>
              </a:ext>
            </a:extLst>
          </p:cNvPr>
          <p:cNvSpPr txBox="1"/>
          <p:nvPr/>
        </p:nvSpPr>
        <p:spPr>
          <a:xfrm>
            <a:off x="409656" y="231518"/>
            <a:ext cx="783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1032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3005178" y="2190750"/>
            <a:ext cx="6336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1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79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624178" y="2068830"/>
            <a:ext cx="69436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a lot </a:t>
            </a:r>
          </a:p>
        </p:txBody>
      </p:sp>
    </p:spTree>
    <p:extLst>
      <p:ext uri="{BB962C8B-B14F-4D97-AF65-F5344CB8AC3E}">
        <p14:creationId xmlns:p14="http://schemas.microsoft.com/office/powerpoint/2010/main" val="23261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03916" y="277220"/>
            <a:ext cx="1178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lang="en-US" sz="6000" b="1" dirty="0"/>
              <a:t>: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5E61668-C360-4226-AFE8-163A3B79692C}"/>
              </a:ext>
            </a:extLst>
          </p:cNvPr>
          <p:cNvSpPr txBox="1"/>
          <p:nvPr/>
        </p:nvSpPr>
        <p:spPr>
          <a:xfrm>
            <a:off x="613349" y="1330172"/>
            <a:ext cx="8721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3280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6A716-4521-4709-9548-38649CBA8262}"/>
              </a:ext>
            </a:extLst>
          </p:cNvPr>
          <p:cNvSpPr txBox="1"/>
          <p:nvPr/>
        </p:nvSpPr>
        <p:spPr>
          <a:xfrm>
            <a:off x="10730" y="-3019"/>
            <a:ext cx="12162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detect if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 wears his mask or not or wear it in wrong way and make sure that 1.5m at least around him empty.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489965B-02F2-453C-817E-A29EE1819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0" y="2862509"/>
            <a:ext cx="5962650" cy="3224212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91981DCD-5B59-4C42-AB02-5E4F41E1C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30" y="2953858"/>
            <a:ext cx="4690460" cy="337139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40BA112B-9334-4F19-9417-AF2314086C43}"/>
              </a:ext>
            </a:extLst>
          </p:cNvPr>
          <p:cNvSpPr txBox="1"/>
          <p:nvPr/>
        </p:nvSpPr>
        <p:spPr>
          <a:xfrm>
            <a:off x="1096580" y="5848194"/>
            <a:ext cx="4938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distance between people</a:t>
            </a:r>
          </a:p>
        </p:txBody>
      </p:sp>
    </p:spTree>
    <p:extLst>
      <p:ext uri="{BB962C8B-B14F-4D97-AF65-F5344CB8AC3E}">
        <p14:creationId xmlns:p14="http://schemas.microsoft.com/office/powerpoint/2010/main" val="39053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BADA5-5340-4BAF-B362-096982857EC0}"/>
              </a:ext>
            </a:extLst>
          </p:cNvPr>
          <p:cNvSpPr txBox="1"/>
          <p:nvPr/>
        </p:nvSpPr>
        <p:spPr>
          <a:xfrm>
            <a:off x="0" y="822454"/>
            <a:ext cx="6991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most dangerous virus in the last inter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 is coronavirus COVID-19.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number of injuries in the world due to COVID-19 until now about 180M and number of deaths about 3.9M.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most effective way to limit spread of COVID-19 is wearing a mask in public areas and keep distance between people at least 1.5m.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model can be used by the authorities to make reduction, evaluation, protection, and action planning against COVID-19. </a:t>
            </a:r>
          </a:p>
        </p:txBody>
      </p:sp>
      <p:pic>
        <p:nvPicPr>
          <p:cNvPr id="2050" name="Picture 2" descr="ICU patients with coronavirus and pneumonia treated in Wuhan, China - The  Washington Post">
            <a:extLst>
              <a:ext uri="{FF2B5EF4-FFF2-40B4-BE49-F238E27FC236}">
                <a16:creationId xmlns:a16="http://schemas.microsoft.com/office/drawing/2014/main" id="{2CAFE061-C236-421C-A497-28450D0C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44" y="930388"/>
            <a:ext cx="4688917" cy="28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D4729CFA-886A-4E4F-8B17-A0757AD4B64D}"/>
              </a:ext>
            </a:extLst>
          </p:cNvPr>
          <p:cNvSpPr txBox="1"/>
          <p:nvPr/>
        </p:nvSpPr>
        <p:spPr>
          <a:xfrm>
            <a:off x="76484" y="-143889"/>
            <a:ext cx="6895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6511DF27-9B3E-4845-9463-8B5A952789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3848669"/>
            <a:ext cx="4710113" cy="2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321A2-361D-4100-845E-4347C3FE3664}"/>
              </a:ext>
            </a:extLst>
          </p:cNvPr>
          <p:cNvSpPr txBox="1"/>
          <p:nvPr/>
        </p:nvSpPr>
        <p:spPr>
          <a:xfrm>
            <a:off x="9366" y="1039832"/>
            <a:ext cx="91041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years ago, just doctors was use mask in hospitals and crowded places doesn't a big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now with the fast spread of COVID-19, all people should wear mask and keep distance between each other.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based on Machine learning can help to fight Covid-19 in many 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 make better feature extraction and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uses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machine learning algorithm through the image classification method: MobileNetV2, because it fast, has small size, and use small parameters.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1A709E6-7CE6-45F8-AB9E-7E648B941B17}"/>
              </a:ext>
            </a:extLst>
          </p:cNvPr>
          <p:cNvSpPr txBox="1"/>
          <p:nvPr/>
        </p:nvSpPr>
        <p:spPr>
          <a:xfrm>
            <a:off x="70326" y="68238"/>
            <a:ext cx="5716326" cy="10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074" name="Picture 2" descr="Masks Matter | NantHealth">
            <a:extLst>
              <a:ext uri="{FF2B5EF4-FFF2-40B4-BE49-F238E27FC236}">
                <a16:creationId xmlns:a16="http://schemas.microsoft.com/office/drawing/2014/main" id="{0444A6F4-97ED-41F0-9918-E8809090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0" y="1077932"/>
            <a:ext cx="3008154" cy="18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106250" y="1600257"/>
            <a:ext cx="11979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focus is on classification people into to groups who and who are not wearing the face mask.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introduce some comparison between different approaches and their accuracy that have been used in other projects for face mask detection.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3AEA80DA-3102-4CB5-AA01-4C031D7F9950}"/>
              </a:ext>
            </a:extLst>
          </p:cNvPr>
          <p:cNvSpPr txBox="1"/>
          <p:nvPr/>
        </p:nvSpPr>
        <p:spPr>
          <a:xfrm>
            <a:off x="313241" y="266507"/>
            <a:ext cx="651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407832" y="223689"/>
            <a:ext cx="1178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</a:p>
        </p:txBody>
      </p:sp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ACD0DF48-16E2-4A5C-98AD-C9F517FD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69618"/>
              </p:ext>
            </p:extLst>
          </p:nvPr>
        </p:nvGraphicFramePr>
        <p:xfrm>
          <a:off x="349440" y="1463040"/>
          <a:ext cx="11156760" cy="4663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96495">
                  <a:extLst>
                    <a:ext uri="{9D8B030D-6E8A-4147-A177-3AD203B41FA5}">
                      <a16:colId xmlns:a16="http://schemas.microsoft.com/office/drawing/2014/main" val="3153780221"/>
                    </a:ext>
                  </a:extLst>
                </a:gridCol>
                <a:gridCol w="2388615">
                  <a:extLst>
                    <a:ext uri="{9D8B030D-6E8A-4147-A177-3AD203B41FA5}">
                      <a16:colId xmlns:a16="http://schemas.microsoft.com/office/drawing/2014/main" val="221889979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690690623"/>
                    </a:ext>
                  </a:extLst>
                </a:gridCol>
              </a:tblGrid>
              <a:tr h="6233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paper, Date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383948"/>
                  </a:ext>
                </a:extLst>
              </a:tr>
              <a:tr h="630321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 detection based on YOLOv3, 2020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YOLOv3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93.9%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51705"/>
                  </a:ext>
                </a:extLst>
              </a:tr>
              <a:tr h="1136606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 of Deep Learning Methods in Detection Face Mask Utilization, 2020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MobileNetV2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93%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959050"/>
                  </a:ext>
                </a:extLst>
              </a:tr>
              <a:tr h="1136606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 of Deep Learning Methods in Detection Face Mask Utilization, 2020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ResNet50V2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99%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373705"/>
                  </a:ext>
                </a:extLst>
              </a:tr>
              <a:tr h="1136606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Study of Deep Learning Methods in Detection Face Mask Utilization, 2020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Xception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98%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39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10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219156" y="57151"/>
            <a:ext cx="956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dataset: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5DE6BE4-DDCD-4249-AFA2-5BCDBB4F9457}"/>
              </a:ext>
            </a:extLst>
          </p:cNvPr>
          <p:cNvSpPr txBox="1"/>
          <p:nvPr/>
        </p:nvSpPr>
        <p:spPr>
          <a:xfrm>
            <a:off x="21036" y="929641"/>
            <a:ext cx="12170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that used in this study from: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”</a:t>
            </a: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https://www.kaggle.com/spandanpatnaik09/face-mask-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detectormask</a:t>
            </a: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-not-mask-incorrect-mask</a:t>
            </a: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divided to with_mask, without_mask, incorrect_mask.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study used 690 images for with mask, 686 images for without mask and 618 images for incorrect mask.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C08F5650-0A1F-49DD-822E-41F2C531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07297"/>
            <a:ext cx="6522719" cy="267765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82EBE1DD-2A7F-4613-8EA9-7EABD6D5CE2C}"/>
              </a:ext>
            </a:extLst>
          </p:cNvPr>
          <p:cNvSpPr txBox="1"/>
          <p:nvPr/>
        </p:nvSpPr>
        <p:spPr>
          <a:xfrm>
            <a:off x="8503921" y="3820657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mask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356DB24-C56D-49E0-95B5-5D224A1C5438}"/>
              </a:ext>
            </a:extLst>
          </p:cNvPr>
          <p:cNvSpPr txBox="1"/>
          <p:nvPr/>
        </p:nvSpPr>
        <p:spPr>
          <a:xfrm>
            <a:off x="8476337" y="4776550"/>
            <a:ext cx="184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mask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F02FFF2-8C76-407C-9C7E-16F19D7D793F}"/>
              </a:ext>
            </a:extLst>
          </p:cNvPr>
          <p:cNvSpPr txBox="1"/>
          <p:nvPr/>
        </p:nvSpPr>
        <p:spPr>
          <a:xfrm>
            <a:off x="8506817" y="5686723"/>
            <a:ext cx="212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</a:p>
        </p:txBody>
      </p:sp>
    </p:spTree>
    <p:extLst>
      <p:ext uri="{BB962C8B-B14F-4D97-AF65-F5344CB8AC3E}">
        <p14:creationId xmlns:p14="http://schemas.microsoft.com/office/powerpoint/2010/main" val="195183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2A94-C03F-4EC1-85A7-9D860BFA3325}"/>
              </a:ext>
            </a:extLst>
          </p:cNvPr>
          <p:cNvSpPr txBox="1"/>
          <p:nvPr/>
        </p:nvSpPr>
        <p:spPr>
          <a:xfrm>
            <a:off x="154547" y="287354"/>
            <a:ext cx="12037453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python with version 3.8 with Anaconda3 as editor.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divided to 80% for training and 20% for validation.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was used in this study: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model that was used is MobileNetV2.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model used the layers: AveragePooling2D, Flatten, Dense, Dropout, Dense.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process with batch size 32.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model.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was used in the face recognition.			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55686261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99B193B8F7841AD2BB33A54CE1CD9" ma:contentTypeVersion="8" ma:contentTypeDescription="Create a new document." ma:contentTypeScope="" ma:versionID="a6a1e151f8e01df6d59c79fe5aa1058b">
  <xsd:schema xmlns:xsd="http://www.w3.org/2001/XMLSchema" xmlns:xs="http://www.w3.org/2001/XMLSchema" xmlns:p="http://schemas.microsoft.com/office/2006/metadata/properties" xmlns:ns3="32e23383-88b4-46a6-bc5f-13062bf09662" targetNamespace="http://schemas.microsoft.com/office/2006/metadata/properties" ma:root="true" ma:fieldsID="08061cec19c5197cbd286e13c1ab29ec" ns3:_="">
    <xsd:import namespace="32e23383-88b4-46a6-bc5f-13062bf096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3383-88b4-46a6-bc5f-13062bf09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D44C67-AB10-48CB-A87A-310C2113D3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4B522-3E57-49A7-9C95-5C1882581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23383-88b4-46a6-bc5f-13062bf09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860D7-9940-4403-8297-02368EFD5B86}">
  <ds:schemaRefs>
    <ds:schemaRef ds:uri="http://schemas.microsoft.com/office/2006/metadata/properties"/>
    <ds:schemaRef ds:uri="32e23383-88b4-46a6-bc5f-13062bf0966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4888</TotalTime>
  <Words>853</Words>
  <Application>Microsoft Office PowerPoint</Application>
  <PresentationFormat>Widescreen</PresentationFormat>
  <Paragraphs>137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أثر رجعي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 mahmoud</dc:creator>
  <cp:lastModifiedBy>eman mahmoud</cp:lastModifiedBy>
  <cp:revision>128</cp:revision>
  <dcterms:created xsi:type="dcterms:W3CDTF">2021-04-30T12:10:51Z</dcterms:created>
  <dcterms:modified xsi:type="dcterms:W3CDTF">2021-07-02T17:30:43Z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0x01010077B99B193B8F7841AD2BB33A54CE1CD9</vt:lpwstr>
  </property>
</Properties>
</file>