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4" r:id="rId1"/>
  </p:sldMasterIdLst>
  <p:sldIdLst>
    <p:sldId id="256" r:id="rId2"/>
    <p:sldId id="257" r:id="rId3"/>
    <p:sldId id="261" r:id="rId4"/>
    <p:sldId id="267" r:id="rId5"/>
    <p:sldId id="259" r:id="rId6"/>
    <p:sldId id="260" r:id="rId7"/>
    <p:sldId id="268" r:id="rId8"/>
    <p:sldId id="263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4BD3B85F-37FC-4049-BCBF-C799F864A93A}">
          <p14:sldIdLst>
            <p14:sldId id="256"/>
            <p14:sldId id="257"/>
            <p14:sldId id="261"/>
            <p14:sldId id="267"/>
            <p14:sldId id="259"/>
            <p14:sldId id="260"/>
            <p14:sldId id="268"/>
            <p14:sldId id="263"/>
            <p14:sldId id="26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9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5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355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16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1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3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1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6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8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0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2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7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4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9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4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95309" y="4989249"/>
            <a:ext cx="9152877" cy="1655685"/>
          </a:xfrm>
        </p:spPr>
        <p:txBody>
          <a:bodyPr/>
          <a:lstStyle/>
          <a:p>
            <a:r>
              <a:rPr lang="ar-SA" sz="4800" dirty="0" smtClean="0">
                <a:solidFill>
                  <a:srgbClr val="002060"/>
                </a:solidFill>
              </a:rPr>
              <a:t>تقديــــــــــــــم:إيمــــــان صلوحـــــة </a:t>
            </a:r>
            <a:br>
              <a:rPr lang="ar-SA" sz="4800" dirty="0" smtClean="0">
                <a:solidFill>
                  <a:srgbClr val="002060"/>
                </a:solidFill>
              </a:rPr>
            </a:br>
            <a:r>
              <a:rPr lang="ar-SA" sz="4800" dirty="0" smtClean="0">
                <a:solidFill>
                  <a:srgbClr val="002060"/>
                </a:solidFill>
              </a:rPr>
              <a:t>الرقم الجامعي:     220157073  </a:t>
            </a:r>
            <a:br>
              <a:rPr lang="ar-SA" sz="4800" dirty="0" smtClean="0">
                <a:solidFill>
                  <a:srgbClr val="002060"/>
                </a:solidFill>
              </a:rPr>
            </a:br>
            <a:r>
              <a:rPr lang="ar-SA" sz="4800" dirty="0" smtClean="0">
                <a:solidFill>
                  <a:srgbClr val="002060"/>
                </a:solidFill>
              </a:rPr>
              <a:t>للدكتور الفاضل:أحمــــــد عبد العال 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461640" y="1060427"/>
            <a:ext cx="101205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/>
            <a:r>
              <a:rPr lang="en-US" sz="7200" b="1" spc="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endParaRPr lang="ar-SA" sz="1400" b="1" spc="6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287838"/>
            <a:r>
              <a:rPr lang="en-US" sz="7200" b="1" spc="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endParaRPr lang="en-US" sz="7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44673" y="225257"/>
            <a:ext cx="10038013" cy="3880773"/>
          </a:xfrm>
        </p:spPr>
        <p:txBody>
          <a:bodyPr>
            <a:noAutofit/>
          </a:bodyPr>
          <a:lstStyle/>
          <a:p>
            <a:r>
              <a:rPr lang="en-US" sz="2800" dirty="0"/>
              <a:t>The switch statement will check the variable and see what's in it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It will then go through each of the case statements in turn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When it finds one that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</a:t>
            </a:r>
            <a:r>
              <a:rPr lang="en-US" sz="2800" dirty="0"/>
              <a:t>, it will stop and execute the code for that </a:t>
            </a:r>
            <a:r>
              <a:rPr lang="en-US" sz="2800" dirty="0" smtClean="0"/>
              <a:t>case.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will then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 out</a:t>
            </a:r>
            <a:r>
              <a:rPr lang="en-US" sz="2800" dirty="0"/>
              <a:t> of the switch statement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lvl="0"/>
            <a:r>
              <a:rPr lang="en-US" sz="2800" dirty="0"/>
              <a:t>When a match is found, and the job is done, it's time for a </a:t>
            </a:r>
            <a:r>
              <a:rPr lang="en-US" sz="2800" dirty="0" smtClean="0"/>
              <a:t>break.</a:t>
            </a:r>
          </a:p>
          <a:p>
            <a:pPr marL="0" lvl="0" indent="0" algn="ctr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 need for more testing.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70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-1" y="230736"/>
            <a:ext cx="9255095" cy="6298251"/>
          </a:xfrm>
        </p:spPr>
        <p:txBody>
          <a:bodyPr>
            <a:noAutofit/>
          </a:bodyPr>
          <a:lstStyle/>
          <a:p>
            <a:pPr lvl="1" algn="just"/>
            <a:r>
              <a:rPr lang="en-US" sz="4000" dirty="0"/>
              <a:t>Another way to control the flow of your programmes is with something </a:t>
            </a:r>
            <a:r>
              <a:rPr lang="en-US" sz="4000" dirty="0" smtClean="0"/>
              <a:t>called:</a:t>
            </a:r>
          </a:p>
          <a:p>
            <a:pPr lvl="1" algn="just"/>
            <a:endParaRPr lang="en-US" sz="3600" dirty="0" smtClean="0"/>
          </a:p>
          <a:p>
            <a:pPr marL="457200" lvl="1" indent="0" algn="ctr">
              <a:buNone/>
            </a:pPr>
            <a:r>
              <a:rPr lang="en-US" sz="44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 </a:t>
            </a:r>
            <a:r>
              <a:rPr lang="en-US" sz="44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</a:t>
            </a:r>
            <a:r>
              <a:rPr lang="en-US" sz="44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r>
              <a:rPr lang="en-US" sz="4400" dirty="0" smtClean="0"/>
              <a:t>”</a:t>
            </a:r>
          </a:p>
          <a:p>
            <a:pPr lvl="1" algn="just"/>
            <a:endParaRPr lang="en-US" sz="4000" dirty="0" smtClean="0"/>
          </a:p>
          <a:p>
            <a:pPr lvl="1" algn="just"/>
            <a:r>
              <a:rPr lang="en-US" sz="4000" dirty="0" smtClean="0"/>
              <a:t>A </a:t>
            </a:r>
            <a:r>
              <a:rPr lang="en-US" sz="4000" dirty="0"/>
              <a:t>switch statement gives you the option to </a:t>
            </a:r>
            <a:r>
              <a:rPr lang="en-US" sz="4000" dirty="0"/>
              <a:t>test for a range of values </a:t>
            </a:r>
            <a:r>
              <a:rPr lang="en-US" sz="4000" dirty="0"/>
              <a:t>for your </a:t>
            </a:r>
            <a:r>
              <a:rPr lang="en-US" sz="4000" dirty="0" smtClean="0"/>
              <a:t>variables.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76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 descr="Switch Statemen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647" y="166141"/>
            <a:ext cx="4851653" cy="6506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9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917032" y="1029806"/>
            <a:ext cx="9505352" cy="565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variable_to_test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case 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value: 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code here</a:t>
            </a:r>
            <a:b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break;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case 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code here</a:t>
            </a:r>
            <a:b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break;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default: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US" sz="3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here: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60425" indent="0">
              <a:buNone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values_not_caught_above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عنوان 1"/>
          <p:cNvSpPr>
            <a:spLocks noGrp="1"/>
          </p:cNvSpPr>
          <p:nvPr>
            <p:ph type="title"/>
          </p:nvPr>
        </p:nvSpPr>
        <p:spPr>
          <a:xfrm>
            <a:off x="0" y="307759"/>
            <a:ext cx="10082401" cy="819705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of the switch statement </a:t>
            </a:r>
            <a:r>
              <a:rPr lang="en-US" b="1" dirty="0" smtClean="0">
                <a:solidFill>
                  <a:schemeClr val="tx1"/>
                </a:solidFill>
              </a:rPr>
              <a:t>is: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754602"/>
            <a:ext cx="9762201" cy="5132952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The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used in a switch statement can only </a:t>
            </a:r>
            <a:r>
              <a:rPr lang="en-US" sz="3600" dirty="0" smtClean="0"/>
              <a:t>be:</a:t>
            </a:r>
          </a:p>
          <a:p>
            <a:pPr lvl="0"/>
            <a:endParaRPr lang="en-US" sz="3600" dirty="0" smtClean="0"/>
          </a:p>
          <a:p>
            <a:pPr marL="1314450" lvl="0">
              <a:buFont typeface="Courier New" panose="02070309020205020404" pitchFamily="49" charset="0"/>
              <a:buChar char="o"/>
            </a:pPr>
            <a:r>
              <a:rPr lang="en-US" sz="4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integers. </a:t>
            </a:r>
          </a:p>
          <a:p>
            <a:pPr marL="1314450" lvl="0">
              <a:buFont typeface="Courier New" panose="02070309020205020404" pitchFamily="49" charset="0"/>
              <a:buChar char="o"/>
            </a:pPr>
            <a:r>
              <a:rPr lang="en-US" sz="4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Primitive type of integers </a:t>
            </a:r>
            <a:r>
              <a:rPr lang="en-US" sz="3000" dirty="0">
                <a:latin typeface="Andalus" panose="02020603050405020304" pitchFamily="18" charset="-78"/>
                <a:cs typeface="Andalus" panose="02020603050405020304" pitchFamily="18" charset="-78"/>
              </a:rPr>
              <a:t>(byte, short, char</a:t>
            </a:r>
            <a:r>
              <a:rPr lang="en-US" sz="3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)</a:t>
            </a:r>
            <a:r>
              <a:rPr lang="en-US" sz="4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 </a:t>
            </a:r>
            <a:endParaRPr lang="en-US" sz="4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1314450" lvl="0">
              <a:buFont typeface="Courier New" panose="02070309020205020404" pitchFamily="49" charset="0"/>
              <a:buChar char="o"/>
            </a:pPr>
            <a:r>
              <a:rPr lang="en-US" sz="4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Strings.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30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242656" y="384249"/>
            <a:ext cx="908777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case is followed by </a:t>
            </a:r>
            <a:endParaRPr lang="en-US" sz="32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/>
              <a:t>the </a:t>
            </a:r>
            <a:r>
              <a:rPr lang="en-US" sz="3200" dirty="0"/>
              <a:t>value to be compared to and a </a:t>
            </a:r>
            <a:r>
              <a:rPr lang="en-US" sz="3200" dirty="0" smtClean="0"/>
              <a:t>colon.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You </a:t>
            </a:r>
            <a:r>
              <a:rPr lang="en-US" sz="3200" dirty="0"/>
              <a:t>can have </a:t>
            </a:r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number of case statements </a:t>
            </a:r>
            <a:r>
              <a:rPr lang="en-US" sz="3200" dirty="0"/>
              <a:t>within a switch. </a:t>
            </a:r>
            <a:endParaRPr lang="en-US" sz="3200" dirty="0" smtClean="0"/>
          </a:p>
        </p:txBody>
      </p:sp>
      <p:sp>
        <p:nvSpPr>
          <p:cNvPr id="6" name="مستطيل 5"/>
          <p:cNvSpPr/>
          <p:nvPr/>
        </p:nvSpPr>
        <p:spPr>
          <a:xfrm>
            <a:off x="233778" y="3675637"/>
            <a:ext cx="9877887" cy="139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for a case must be</a:t>
            </a:r>
          </a:p>
          <a:p>
            <a:pPr marL="1487488">
              <a:lnSpc>
                <a:spcPct val="150000"/>
              </a:lnSpc>
            </a:pPr>
            <a:r>
              <a:rPr lang="en-US" sz="2800" dirty="0"/>
              <a:t>the same data type as the variable in the </a:t>
            </a:r>
            <a:r>
              <a:rPr lang="en-US" sz="2800" dirty="0" smtClean="0"/>
              <a:t>switch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14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-24002" y="251893"/>
            <a:ext cx="8596668" cy="786798"/>
          </a:xfrm>
        </p:spPr>
        <p:txBody>
          <a:bodyPr>
            <a:normAutofit/>
          </a:bodyPr>
          <a:lstStyle/>
          <a:p>
            <a:pPr algn="just"/>
            <a:r>
              <a:rPr lang="en-US" sz="4000" b="1" u="sng" dirty="0"/>
              <a:t>This is how it works</a:t>
            </a:r>
            <a:r>
              <a:rPr lang="en-US" sz="4000" b="1" u="sng" dirty="0" smtClean="0"/>
              <a:t>:</a:t>
            </a:r>
            <a:endParaRPr lang="en-US" sz="4000" b="1" u="sng" dirty="0"/>
          </a:p>
        </p:txBody>
      </p:sp>
      <p:sp>
        <p:nvSpPr>
          <p:cNvPr id="4" name="مستطيل 3"/>
          <p:cNvSpPr/>
          <p:nvPr/>
        </p:nvSpPr>
        <p:spPr>
          <a:xfrm>
            <a:off x="739806" y="1388862"/>
            <a:ext cx="874154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The </a:t>
            </a:r>
            <a:r>
              <a:rPr lang="en-US" sz="3200" dirty="0"/>
              <a:t>switch expression is evaluated </a:t>
            </a:r>
            <a:r>
              <a:rPr lang="en-US" sz="3200" dirty="0" smtClean="0"/>
              <a:t>once.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The </a:t>
            </a:r>
            <a:r>
              <a:rPr lang="en-US" sz="3200" dirty="0"/>
              <a:t>value of the expression is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compared</a:t>
            </a:r>
            <a:r>
              <a:rPr lang="en-US" sz="3200" dirty="0"/>
              <a:t> with the values of each </a:t>
            </a:r>
            <a:r>
              <a:rPr lang="en-US" sz="3200" dirty="0" smtClean="0"/>
              <a:t>case.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3200" dirty="0" smtClean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If </a:t>
            </a:r>
            <a:r>
              <a:rPr lang="en-US" sz="3200" dirty="0"/>
              <a:t>there is a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r>
              <a:rPr lang="en-US" sz="3200" dirty="0"/>
              <a:t>, the associated block of code is </a:t>
            </a: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38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80185" y="275208"/>
            <a:ext cx="11316398" cy="6418555"/>
          </a:xfrm>
        </p:spPr>
        <p:txBody>
          <a:bodyPr>
            <a:noAutofit/>
          </a:bodyPr>
          <a:lstStyle/>
          <a:p>
            <a:endParaRPr lang="en-US" sz="2400" b="1" dirty="0"/>
          </a:p>
          <a:p>
            <a:pPr lvl="0"/>
            <a:r>
              <a:rPr lang="en-US" sz="2400" dirty="0"/>
              <a:t>The java switch statement is fall-through. It means it executes all statement after first match if break statement is not used with switch </a:t>
            </a:r>
            <a:r>
              <a:rPr lang="en-US" sz="2400" dirty="0" smtClean="0"/>
              <a:t>cases </a:t>
            </a:r>
            <a:r>
              <a:rPr lang="en-US" sz="2400" dirty="0" smtClean="0">
                <a:solidFill>
                  <a:schemeClr val="tx1"/>
                </a:solidFill>
              </a:rPr>
              <a:t>until </a:t>
            </a:r>
            <a:r>
              <a:rPr lang="en-US" sz="2400" dirty="0">
                <a:solidFill>
                  <a:schemeClr val="tx1"/>
                </a:solidFill>
              </a:rPr>
              <a:t>a break is reached.</a:t>
            </a:r>
          </a:p>
          <a:p>
            <a:endParaRPr lang="en-US" sz="2400" dirty="0"/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When </a:t>
            </a:r>
            <a:r>
              <a:rPr lang="en-US" sz="2400" dirty="0">
                <a:solidFill>
                  <a:schemeClr val="tx1"/>
                </a:solidFill>
              </a:rPr>
              <a:t>a </a:t>
            </a:r>
            <a:r>
              <a:rPr lang="en-US" sz="2400" i="1" dirty="0">
                <a:solidFill>
                  <a:schemeClr val="tx1"/>
                </a:solidFill>
              </a:rPr>
              <a:t>break</a:t>
            </a:r>
            <a:r>
              <a:rPr lang="en-US" sz="2400" dirty="0">
                <a:solidFill>
                  <a:schemeClr val="tx1"/>
                </a:solidFill>
              </a:rPr>
              <a:t> statement is reached, the switch terminates, and the flow of control jumps to the next line following the switch statement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0"/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i="1" dirty="0" smtClean="0">
                <a:solidFill>
                  <a:schemeClr val="tx1"/>
                </a:solidFill>
              </a:rPr>
              <a:t>When reaches </a:t>
            </a:r>
            <a:r>
              <a:rPr lang="en-US" sz="2400" i="1" dirty="0">
                <a:solidFill>
                  <a:schemeClr val="tx1"/>
                </a:solidFill>
              </a:rPr>
              <a:t>a break keyword, it breaks out of the switch block</a:t>
            </a:r>
            <a:r>
              <a:rPr lang="en-US" sz="2400" i="1" dirty="0" smtClean="0">
                <a:solidFill>
                  <a:schemeClr val="tx1"/>
                </a:solidFill>
              </a:rPr>
              <a:t>.</a:t>
            </a:r>
          </a:p>
          <a:p>
            <a:pPr lvl="0"/>
            <a:endParaRPr lang="en-US" sz="2400" i="1" dirty="0">
              <a:solidFill>
                <a:schemeClr val="tx1"/>
              </a:solidFill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break can save a lot of execution time because it "ignores" the execution of all the rest of the code in the switch block.</a:t>
            </a:r>
          </a:p>
        </p:txBody>
      </p:sp>
    </p:spTree>
    <p:extLst>
      <p:ext uri="{BB962C8B-B14F-4D97-AF65-F5344CB8AC3E}">
        <p14:creationId xmlns:p14="http://schemas.microsoft.com/office/powerpoint/2010/main" val="1195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00285" y="225258"/>
            <a:ext cx="9771684" cy="3880773"/>
          </a:xfrm>
        </p:spPr>
        <p:txBody>
          <a:bodyPr>
            <a:noAutofit/>
          </a:bodyPr>
          <a:lstStyle/>
          <a:p>
            <a:pPr lvl="0"/>
            <a:r>
              <a:rPr lang="en-US" sz="3200" dirty="0"/>
              <a:t>A </a:t>
            </a:r>
            <a:r>
              <a:rPr lang="en-US" sz="3200" i="1" dirty="0"/>
              <a:t>switch</a:t>
            </a:r>
            <a:r>
              <a:rPr lang="en-US" sz="3200" dirty="0"/>
              <a:t> statement can have an optional default case, which must appear at the end of the </a:t>
            </a:r>
            <a:r>
              <a:rPr lang="en-US" sz="3200" dirty="0" smtClean="0"/>
              <a:t>switch.</a:t>
            </a:r>
          </a:p>
          <a:p>
            <a:pPr lvl="0"/>
            <a:endParaRPr lang="en-US" sz="3200" dirty="0" smtClean="0"/>
          </a:p>
          <a:p>
            <a:pPr lvl="0"/>
            <a:r>
              <a:rPr lang="en-US" sz="3200" dirty="0" smtClean="0"/>
              <a:t>The </a:t>
            </a:r>
            <a:r>
              <a:rPr lang="en-US" sz="3200" dirty="0"/>
              <a:t>default case can be used for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performing a task </a:t>
            </a:r>
            <a:r>
              <a:rPr lang="en-US" sz="3200" dirty="0"/>
              <a:t>when none of the cases is </a:t>
            </a:r>
            <a:r>
              <a:rPr lang="en-US" sz="3200" dirty="0" smtClean="0"/>
              <a:t>true.</a:t>
            </a:r>
          </a:p>
          <a:p>
            <a:pPr lvl="0"/>
            <a:r>
              <a:rPr lang="en-US" sz="3200" dirty="0" smtClean="0"/>
              <a:t>No </a:t>
            </a:r>
            <a:r>
              <a:rPr lang="en-US" sz="3200" dirty="0"/>
              <a:t>break is needed in the default case</a:t>
            </a:r>
            <a:r>
              <a:rPr lang="en-US" sz="3200" dirty="0" smtClean="0"/>
              <a:t>.</a:t>
            </a:r>
          </a:p>
          <a:p>
            <a:pPr lvl="0"/>
            <a:endParaRPr lang="en-US" sz="3200" dirty="0"/>
          </a:p>
          <a:p>
            <a:pPr lvl="0"/>
            <a:r>
              <a:rPr lang="en-US" sz="3200" dirty="0" smtClean="0"/>
              <a:t>If </a:t>
            </a:r>
            <a:r>
              <a:rPr lang="en-US" sz="3200" dirty="0"/>
              <a:t>default is not the last case in the switch </a:t>
            </a:r>
            <a:r>
              <a:rPr lang="en-US" sz="3200" dirty="0" smtClean="0"/>
              <a:t>block</a:t>
            </a:r>
            <a:r>
              <a:rPr lang="en-US" sz="3200" dirty="0"/>
              <a:t>, remember to end the default case with a </a:t>
            </a:r>
            <a:r>
              <a:rPr lang="en-US" sz="3200" dirty="0" smtClean="0"/>
              <a:t>break.</a:t>
            </a:r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26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</TotalTime>
  <Words>274</Words>
  <Application>Microsoft Office PowerPoint</Application>
  <PresentationFormat>ملء الشاشة</PresentationFormat>
  <Paragraphs>52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8" baseType="lpstr">
      <vt:lpstr>Andalus</vt:lpstr>
      <vt:lpstr>Arial</vt:lpstr>
      <vt:lpstr>Courier New</vt:lpstr>
      <vt:lpstr>Tahoma</vt:lpstr>
      <vt:lpstr>Trebuchet MS</vt:lpstr>
      <vt:lpstr>Wingdings</vt:lpstr>
      <vt:lpstr>Wingdings 3</vt:lpstr>
      <vt:lpstr>واجهة</vt:lpstr>
      <vt:lpstr>تقديــــــــــــــم:إيمــــــان صلوحـــــة  الرقم الجامعي:     220157073   للدكتور الفاضل:أحمــــــد عبد العال </vt:lpstr>
      <vt:lpstr>عرض تقديمي في PowerPoint</vt:lpstr>
      <vt:lpstr>عرض تقديمي في PowerPoint</vt:lpstr>
      <vt:lpstr>The structure of the switch statement is: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eman sallouha</dc:creator>
  <cp:lastModifiedBy>eman sallouha</cp:lastModifiedBy>
  <cp:revision>32</cp:revision>
  <dcterms:created xsi:type="dcterms:W3CDTF">2017-04-15T03:01:18Z</dcterms:created>
  <dcterms:modified xsi:type="dcterms:W3CDTF">2017-04-15T06:28:35Z</dcterms:modified>
</cp:coreProperties>
</file>