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41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36" r:id="rId4"/>
    <p:sldId id="341" r:id="rId5"/>
    <p:sldId id="340" r:id="rId6"/>
    <p:sldId id="346" r:id="rId7"/>
    <p:sldId id="328" r:id="rId8"/>
    <p:sldId id="342" r:id="rId9"/>
    <p:sldId id="343" r:id="rId10"/>
    <p:sldId id="345" r:id="rId11"/>
    <p:sldId id="344" r:id="rId12"/>
    <p:sldId id="32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>
        <p:scale>
          <a:sx n="80" d="100"/>
          <a:sy n="80" d="100"/>
        </p:scale>
        <p:origin x="44" y="-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C9B79-13BB-4084-BD3B-CC59D2F943F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DA324-FA92-4314-B454-35352A8E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2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6BE9-E089-41A0-8865-BD3FB46288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62DA8-63BE-4BF0-A944-D6CCAB5B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"/>
            <a:ext cx="12192000" cy="52991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ct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523988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2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93684"/>
            <a:ext cx="10612815" cy="7774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522" y="1838424"/>
            <a:ext cx="10828422" cy="4379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 marL="568325" indent="-452438">
              <a:lnSpc>
                <a:spcPct val="100000"/>
              </a:lnSpc>
              <a:buFont typeface="Wingdings" panose="05000000000000000000" pitchFamily="2" charset="2"/>
              <a:buChar char="q"/>
              <a:defRPr sz="2400"/>
            </a:lvl2pPr>
            <a:lvl3pPr marL="914400" indent="-346075">
              <a:lnSpc>
                <a:spcPct val="100000"/>
              </a:lnSpc>
              <a:buFont typeface="Wingdings" panose="05000000000000000000" pitchFamily="2" charset="2"/>
              <a:buChar char="Ø"/>
              <a:defRPr sz="2400"/>
            </a:lvl3pPr>
            <a:lvl4pPr marL="1376363" indent="-336550">
              <a:lnSpc>
                <a:spcPct val="100000"/>
              </a:lnSpc>
              <a:defRPr sz="2400"/>
            </a:lvl4pPr>
            <a:lvl5pPr marL="1828800" indent="-346075">
              <a:lnSpc>
                <a:spcPct val="100000"/>
              </a:lnSpc>
              <a:defRPr sz="24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8784" y="6348248"/>
            <a:ext cx="9705606" cy="396776"/>
          </a:xfrm>
        </p:spPr>
        <p:txBody>
          <a:bodyPr/>
          <a:lstStyle>
            <a:lvl1pPr algn="ctr">
              <a:defRPr sz="1800"/>
            </a:lvl1pPr>
          </a:lstStyle>
          <a:p>
            <a:r>
              <a:rPr lang="en-US" dirty="0"/>
              <a:t>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6085491"/>
            <a:ext cx="1354666" cy="507853"/>
          </a:xfrm>
        </p:spPr>
        <p:txBody>
          <a:bodyPr/>
          <a:lstStyle>
            <a:lvl1pPr algn="ctr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6085491"/>
            <a:ext cx="1354666" cy="507853"/>
          </a:xfrm>
        </p:spPr>
        <p:txBody>
          <a:bodyPr/>
          <a:lstStyle>
            <a:lvl1pPr algn="ctr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37334" y="6085491"/>
            <a:ext cx="1354666" cy="507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837334" y="6085491"/>
            <a:ext cx="1354666" cy="507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110" y="5644051"/>
            <a:ext cx="3200400" cy="695039"/>
          </a:xfrm>
        </p:spPr>
        <p:txBody>
          <a:bodyPr>
            <a:normAutofit/>
          </a:bodyPr>
          <a:lstStyle/>
          <a:p>
            <a:r>
              <a:rPr lang="en-US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Eman Hosam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39006" y="19546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chemeClr val="bg1"/>
                </a:solidFill>
              </a:rPr>
              <a:t>Class Relations</a:t>
            </a:r>
          </a:p>
          <a:p>
            <a:r>
              <a:rPr lang="en-US" sz="3900" dirty="0" smtClean="0">
                <a:solidFill>
                  <a:srgbClr val="FFFF00"/>
                </a:solidFill>
              </a:rPr>
              <a:t>Composition - Aggregation - Association</a:t>
            </a:r>
            <a:endParaRPr lang="en-US" sz="3900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1076" y="540931"/>
            <a:ext cx="2291255" cy="713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5580991"/>
            <a:ext cx="7772400" cy="968309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Playlist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 OOP in C++ - Object Oriented </a:t>
            </a:r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Programming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Channel: </a:t>
            </a:r>
            <a:r>
              <a:rPr lang="en-US" sz="2000" b="1" cap="none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MyLegacy</a:t>
            </a:r>
            <a:r>
              <a:rPr lang="en-US" sz="2000" b="1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 Programming (</a:t>
            </a:r>
            <a:r>
              <a:rPr lang="en-US" sz="2000" b="1" cap="none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Eman</a:t>
            </a:r>
            <a:r>
              <a:rPr lang="en-US" sz="2000" b="1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en-US" sz="2000" b="1" cap="none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1" y="95000"/>
            <a:ext cx="3710339" cy="3269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1" y="3503777"/>
            <a:ext cx="3394880" cy="3354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10" y="95000"/>
            <a:ext cx="3413908" cy="3072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905" y="3180096"/>
            <a:ext cx="3391349" cy="3654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58" y="187012"/>
            <a:ext cx="2567234" cy="2351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541" y="2537950"/>
            <a:ext cx="3988633" cy="432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9871" y="369332"/>
            <a:ext cx="1067725" cy="1090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3998" y="382891"/>
            <a:ext cx="1779543" cy="9718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8593" y="368841"/>
            <a:ext cx="1775810" cy="8528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2070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4685" y="-491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Aggregation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1132" y="0"/>
            <a:ext cx="130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Association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592" y="3947746"/>
            <a:ext cx="1274885" cy="509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1405" y="3691868"/>
            <a:ext cx="1786303" cy="248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37980" y="2971800"/>
            <a:ext cx="1237905" cy="215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56738" y="4835769"/>
            <a:ext cx="1501747" cy="87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41214" y="6022731"/>
            <a:ext cx="116944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25961" y="5568462"/>
            <a:ext cx="1667608" cy="5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425961" y="6385199"/>
            <a:ext cx="1032632" cy="2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92" y="708956"/>
            <a:ext cx="10612815" cy="77746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882"/>
              </p:ext>
            </p:extLst>
          </p:nvPr>
        </p:nvGraphicFramePr>
        <p:xfrm>
          <a:off x="286329" y="1597891"/>
          <a:ext cx="11637816" cy="51298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9454"/>
                <a:gridCol w="2909454"/>
                <a:gridCol w="2909454"/>
                <a:gridCol w="2909454"/>
              </a:tblGrid>
              <a:tr h="40547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Aggregation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Association</a:t>
                      </a:r>
                      <a:endParaRPr lang="en-US" sz="2000" dirty="0"/>
                    </a:p>
                  </a:txBody>
                  <a:tcPr/>
                </a:tc>
              </a:tr>
              <a:tr h="654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the inner</a:t>
                      </a:r>
                      <a:r>
                        <a:rPr lang="en-US" sz="2000" baseline="0" dirty="0" smtClean="0"/>
                        <a:t> class </a:t>
                      </a:r>
                      <a:r>
                        <a:rPr lang="en-US" sz="2000" b="1" baseline="0" dirty="0" smtClean="0"/>
                        <a:t>object or pointer</a:t>
                      </a:r>
                      <a:r>
                        <a:rPr lang="en-US" sz="2000" baseline="0" dirty="0" smtClean="0"/>
                        <a:t> inside the outer?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Pointer</a:t>
                      </a:r>
                      <a:endParaRPr lang="en-US" sz="2000" dirty="0"/>
                    </a:p>
                  </a:txBody>
                  <a:tcPr/>
                </a:tc>
              </a:tr>
              <a:tr h="934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/>
                        <a:t>construction</a:t>
                      </a:r>
                      <a:r>
                        <a:rPr lang="en-US" sz="2000" baseline="0" dirty="0" smtClean="0"/>
                        <a:t> of the inner class </a:t>
                      </a:r>
                      <a:r>
                        <a:rPr lang="en-US" sz="2000" b="1" baseline="0" dirty="0" smtClean="0"/>
                        <a:t>object</a:t>
                      </a:r>
                      <a:r>
                        <a:rPr lang="en-US" sz="2000" baseline="0" dirty="0" smtClean="0"/>
                        <a:t> is the responsibility of: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(Automatic/Static 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(Dynamic 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the Outer Class</a:t>
                      </a:r>
                    </a:p>
                    <a:p>
                      <a:r>
                        <a:rPr lang="en-US" sz="2000" baseline="0" dirty="0" smtClean="0"/>
                        <a:t>(e.g., in the main </a:t>
                      </a:r>
                      <a:r>
                        <a:rPr lang="en-US" sz="2000" baseline="0" dirty="0" err="1" smtClean="0"/>
                        <a:t>func</a:t>
                      </a:r>
                      <a:r>
                        <a:rPr lang="en-US" sz="2000" baseline="0" dirty="0" smtClean="0"/>
                        <a:t>. Or a third class)</a:t>
                      </a:r>
                      <a:endParaRPr lang="en-US" sz="2000" dirty="0"/>
                    </a:p>
                  </a:txBody>
                  <a:tcPr/>
                </a:tc>
              </a:tr>
              <a:tr h="121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/>
                        <a:t>destruction</a:t>
                      </a:r>
                      <a:r>
                        <a:rPr lang="en-US" sz="2000" baseline="0" dirty="0" smtClean="0"/>
                        <a:t> of the inner class </a:t>
                      </a:r>
                      <a:r>
                        <a:rPr lang="en-US" sz="2000" b="1" baseline="0" dirty="0" smtClean="0"/>
                        <a:t>object</a:t>
                      </a:r>
                      <a:r>
                        <a:rPr lang="en-US" sz="2000" baseline="0" dirty="0" smtClean="0"/>
                        <a:t> is the responsibility of: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(Automatic/Static De-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Maybe</a:t>
                      </a:r>
                      <a:r>
                        <a:rPr lang="en-US" sz="2000" dirty="0" smtClean="0"/>
                        <a:t> the Outer Class</a:t>
                      </a:r>
                    </a:p>
                    <a:p>
                      <a:r>
                        <a:rPr lang="en-US" sz="2000" dirty="0" smtClean="0"/>
                        <a:t>Based on user</a:t>
                      </a:r>
                      <a:r>
                        <a:rPr lang="en-US" sz="2000" baseline="0" dirty="0" smtClean="0"/>
                        <a:t> requirement (Dynamic De-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the Outer Class</a:t>
                      </a:r>
                    </a:p>
                    <a:p>
                      <a:r>
                        <a:rPr lang="en-US" sz="2000" baseline="0" dirty="0" smtClean="0"/>
                        <a:t>(e.g., in the main </a:t>
                      </a:r>
                      <a:r>
                        <a:rPr lang="en-US" sz="2000" baseline="0" dirty="0" err="1" smtClean="0"/>
                        <a:t>func</a:t>
                      </a:r>
                      <a:r>
                        <a:rPr lang="en-US" sz="2000" baseline="0" dirty="0" smtClean="0"/>
                        <a:t>. Or a third class)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34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Lifetime of the outer and inner class object: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Totally Dependent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Dependent in construction, and maybe also in destruction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Totally Independent</a:t>
                      </a:r>
                      <a:endParaRPr lang="en-US" sz="2000" dirty="0"/>
                    </a:p>
                  </a:txBody>
                  <a:tcPr/>
                </a:tc>
              </a:tr>
              <a:tr h="654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strong is the relationship?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Very Strong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Weak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07171" y="1849534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19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Logical Meaning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Class Relations: Single Variable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Class Relations: Array Variable</a:t>
            </a:r>
            <a:endParaRPr lang="en-US" dirty="0"/>
          </a:p>
          <a:p>
            <a:pPr marL="461963" indent="-461963">
              <a:buFont typeface="Wingdings" panose="05000000000000000000" pitchFamily="2" charset="2"/>
              <a:buChar char="q"/>
            </a:pPr>
            <a:endParaRPr lang="en-US" dirty="0"/>
          </a:p>
          <a:p>
            <a:pPr marL="461963" indent="-461963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524901"/>
            <a:ext cx="7772400" cy="8982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Logical Meaning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10600" y="5428647"/>
            <a:ext cx="3200400" cy="994529"/>
          </a:xfrm>
        </p:spPr>
        <p:txBody>
          <a:bodyPr/>
          <a:lstStyle/>
          <a:p>
            <a:r>
              <a:rPr lang="en-US" dirty="0" smtClean="0"/>
              <a:t>Class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Meaning of Class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46" y="1743496"/>
            <a:ext cx="10694417" cy="504061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Composition: (has-a relationship)</a:t>
            </a:r>
          </a:p>
          <a:p>
            <a:pPr lvl="1"/>
            <a:r>
              <a:rPr lang="en-US" sz="2400" dirty="0" smtClean="0"/>
              <a:t>When the </a:t>
            </a:r>
            <a:r>
              <a:rPr lang="en-US" sz="2400" dirty="0" smtClean="0">
                <a:solidFill>
                  <a:srgbClr val="0070C0"/>
                </a:solidFill>
              </a:rPr>
              <a:t>outer</a:t>
            </a:r>
            <a:r>
              <a:rPr lang="en-US" sz="2400" dirty="0" smtClean="0"/>
              <a:t> class object is destructed, the </a:t>
            </a:r>
            <a:r>
              <a:rPr lang="en-US" sz="2400" dirty="0" smtClean="0">
                <a:solidFill>
                  <a:srgbClr val="0070C0"/>
                </a:solidFill>
              </a:rPr>
              <a:t>inner</a:t>
            </a:r>
            <a:r>
              <a:rPr lang="en-US" sz="2400" dirty="0" smtClean="0"/>
              <a:t> class object </a:t>
            </a:r>
            <a:r>
              <a:rPr lang="en-US" sz="2400" dirty="0" smtClean="0">
                <a:solidFill>
                  <a:srgbClr val="C00000"/>
                </a:solidFill>
              </a:rPr>
              <a:t>must be</a:t>
            </a:r>
            <a:r>
              <a:rPr lang="en-US" sz="2400" dirty="0" smtClean="0"/>
              <a:t> destructed (</a:t>
            </a:r>
            <a:r>
              <a:rPr lang="en-US" sz="2400" dirty="0" smtClean="0">
                <a:solidFill>
                  <a:srgbClr val="C00000"/>
                </a:solidFill>
              </a:rPr>
              <a:t>automatic/static allocation </a:t>
            </a:r>
            <a:r>
              <a:rPr lang="en-US" dirty="0"/>
              <a:t>inside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Very Strong </a:t>
            </a:r>
            <a:r>
              <a:rPr lang="en-US" dirty="0" smtClean="0"/>
              <a:t>Relationship (</a:t>
            </a:r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70C0"/>
                </a:solidFill>
              </a:rPr>
              <a:t>Car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00B050"/>
                </a:solidFill>
              </a:rPr>
              <a:t>CarBody</a:t>
            </a:r>
            <a:r>
              <a:rPr lang="en-US" sz="2400" dirty="0" smtClean="0"/>
              <a:t>)</a:t>
            </a:r>
          </a:p>
          <a:p>
            <a:pPr marL="573087" lvl="1" indent="-457200">
              <a:buFont typeface="+mj-lt"/>
              <a:buAutoNum type="arabicPeriod" startAt="2"/>
            </a:pPr>
            <a:r>
              <a:rPr lang="en-US" sz="2800" dirty="0">
                <a:solidFill>
                  <a:srgbClr val="C00000"/>
                </a:solidFill>
              </a:rPr>
              <a:t>Aggregation: (has-a relationship)</a:t>
            </a:r>
            <a:endParaRPr lang="en-US" sz="2800" dirty="0" smtClean="0">
              <a:solidFill>
                <a:srgbClr val="C00000"/>
              </a:solidFill>
            </a:endParaRP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</a:t>
            </a:r>
            <a:r>
              <a:rPr lang="en-US" dirty="0" smtClean="0"/>
              <a:t>class object </a:t>
            </a:r>
            <a:r>
              <a:rPr lang="en-US" dirty="0"/>
              <a:t>is destructed, the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</a:t>
            </a:r>
            <a:r>
              <a:rPr lang="en-US" dirty="0" smtClean="0"/>
              <a:t>class object </a:t>
            </a:r>
            <a:r>
              <a:rPr lang="en-US" i="1" dirty="0" smtClean="0">
                <a:solidFill>
                  <a:srgbClr val="C00000"/>
                </a:solidFill>
              </a:rPr>
              <a:t>may be </a:t>
            </a:r>
            <a:r>
              <a:rPr lang="en-US" dirty="0" smtClean="0"/>
              <a:t>destructed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dynamic allocation </a:t>
            </a:r>
            <a:r>
              <a:rPr lang="en-US" dirty="0" smtClean="0"/>
              <a:t>inside the </a:t>
            </a:r>
            <a:r>
              <a:rPr lang="en-US" dirty="0" smtClean="0">
                <a:solidFill>
                  <a:srgbClr val="0070C0"/>
                </a:solidFill>
              </a:rPr>
              <a:t>outer</a:t>
            </a:r>
            <a:r>
              <a:rPr lang="en-US" dirty="0" smtClean="0"/>
              <a:t> class)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Strong</a:t>
            </a:r>
            <a:r>
              <a:rPr lang="en-US" dirty="0" smtClean="0"/>
              <a:t> </a:t>
            </a:r>
            <a:r>
              <a:rPr lang="en-US" dirty="0"/>
              <a:t>Relationship (Example: </a:t>
            </a:r>
            <a:r>
              <a:rPr lang="en-US" dirty="0" smtClean="0">
                <a:solidFill>
                  <a:srgbClr val="0070C0"/>
                </a:solidFill>
              </a:rPr>
              <a:t>Car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Wheel</a:t>
            </a:r>
            <a:r>
              <a:rPr lang="en-US" dirty="0" smtClean="0"/>
              <a:t>)</a:t>
            </a:r>
          </a:p>
          <a:p>
            <a:pPr marL="630237" lvl="1" indent="-514350">
              <a:buFont typeface="+mj-lt"/>
              <a:buAutoNum type="arabicPeriod" startAt="3"/>
            </a:pPr>
            <a:r>
              <a:rPr lang="en-US" sz="2800" dirty="0" smtClean="0">
                <a:solidFill>
                  <a:srgbClr val="C00000"/>
                </a:solidFill>
              </a:rPr>
              <a:t>Association: (uses relationship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object is destructed, the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</a:t>
            </a:r>
            <a:r>
              <a:rPr lang="en-US" dirty="0" smtClean="0"/>
              <a:t>class object </a:t>
            </a:r>
            <a:r>
              <a:rPr lang="en-US" i="1" dirty="0" smtClean="0">
                <a:solidFill>
                  <a:srgbClr val="C00000"/>
                </a:solidFill>
              </a:rPr>
              <a:t>is not affected.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no allocation </a:t>
            </a:r>
            <a:r>
              <a:rPr lang="en-US" dirty="0"/>
              <a:t>inside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Weak</a:t>
            </a:r>
            <a:r>
              <a:rPr lang="en-US" dirty="0" smtClean="0"/>
              <a:t> Relationship </a:t>
            </a:r>
            <a:r>
              <a:rPr lang="en-US" dirty="0"/>
              <a:t>(Example: </a:t>
            </a:r>
            <a:r>
              <a:rPr lang="en-US" dirty="0">
                <a:solidFill>
                  <a:srgbClr val="0070C0"/>
                </a:solidFill>
              </a:rPr>
              <a:t>Car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Driver</a:t>
            </a:r>
            <a:r>
              <a:rPr lang="en-US" dirty="0" smtClean="0"/>
              <a:t>)</a:t>
            </a:r>
            <a:endParaRPr lang="en-US" dirty="0"/>
          </a:p>
          <a:p>
            <a:pPr marL="115887" lvl="1" indent="0">
              <a:buNone/>
            </a:pPr>
            <a:endParaRPr lang="en-US" dirty="0"/>
          </a:p>
          <a:p>
            <a:pPr lvl="1"/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798" y="115853"/>
            <a:ext cx="2918238" cy="21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524901"/>
            <a:ext cx="7772400" cy="8982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Single Variable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10600" y="5428647"/>
            <a:ext cx="3200400" cy="994529"/>
          </a:xfrm>
        </p:spPr>
        <p:txBody>
          <a:bodyPr/>
          <a:lstStyle/>
          <a:p>
            <a:r>
              <a:rPr lang="en-US" dirty="0" smtClean="0"/>
              <a:t>Class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Construction/Destruction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2" y="1749669"/>
            <a:ext cx="10828422" cy="4843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Order of Construction of class X: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Data members </a:t>
            </a:r>
            <a:r>
              <a:rPr lang="en-US" dirty="0" smtClean="0"/>
              <a:t>of X (in order)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Constructor of </a:t>
            </a:r>
            <a:r>
              <a:rPr lang="en-US" dirty="0" smtClean="0">
                <a:solidFill>
                  <a:srgbClr val="C00000"/>
                </a:solidFill>
              </a:rPr>
              <a:t>Class X </a:t>
            </a:r>
            <a:r>
              <a:rPr lang="en-US" dirty="0" smtClean="0"/>
              <a:t>itself</a:t>
            </a:r>
          </a:p>
          <a:p>
            <a:pPr marL="0" indent="0">
              <a:buNone/>
            </a:pPr>
            <a:r>
              <a:rPr lang="en-US" b="1" dirty="0"/>
              <a:t>Order of </a:t>
            </a:r>
            <a:r>
              <a:rPr lang="en-US" b="1" dirty="0" smtClean="0"/>
              <a:t>Destruction </a:t>
            </a:r>
            <a:r>
              <a:rPr lang="en-US" b="1" dirty="0"/>
              <a:t>of class X: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Destructor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Class X </a:t>
            </a:r>
            <a:r>
              <a:rPr lang="en-US" dirty="0"/>
              <a:t>itself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Data </a:t>
            </a:r>
            <a:r>
              <a:rPr lang="en-US" dirty="0">
                <a:solidFill>
                  <a:srgbClr val="C00000"/>
                </a:solidFill>
              </a:rPr>
              <a:t>members </a:t>
            </a:r>
            <a:r>
              <a:rPr lang="en-US" dirty="0"/>
              <a:t>of X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reverse</a:t>
            </a:r>
            <a:r>
              <a:rPr lang="en-US" dirty="0" smtClean="0"/>
              <a:t> </a:t>
            </a:r>
            <a:r>
              <a:rPr lang="en-US" dirty="0"/>
              <a:t>order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Notes:</a:t>
            </a:r>
          </a:p>
          <a:p>
            <a:pPr lvl="1"/>
            <a:r>
              <a:rPr lang="en-US" b="1" dirty="0" smtClean="0"/>
              <a:t>Pointers</a:t>
            </a:r>
            <a:r>
              <a:rPr lang="en-US" dirty="0" smtClean="0"/>
              <a:t> do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call constructors or destructors</a:t>
            </a:r>
          </a:p>
          <a:p>
            <a:pPr lvl="1"/>
            <a:r>
              <a:rPr lang="en-US" dirty="0" smtClean="0"/>
              <a:t>Constructors are called: </a:t>
            </a:r>
            <a:r>
              <a:rPr lang="en-US" dirty="0" smtClean="0">
                <a:solidFill>
                  <a:srgbClr val="00B050"/>
                </a:solidFill>
              </a:rPr>
              <a:t>X x1;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50"/>
                </a:solidFill>
              </a:rPr>
              <a:t>new X;</a:t>
            </a:r>
          </a:p>
          <a:p>
            <a:pPr lvl="1"/>
            <a:r>
              <a:rPr lang="en-US" dirty="0" smtClean="0"/>
              <a:t>Destructors are called: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delete </a:t>
            </a:r>
            <a:r>
              <a:rPr lang="en-US" dirty="0" err="1" smtClean="0">
                <a:solidFill>
                  <a:srgbClr val="C00000"/>
                </a:solidFill>
              </a:rPr>
              <a:t>pX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Note: the above order of construction or destruction is the order of </a:t>
            </a:r>
            <a:r>
              <a:rPr lang="en-US" b="1" dirty="0" smtClean="0">
                <a:solidFill>
                  <a:srgbClr val="C00000"/>
                </a:solidFill>
              </a:rPr>
              <a:t>body execution</a:t>
            </a:r>
            <a:r>
              <a:rPr lang="en-US" dirty="0" smtClean="0">
                <a:solidFill>
                  <a:srgbClr val="C00000"/>
                </a:solidFill>
              </a:rPr>
              <a:t> not </a:t>
            </a:r>
            <a:r>
              <a:rPr lang="en-US" b="1" dirty="0" smtClean="0">
                <a:solidFill>
                  <a:srgbClr val="C00000"/>
                </a:solidFill>
              </a:rPr>
              <a:t>calling.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9112" y="2532184"/>
            <a:ext cx="2900220" cy="2347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Obj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11150" y="2656644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Data-member1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11150" y="3732696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Data-member 2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89112" y="1544176"/>
            <a:ext cx="2662819" cy="3962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616462" y="1544176"/>
            <a:ext cx="2435469" cy="3962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7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389112" y="908591"/>
            <a:ext cx="2900220" cy="297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L1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11150" y="1513645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P1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11514" y="1578299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811514" y="2063209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11150" y="2669179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P2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811514" y="2733833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11514" y="3218743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2" y="95000"/>
            <a:ext cx="3710339" cy="32696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2" y="3503777"/>
            <a:ext cx="3394880" cy="3354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67" y="4011329"/>
            <a:ext cx="4387681" cy="258201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771" y="1538728"/>
            <a:ext cx="3286584" cy="17433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349601" y="40117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Line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96509" y="994252"/>
            <a:ext cx="142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Point </a:t>
            </a:r>
            <a:r>
              <a:rPr lang="en-US" sz="2400" dirty="0" err="1" smtClean="0">
                <a:solidFill>
                  <a:srgbClr val="FFFF00"/>
                </a:solidFill>
              </a:rPr>
              <a:t>Objs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3141" y="4795935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5633" y="4567335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8536" y="1719152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3282" y="4081804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5774" y="3853204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2860" y="1490552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3141" y="5281466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5633" y="5052866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814420" y="6143345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180492" y="5914745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76186" y="4363946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42258" y="4135346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933111" y="2687562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299183" y="2458962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005832" y="2215623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027010" y="285951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9112" y="401177"/>
            <a:ext cx="2662819" cy="3962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616462" y="401177"/>
            <a:ext cx="2435469" cy="3962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6" grpId="0"/>
      <p:bldP spid="38" grpId="0"/>
      <p:bldP spid="44" grpId="0" animBg="1"/>
      <p:bldP spid="49" grpId="0" animBg="1"/>
      <p:bldP spid="25" grpId="0" animBg="1"/>
      <p:bldP spid="31" grpId="0" animBg="1"/>
      <p:bldP spid="39" grpId="0" animBg="1"/>
      <p:bldP spid="45" grpId="0" animBg="1"/>
      <p:bldP spid="51" grpId="0" animBg="1"/>
      <p:bldP spid="54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8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096500" y="1679512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196832" y="2064277"/>
            <a:ext cx="1289152" cy="8002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38685" y="2279661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2" y="118552"/>
            <a:ext cx="3413908" cy="3072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67" y="3203648"/>
            <a:ext cx="3391349" cy="3654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997" y="1453320"/>
            <a:ext cx="3372321" cy="1667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13334" y="152796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Dep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2990" y="1097336"/>
            <a:ext cx="15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School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67964" y="2261818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21" idx="1"/>
          </p:cNvCxnSpPr>
          <p:nvPr/>
        </p:nvCxnSpPr>
        <p:spPr>
          <a:xfrm flipV="1">
            <a:off x="9233501" y="2464388"/>
            <a:ext cx="963331" cy="82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8685" y="299756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Heap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439" y="3867280"/>
            <a:ext cx="4524947" cy="20576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517836" y="1769932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Dep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2258" y="4273419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750" y="4044819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8591" y="380364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83" y="357504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708" y="4743198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6200" y="4514598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8591" y="1679512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083" y="1450912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32530" y="5086097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95022" y="4857497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901329" y="2117490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922507" y="276137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706057" y="5924940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072129" y="5696340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832662" y="2546444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98734" y="2317844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863282" y="6222625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229354" y="5994025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737294" y="3816219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03366" y="358761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916162" y="1097336"/>
            <a:ext cx="1626761" cy="24902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093814" y="1097336"/>
            <a:ext cx="1634695" cy="24902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7" grpId="0"/>
      <p:bldP spid="19" grpId="0"/>
      <p:bldP spid="29" grpId="0" animBg="1"/>
      <p:bldP spid="34" grpId="0"/>
      <p:bldP spid="38" grpId="0"/>
      <p:bldP spid="22" grpId="0" animBg="1"/>
      <p:bldP spid="26" grpId="0" animBg="1"/>
      <p:bldP spid="28" grpId="0" animBg="1"/>
      <p:bldP spid="31" grpId="0" animBg="1"/>
      <p:bldP spid="33" grpId="0" animBg="1"/>
      <p:bldP spid="35" grpId="0" animBg="1"/>
      <p:bldP spid="36" grpId="0" animBg="1"/>
      <p:bldP spid="40" grpId="0" animBg="1"/>
      <p:bldP spid="42" grpId="0" animBg="1"/>
      <p:bldP spid="44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9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263964" y="2899703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364296" y="3303130"/>
            <a:ext cx="1289152" cy="8002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T1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823061" y="3510100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58863" y="2781398"/>
            <a:ext cx="17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Teacher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6998" y="790174"/>
            <a:ext cx="16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School </a:t>
            </a:r>
            <a:r>
              <a:rPr lang="en-US" sz="2400" dirty="0" err="1" smtClean="0">
                <a:solidFill>
                  <a:srgbClr val="C00000"/>
                </a:solidFill>
              </a:rPr>
              <a:t>Objs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35428" y="3500671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21" idx="1"/>
          </p:cNvCxnSpPr>
          <p:nvPr/>
        </p:nvCxnSpPr>
        <p:spPr>
          <a:xfrm flipV="1">
            <a:off x="9400965" y="3703241"/>
            <a:ext cx="963331" cy="82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90684" y="4526692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Stack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44178" y="3016746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7" y="38197"/>
            <a:ext cx="2567234" cy="2351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3" y="2502497"/>
            <a:ext cx="3988633" cy="432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620" y="1097336"/>
            <a:ext cx="3669935" cy="3320047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8235290" y="1335366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S2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906754" y="1936334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4178" y="1480671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388146" y="2144906"/>
            <a:ext cx="969378" cy="15375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1989" y="2448927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44633" y="297728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1847" y="3254909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2810" y="4030813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552987" y="1627902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998" y="3478411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3490" y="3249811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5727" y="3026309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8219" y="2797709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22798" y="385105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5290" y="362245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73756" y="4645983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839828" y="4417383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290154" y="3026309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56226" y="279770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365" y="4473504"/>
            <a:ext cx="3474182" cy="2119840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8007217" y="2884247"/>
            <a:ext cx="1898314" cy="18635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198293" y="2899703"/>
            <a:ext cx="1541698" cy="19170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7" grpId="0"/>
      <p:bldP spid="19" grpId="0"/>
      <p:bldP spid="29" grpId="0" animBg="1"/>
      <p:bldP spid="37" grpId="0"/>
      <p:bldP spid="38" grpId="0"/>
      <p:bldP spid="22" grpId="0" animBg="1"/>
      <p:bldP spid="24" grpId="0" animBg="1"/>
      <p:bldP spid="26" grpId="0"/>
      <p:bldP spid="25" grpId="0" animBg="1"/>
      <p:bldP spid="28" grpId="0" animBg="1"/>
      <p:bldP spid="30" grpId="0" animBg="1"/>
      <p:bldP spid="31" grpId="0" animBg="1"/>
      <p:bldP spid="32" grpId="0" animBg="1"/>
      <p:bldP spid="41" grpId="0" animBg="1"/>
      <p:bldP spid="43" grpId="0" animBg="1"/>
      <p:bldP spid="45" grpId="0" animBg="1"/>
      <p:bldP spid="47" grpId="0" animBg="1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525A7D"/>
      </a:accent1>
      <a:accent2>
        <a:srgbClr val="727CA3"/>
      </a:accent2>
      <a:accent3>
        <a:srgbClr val="B88472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4599</TotalTime>
  <Words>418</Words>
  <Application>Microsoft Office PowerPoint</Application>
  <PresentationFormat>Widescreen</PresentationFormat>
  <Paragraphs>136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Tw Cen MT</vt:lpstr>
      <vt:lpstr>Tw Cen MT Condensed</vt:lpstr>
      <vt:lpstr>Wingdings</vt:lpstr>
      <vt:lpstr>Wingdings 3</vt:lpstr>
      <vt:lpstr>Integral</vt:lpstr>
      <vt:lpstr>Playlist: OOP in C++ - Object Oriented Programming Channel: MyLegacy in Programming (Eman)</vt:lpstr>
      <vt:lpstr>Agenda</vt:lpstr>
      <vt:lpstr>Logical Meaning</vt:lpstr>
      <vt:lpstr>Logical Meaning of Class Relations</vt:lpstr>
      <vt:lpstr>Single Variable</vt:lpstr>
      <vt:lpstr>Order of Construction/Destruction</vt:lpstr>
      <vt:lpstr>Composition</vt:lpstr>
      <vt:lpstr>Aggregation</vt:lpstr>
      <vt:lpstr>Association</vt:lpstr>
      <vt:lpstr>PowerPoint Presentation</vt:lpstr>
      <vt:lpstr>Comparison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eman.hosam.official@gmail.com</dc:creator>
  <cp:lastModifiedBy>Maher</cp:lastModifiedBy>
  <cp:revision>733</cp:revision>
  <dcterms:created xsi:type="dcterms:W3CDTF">2021-09-05T04:41:24Z</dcterms:created>
  <dcterms:modified xsi:type="dcterms:W3CDTF">2024-10-06T01:11:41Z</dcterms:modified>
</cp:coreProperties>
</file>