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41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36" r:id="rId4"/>
    <p:sldId id="341" r:id="rId5"/>
    <p:sldId id="340" r:id="rId6"/>
    <p:sldId id="346" r:id="rId7"/>
    <p:sldId id="328" r:id="rId8"/>
    <p:sldId id="342" r:id="rId9"/>
    <p:sldId id="343" r:id="rId10"/>
    <p:sldId id="345" r:id="rId11"/>
    <p:sldId id="344" r:id="rId12"/>
    <p:sldId id="353" r:id="rId13"/>
    <p:sldId id="347" r:id="rId14"/>
    <p:sldId id="357" r:id="rId15"/>
    <p:sldId id="349" r:id="rId16"/>
    <p:sldId id="354" r:id="rId17"/>
    <p:sldId id="348" r:id="rId18"/>
    <p:sldId id="356" r:id="rId19"/>
    <p:sldId id="359" r:id="rId20"/>
    <p:sldId id="360" r:id="rId21"/>
    <p:sldId id="361" r:id="rId22"/>
    <p:sldId id="363" r:id="rId23"/>
    <p:sldId id="362" r:id="rId24"/>
    <p:sldId id="32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76" d="100"/>
          <a:sy n="76" d="100"/>
        </p:scale>
        <p:origin x="49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9B79-13BB-4084-BD3B-CC59D2F943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DA324-FA92-4314-B454-35352A8E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6BE9-E089-41A0-8865-BD3FB462883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2DA8-63BE-4BF0-A944-D6CCAB5B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"/>
            <a:ext cx="12192000" cy="5299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5239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93684"/>
            <a:ext cx="10612815" cy="7774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522" y="1838424"/>
            <a:ext cx="10828422" cy="4379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 marL="568325" indent="-452438">
              <a:lnSpc>
                <a:spcPct val="100000"/>
              </a:lnSpc>
              <a:buFont typeface="Wingdings" panose="05000000000000000000" pitchFamily="2" charset="2"/>
              <a:buChar char="q"/>
              <a:defRPr sz="2400"/>
            </a:lvl2pPr>
            <a:lvl3pPr marL="914400" indent="-346075">
              <a:lnSpc>
                <a:spcPct val="100000"/>
              </a:lnSpc>
              <a:buFont typeface="Wingdings" panose="05000000000000000000" pitchFamily="2" charset="2"/>
              <a:buChar char="Ø"/>
              <a:defRPr sz="2400"/>
            </a:lvl3pPr>
            <a:lvl4pPr marL="1376363" indent="-336550">
              <a:lnSpc>
                <a:spcPct val="100000"/>
              </a:lnSpc>
              <a:defRPr sz="2400"/>
            </a:lvl4pPr>
            <a:lvl5pPr marL="1828800" indent="-346075">
              <a:lnSpc>
                <a:spcPct val="100000"/>
              </a:lnSpc>
              <a:defRPr sz="2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8784" y="6348248"/>
            <a:ext cx="9705606" cy="396776"/>
          </a:xfrm>
        </p:spPr>
        <p:txBody>
          <a:bodyPr/>
          <a:lstStyle>
            <a:lvl1pPr algn="ctr">
              <a:defRPr sz="1800"/>
            </a:lvl1pPr>
          </a:lstStyle>
          <a:p>
            <a:r>
              <a:rPr lang="en-US" dirty="0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110" y="5644051"/>
            <a:ext cx="3200400" cy="695039"/>
          </a:xfrm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Eman Hosam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39006" y="19546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chemeClr val="bg1"/>
                </a:solidFill>
              </a:rPr>
              <a:t>Class Relations</a:t>
            </a:r>
          </a:p>
          <a:p>
            <a:r>
              <a:rPr lang="en-US" sz="3900" dirty="0" smtClean="0">
                <a:solidFill>
                  <a:srgbClr val="FFFF00"/>
                </a:solidFill>
              </a:rPr>
              <a:t>Composition - Aggregation - Association</a:t>
            </a:r>
            <a:endParaRPr lang="en-US" sz="39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1076" y="540931"/>
            <a:ext cx="2291255" cy="71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5580991"/>
            <a:ext cx="7772400" cy="968309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Playlist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OOP in C++ - Object Oriented </a:t>
            </a: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YouTube Channel: 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MyLegacy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 Programming (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Eman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b="1" cap="none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" y="95000"/>
            <a:ext cx="3710339" cy="3269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1" y="3503777"/>
            <a:ext cx="3394880" cy="3354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10" y="95000"/>
            <a:ext cx="3413908" cy="3072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905" y="3180096"/>
            <a:ext cx="3391349" cy="3654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58" y="187012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541" y="2537950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9871" y="369332"/>
            <a:ext cx="1067725" cy="1090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998" y="382891"/>
            <a:ext cx="1779543" cy="971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8593" y="368841"/>
            <a:ext cx="1775810" cy="8528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207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4685" y="-491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1132" y="0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Association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592" y="3947746"/>
            <a:ext cx="1274885" cy="509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1405" y="3691868"/>
            <a:ext cx="1786303" cy="248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7980" y="2971800"/>
            <a:ext cx="1237905" cy="215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56738" y="4835769"/>
            <a:ext cx="1501747" cy="87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41214" y="6022731"/>
            <a:ext cx="116944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25961" y="5568462"/>
            <a:ext cx="1667608" cy="5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25961" y="6385199"/>
            <a:ext cx="1032632" cy="2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92" y="514992"/>
            <a:ext cx="10612815" cy="77746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1333"/>
              </p:ext>
            </p:extLst>
          </p:nvPr>
        </p:nvGraphicFramePr>
        <p:xfrm>
          <a:off x="277093" y="1366981"/>
          <a:ext cx="11637816" cy="5129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9454"/>
                <a:gridCol w="2909454"/>
                <a:gridCol w="2909454"/>
                <a:gridCol w="2909454"/>
              </a:tblGrid>
              <a:tr h="40547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Aggregation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Association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the inner</a:t>
                      </a:r>
                      <a:r>
                        <a:rPr lang="en-US" sz="2000" baseline="0" dirty="0" smtClean="0"/>
                        <a:t> class </a:t>
                      </a:r>
                      <a:r>
                        <a:rPr lang="en-US" sz="2000" b="1" baseline="0" dirty="0" smtClean="0"/>
                        <a:t>object or pointer</a:t>
                      </a:r>
                      <a:r>
                        <a:rPr lang="en-US" sz="2000" baseline="0" dirty="0" smtClean="0"/>
                        <a:t> inside the outer?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</a:t>
                      </a:r>
                    </a:p>
                    <a:p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construction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(Dynamic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/>
                    </a:p>
                  </a:txBody>
                  <a:tcPr/>
                </a:tc>
              </a:tr>
              <a:tr h="121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destruction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Maybe</a:t>
                      </a:r>
                      <a:r>
                        <a:rPr lang="en-US" sz="2000" dirty="0" smtClean="0"/>
                        <a:t> the Outer Class</a:t>
                      </a:r>
                    </a:p>
                    <a:p>
                      <a:r>
                        <a:rPr lang="en-US" sz="2000" dirty="0" smtClean="0"/>
                        <a:t>Based on user</a:t>
                      </a:r>
                      <a:r>
                        <a:rPr lang="en-US" sz="2000" baseline="0" dirty="0" smtClean="0"/>
                        <a:t> requirement (Dynamic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Lifetime of the outer and inner class object: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Dependent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Dependent in construction, and maybe also in destruction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Independent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strong is the relationship?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Very 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Weak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Non-Default Constructor in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25829"/>
            <a:ext cx="10612815" cy="77746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570569"/>
            <a:ext cx="10828422" cy="437949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Array of Integers</a:t>
            </a:r>
          </a:p>
          <a:p>
            <a:pPr lvl="2"/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 err="1" smtClean="0">
                <a:solidFill>
                  <a:srgbClr val="00B050"/>
                </a:solidFill>
              </a:rPr>
              <a:t>nt</a:t>
            </a:r>
            <a:r>
              <a:rPr lang="en-US" dirty="0" smtClean="0"/>
              <a:t> Arr [4];</a:t>
            </a:r>
          </a:p>
          <a:p>
            <a:pPr marL="568325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Array of Class </a:t>
            </a:r>
            <a:r>
              <a:rPr lang="en-US" b="1" dirty="0" smtClean="0">
                <a:solidFill>
                  <a:srgbClr val="C00000"/>
                </a:solidFill>
              </a:rPr>
              <a:t>Objects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Point </a:t>
            </a:r>
            <a:r>
              <a:rPr lang="en-US" dirty="0" smtClean="0"/>
              <a:t>Arr [4];</a:t>
            </a:r>
          </a:p>
          <a:p>
            <a:pPr marL="568325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Array of Class </a:t>
            </a:r>
            <a:r>
              <a:rPr lang="en-US" b="1" dirty="0" smtClean="0">
                <a:solidFill>
                  <a:srgbClr val="C00000"/>
                </a:solidFill>
              </a:rPr>
              <a:t>Pointers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Point </a:t>
            </a:r>
            <a:r>
              <a:rPr lang="en-US" sz="2800" b="1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 Arr [4];</a:t>
            </a:r>
          </a:p>
          <a:p>
            <a:pPr lvl="2"/>
            <a:r>
              <a:rPr lang="en-US" dirty="0" smtClean="0"/>
              <a:t>Arr[0] =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Point</a:t>
            </a:r>
            <a:r>
              <a:rPr lang="en-US" dirty="0" smtClean="0"/>
              <a:t>;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delete</a:t>
            </a:r>
            <a:r>
              <a:rPr lang="en-US" dirty="0" smtClean="0"/>
              <a:t> Arr[0];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elete</a:t>
            </a:r>
            <a:r>
              <a:rPr lang="en-US" dirty="0" smtClean="0"/>
              <a:t> Arr;</a:t>
            </a:r>
            <a:r>
              <a:rPr lang="en-US" dirty="0" smtClean="0">
                <a:solidFill>
                  <a:srgbClr val="C00000"/>
                </a:solidFill>
              </a:rPr>
              <a:t> // </a:t>
            </a:r>
            <a:r>
              <a:rPr lang="en-US" b="1" dirty="0" smtClean="0">
                <a:solidFill>
                  <a:srgbClr val="C00000"/>
                </a:solidFill>
              </a:rPr>
              <a:t>Wrong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0402" y="6176285"/>
            <a:ext cx="1354666" cy="50785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580967" y="1113391"/>
            <a:ext cx="4727442" cy="205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8541" y="578634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Array of Objects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89190" y="1896004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87232"/>
              </p:ext>
            </p:extLst>
          </p:nvPr>
        </p:nvGraphicFramePr>
        <p:xfrm>
          <a:off x="5293756" y="1613197"/>
          <a:ext cx="3657600" cy="124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1246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5343766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97473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97473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257359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11066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1066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179660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333367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333367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93252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246959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46959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3541" y="11133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38877" y="111339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29435" y="111755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42710" y="111730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47897" y="1209481"/>
            <a:ext cx="2708980" cy="18158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575148" y="3905881"/>
            <a:ext cx="4727442" cy="118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92722" y="3371124"/>
            <a:ext cx="23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Array of Pointers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5148" y="4383467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28910"/>
              </p:ext>
            </p:extLst>
          </p:nvPr>
        </p:nvGraphicFramePr>
        <p:xfrm>
          <a:off x="5287937" y="4405687"/>
          <a:ext cx="3657600" cy="46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68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487722" y="390588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33058" y="390588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3616" y="391004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36891" y="390979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630831" y="4662817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497539" y="4662885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559606" y="4662885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732037" y="4669704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689699" y="5498442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843406" y="562067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843406" y="610558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44928" y="3601956"/>
            <a:ext cx="2708980" cy="19389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615710" y="5498442"/>
            <a:ext cx="894837" cy="1099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689699" y="5480541"/>
            <a:ext cx="894837" cy="1117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749110" y="4644380"/>
            <a:ext cx="1314972" cy="3942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77474" y="4644379"/>
            <a:ext cx="1029298" cy="3942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48110" y="4689892"/>
            <a:ext cx="331565" cy="8389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6" grpId="0" animBg="1"/>
      <p:bldP spid="77" grpId="0" animBg="1"/>
      <p:bldP spid="78" grpId="0"/>
      <p:bldP spid="79" grpId="0"/>
      <p:bldP spid="93" grpId="0"/>
      <p:bldP spid="94" grpId="0"/>
      <p:bldP spid="95" grpId="0"/>
      <p:bldP spid="96" grpId="0"/>
      <p:bldP spid="108" grpId="0" animBg="1"/>
      <p:bldP spid="109" grpId="0" animBg="1"/>
      <p:bldP spid="110" grpId="0" animBg="1"/>
      <p:bldP spid="111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6" y="3418344"/>
            <a:ext cx="2793039" cy="340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342639" y="1493326"/>
            <a:ext cx="4727442" cy="205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65533" y="9862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0862" y="2275939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41233"/>
              </p:ext>
            </p:extLst>
          </p:nvPr>
        </p:nvGraphicFramePr>
        <p:xfrm>
          <a:off x="8055428" y="1993132"/>
          <a:ext cx="3657600" cy="124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1246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8105438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259145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59145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019031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172738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72738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941332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095039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095039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0854924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008631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1008631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5213" y="149332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00549" y="149332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1107" y="149749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4382" y="1497239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47591" y="3736448"/>
            <a:ext cx="2708980" cy="2185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1" y="142930"/>
            <a:ext cx="2684246" cy="3140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789" y="1797972"/>
            <a:ext cx="2813991" cy="1527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384" y="4344304"/>
            <a:ext cx="5029902" cy="438211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7219407" y="1567543"/>
            <a:ext cx="4850674" cy="19857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50862" y="1567543"/>
            <a:ext cx="4719219" cy="19071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158664" y="2407164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96317" y="4586402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8809" y="4357802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2650" y="405518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55142" y="382658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1037" y="1724347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3529" y="1495747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854" y="1978438"/>
            <a:ext cx="896782" cy="3791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4 times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96384" y="4214949"/>
            <a:ext cx="1616142" cy="7141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00883" y="5095283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3375" y="4866683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5777447" y="4782515"/>
            <a:ext cx="8035" cy="3270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403701" y="2974699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3259724" y="611319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625796" y="588459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582712" y="4053908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948784" y="3825308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073748" y="2693861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439820" y="2465261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214349" y="2952747"/>
            <a:ext cx="896782" cy="8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4 times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in reverse order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6338432" y="4798421"/>
            <a:ext cx="8035" cy="3270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608464" y="4219672"/>
            <a:ext cx="2317821" cy="7141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38" grpId="0"/>
      <p:bldP spid="26" grpId="0" animBg="1"/>
      <p:bldP spid="27" grpId="0" animBg="1"/>
      <p:bldP spid="2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9" grpId="0"/>
      <p:bldP spid="76" grpId="0"/>
      <p:bldP spid="77" grpId="0"/>
      <p:bldP spid="78" grpId="0"/>
      <p:bldP spid="82" grpId="0" animBg="1"/>
      <p:bldP spid="85" grpId="0" animBg="1"/>
      <p:bldP spid="87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98" grpId="0" animBg="1"/>
      <p:bldP spid="100" grpId="0" animBg="1"/>
      <p:bldP spid="102" grpId="0" animBg="1"/>
      <p:bldP spid="104" grpId="0" animBg="1"/>
      <p:bldP spid="105" grpId="0" animBg="1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3" y="2641995"/>
            <a:ext cx="3790361" cy="40067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48" y="3197910"/>
            <a:ext cx="3703188" cy="188836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002" y="2058188"/>
            <a:ext cx="3566684" cy="29711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5160" y="6130228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63408" y="34861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1052" y="-715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67925" y="141203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71551"/>
              </p:ext>
            </p:extLst>
          </p:nvPr>
        </p:nvGraphicFramePr>
        <p:xfrm>
          <a:off x="8444107" y="143561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7899538" y="249541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53245" y="26176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67433" y="254338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21140" y="266562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635242" y="250465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88949" y="262688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503650" y="2561858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7357" y="268409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0264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59491" y="93132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479698" y="9390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52850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3" name="Straight Arrow Connector 52"/>
          <p:cNvCxnSpPr>
            <a:endCxn id="26" idx="0"/>
          </p:cNvCxnSpPr>
          <p:nvPr/>
        </p:nvCxnSpPr>
        <p:spPr>
          <a:xfrm flipH="1">
            <a:off x="8309962" y="178652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1" idx="0"/>
          </p:cNvCxnSpPr>
          <p:nvPr/>
        </p:nvCxnSpPr>
        <p:spPr>
          <a:xfrm flipH="1">
            <a:off x="9177857" y="175022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9788949" y="179576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7" idx="0"/>
          </p:cNvCxnSpPr>
          <p:nvPr/>
        </p:nvCxnSpPr>
        <p:spPr>
          <a:xfrm>
            <a:off x="10335083" y="1696982"/>
            <a:ext cx="578991" cy="86487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027003" y="9358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639" y="782397"/>
            <a:ext cx="3405170" cy="131876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651" y="5064239"/>
            <a:ext cx="2584919" cy="266698"/>
          </a:xfrm>
          <a:prstGeom prst="rect">
            <a:avLst/>
          </a:prstGeom>
        </p:spPr>
      </p:pic>
      <p:cxnSp>
        <p:nvCxnSpPr>
          <p:cNvPr id="109" name="Straight Arrow Connector 108"/>
          <p:cNvCxnSpPr>
            <a:endCxn id="118" idx="0"/>
          </p:cNvCxnSpPr>
          <p:nvPr/>
        </p:nvCxnSpPr>
        <p:spPr>
          <a:xfrm>
            <a:off x="10860222" y="174034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372611" y="172851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0192188" y="44873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58297" y="4248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471159" y="25031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1862813" y="249256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69126" y="5433038"/>
            <a:ext cx="4595046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Arr[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</a:t>
            </a:r>
            <a:r>
              <a:rPr lang="en-US" sz="2000" dirty="0" smtClean="0">
                <a:solidFill>
                  <a:srgbClr val="00B050"/>
                </a:solidFill>
              </a:rPr>
              <a:t>is an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Pointer</a:t>
            </a:r>
            <a:r>
              <a:rPr lang="en-US" sz="2000" b="1" dirty="0" smtClean="0">
                <a:solidFill>
                  <a:srgbClr val="00B050"/>
                </a:solidFill>
              </a:rPr>
              <a:t>,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0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Arr[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]-&gt;</a:t>
            </a:r>
            <a:r>
              <a:rPr lang="en-US" sz="2000" b="1" dirty="0" err="1" smtClean="0">
                <a:solidFill>
                  <a:srgbClr val="C00000"/>
                </a:solidFill>
              </a:rPr>
              <a:t>func</a:t>
            </a:r>
            <a:r>
              <a:rPr lang="en-US" sz="2000" b="1" dirty="0" smtClean="0">
                <a:solidFill>
                  <a:srgbClr val="C00000"/>
                </a:solidFill>
              </a:rPr>
              <a:t>();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83" y="159236"/>
            <a:ext cx="3622379" cy="239923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3610" y="5134612"/>
            <a:ext cx="2489000" cy="149172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8009208" y="3675588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53143" y="398401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357" y="382150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197081" y="4821173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0731" y="317304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3945" y="301053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717" y="2844600"/>
            <a:ext cx="1617233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No D constructors are called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0731" y="4445777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3945" y="4283262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8904397" y="5197588"/>
            <a:ext cx="300754" cy="3084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16588" y="1530939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89802" y="1368424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34875" y="1444903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D destructor is called “count” times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48942" y="6317673"/>
            <a:ext cx="1465131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69611" y="1775291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42825" y="1612776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10938013" y="6294485"/>
            <a:ext cx="505437" cy="3435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59817" y="1775291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" y="1612776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369230" y="3914484"/>
            <a:ext cx="1419719" cy="24007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77857" y="5742426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51071" y="5579911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58567" y="1345344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1781" y="1182829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9287527" y="5183404"/>
            <a:ext cx="300754" cy="30843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2504932" y="5561439"/>
            <a:ext cx="1493354" cy="26750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5" idx="1"/>
          </p:cNvCxnSpPr>
          <p:nvPr/>
        </p:nvCxnSpPr>
        <p:spPr>
          <a:xfrm flipH="1" flipV="1">
            <a:off x="1973531" y="3335567"/>
            <a:ext cx="413518" cy="2085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339192" y="3496469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658079" y="3557316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 more D destructors are called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116" grpId="0" animBg="1"/>
      <p:bldP spid="118" grpId="0" animBg="1"/>
      <p:bldP spid="119" grpId="0" animBg="1"/>
      <p:bldP spid="82" grpId="0" animBg="1"/>
      <p:bldP spid="39" grpId="0" animBg="1"/>
      <p:bldP spid="41" grpId="0" animBg="1"/>
      <p:bldP spid="42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60" grpId="0" animBg="1"/>
      <p:bldP spid="5" grpId="0" animBg="1"/>
      <p:bldP spid="66" grpId="0" animBg="1"/>
      <p:bldP spid="69" grpId="0" animBg="1"/>
      <p:bldP spid="71" grpId="0" animBg="1"/>
      <p:bldP spid="72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91473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Aggregation: </a:t>
            </a:r>
            <a:br>
              <a:rPr lang="en-US" dirty="0" smtClean="0"/>
            </a:br>
            <a:r>
              <a:rPr lang="en-US" dirty="0" smtClean="0"/>
              <a:t>Add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0951"/>
              </p:ext>
            </p:extLst>
          </p:nvPr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9747678" y="1748888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58615" y="2511722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92777" y="147009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2124"/>
              </p:ext>
            </p:extLst>
          </p:nvPr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299535" y="541599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53242" y="553822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67430" y="546396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21137" y="558620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709959" y="470710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0"/>
          </p:cNvCxnSpPr>
          <p:nvPr/>
        </p:nvCxnSpPr>
        <p:spPr>
          <a:xfrm flipH="1">
            <a:off x="8577854" y="467080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endCxn id="61" idx="0"/>
          </p:cNvCxnSpPr>
          <p:nvPr/>
        </p:nvCxnSpPr>
        <p:spPr>
          <a:xfrm>
            <a:off x="9720478" y="4675951"/>
            <a:ext cx="733722" cy="128089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9465577" y="4387919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0043776" y="5956847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07908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5" y="2115280"/>
            <a:ext cx="5572903" cy="273405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63055" y="4981039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29" y="5545393"/>
            <a:ext cx="1857634" cy="37152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1709130" y="343914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382344" y="327663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712604" y="3776246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85818" y="3613731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709130" y="4105543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382344" y="3943028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899676" y="3305392"/>
            <a:ext cx="2181460" cy="30833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091236" y="3296547"/>
            <a:ext cx="1768732" cy="30511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039315" y="2640301"/>
            <a:ext cx="2070653" cy="5847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Department constructor is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0" grpId="0" animBg="1"/>
      <p:bldP spid="61" grpId="0" animBg="1"/>
      <p:bldP spid="62" grpId="0" animBg="1"/>
      <p:bldP spid="64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406049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Aggregation: </a:t>
            </a:r>
            <a:br>
              <a:rPr lang="en-US" dirty="0" smtClean="0"/>
            </a:br>
            <a:r>
              <a:rPr lang="en-US" dirty="0" smtClean="0"/>
              <a:t>Remove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63" idx="0"/>
          </p:cNvCxnSpPr>
          <p:nvPr/>
        </p:nvCxnSpPr>
        <p:spPr>
          <a:xfrm>
            <a:off x="9747678" y="1748888"/>
            <a:ext cx="598138" cy="791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8392387" y="146992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050155" y="5388287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3862" y="551052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460579" y="4707105"/>
            <a:ext cx="665325" cy="681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3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720478" y="4675951"/>
            <a:ext cx="669377" cy="7345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43776" y="6076915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1991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4" y="1515589"/>
            <a:ext cx="5120279" cy="3872698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9935392" y="2540479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089099" y="2662713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23" name="Elbow Connector 22"/>
          <p:cNvCxnSpPr>
            <a:endCxn id="61" idx="1"/>
          </p:cNvCxnSpPr>
          <p:nvPr/>
        </p:nvCxnSpPr>
        <p:spPr>
          <a:xfrm rot="16200000" flipH="1">
            <a:off x="8572275" y="4904504"/>
            <a:ext cx="1595489" cy="134751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&quot;No&quot; Symbol 66"/>
          <p:cNvSpPr/>
          <p:nvPr/>
        </p:nvSpPr>
        <p:spPr>
          <a:xfrm>
            <a:off x="10260219" y="5388631"/>
            <a:ext cx="465067" cy="378691"/>
          </a:xfrm>
          <a:prstGeom prst="noSmoking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600598" y="6079081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754305" y="620131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566616" y="6023086"/>
            <a:ext cx="856956" cy="7010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7600598" y="6051700"/>
            <a:ext cx="820848" cy="6724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loud 77"/>
          <p:cNvSpPr/>
          <p:nvPr/>
        </p:nvSpPr>
        <p:spPr>
          <a:xfrm>
            <a:off x="8370030" y="4406390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63055" y="5380845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5948035"/>
            <a:ext cx="2495898" cy="342948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736844" y="334545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410058" y="318293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2651" y="362721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85865" y="346469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41745" y="391114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414959" y="374862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987689" y="417476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60903" y="401225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00833" y="2879920"/>
            <a:ext cx="2070653" cy="5847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Department destructor is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1" grpId="0" animBg="1"/>
      <p:bldP spid="62" grpId="0" animBg="1"/>
      <p:bldP spid="67" grpId="0" animBg="1"/>
      <p:bldP spid="69" grpId="0" animBg="1"/>
      <p:bldP spid="70" grpId="0" animBg="1"/>
      <p:bldP spid="78" grpId="0" animBg="1"/>
      <p:bldP spid="66" grpId="0" animBg="1"/>
      <p:bldP spid="71" grpId="0" animBg="1"/>
      <p:bldP spid="74" grpId="0" animBg="1"/>
      <p:bldP spid="77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6" y="3368839"/>
            <a:ext cx="4575312" cy="28748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4" y="2895162"/>
            <a:ext cx="3131058" cy="3780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5160" y="6130228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63408" y="34861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1052" y="-715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67925" y="141203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44107" y="143561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7899538" y="249541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53245" y="26176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67433" y="254338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21140" y="266562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635242" y="250465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88949" y="262688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503650" y="2561858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7357" y="268409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0264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59491" y="93132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479698" y="9390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52850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3" name="Straight Arrow Connector 52"/>
          <p:cNvCxnSpPr>
            <a:endCxn id="26" idx="0"/>
          </p:cNvCxnSpPr>
          <p:nvPr/>
        </p:nvCxnSpPr>
        <p:spPr>
          <a:xfrm flipH="1">
            <a:off x="8309962" y="178652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1" idx="0"/>
          </p:cNvCxnSpPr>
          <p:nvPr/>
        </p:nvCxnSpPr>
        <p:spPr>
          <a:xfrm flipH="1">
            <a:off x="9177857" y="175022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9788949" y="179576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7" idx="0"/>
          </p:cNvCxnSpPr>
          <p:nvPr/>
        </p:nvCxnSpPr>
        <p:spPr>
          <a:xfrm>
            <a:off x="10335083" y="1696982"/>
            <a:ext cx="578991" cy="86487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027003" y="9358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09" name="Straight Arrow Connector 108"/>
          <p:cNvCxnSpPr>
            <a:endCxn id="118" idx="0"/>
          </p:cNvCxnSpPr>
          <p:nvPr/>
        </p:nvCxnSpPr>
        <p:spPr>
          <a:xfrm>
            <a:off x="10860222" y="174034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372611" y="172851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0192188" y="44873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58297" y="4248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471159" y="25031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1862813" y="249256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989078" y="5581614"/>
            <a:ext cx="4595046" cy="9694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</a:rPr>
              <a:t>Arr[</a:t>
            </a:r>
            <a:r>
              <a:rPr lang="en-US" sz="1900" b="1" dirty="0" err="1" smtClean="0">
                <a:solidFill>
                  <a:srgbClr val="C00000"/>
                </a:solidFill>
              </a:rPr>
              <a:t>i</a:t>
            </a:r>
            <a:r>
              <a:rPr lang="en-US" sz="1900" b="1" dirty="0" smtClean="0">
                <a:solidFill>
                  <a:srgbClr val="C00000"/>
                </a:solidFill>
              </a:rPr>
              <a:t>] </a:t>
            </a:r>
            <a:r>
              <a:rPr lang="en-US" sz="1900" dirty="0" smtClean="0">
                <a:solidFill>
                  <a:srgbClr val="00B050"/>
                </a:solidFill>
              </a:rPr>
              <a:t>is an</a:t>
            </a:r>
            <a:r>
              <a:rPr lang="en-US" sz="1900" b="1" dirty="0" smtClean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Pointer</a:t>
            </a:r>
            <a:r>
              <a:rPr lang="en-US" sz="1900" b="1" dirty="0" smtClean="0">
                <a:solidFill>
                  <a:srgbClr val="00B050"/>
                </a:solidFill>
              </a:rPr>
              <a:t>,</a:t>
            </a:r>
            <a:br>
              <a:rPr lang="en-US" sz="1900" b="1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19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1900" b="1" dirty="0" smtClean="0">
                <a:solidFill>
                  <a:srgbClr val="C00000"/>
                </a:solidFill>
              </a:rPr>
              <a:t>Arr[</a:t>
            </a:r>
            <a:r>
              <a:rPr lang="en-US" sz="1900" b="1" dirty="0" err="1" smtClean="0">
                <a:solidFill>
                  <a:srgbClr val="C00000"/>
                </a:solidFill>
              </a:rPr>
              <a:t>i</a:t>
            </a:r>
            <a:r>
              <a:rPr lang="en-US" sz="1900" b="1" dirty="0" smtClean="0">
                <a:solidFill>
                  <a:srgbClr val="C00000"/>
                </a:solidFill>
              </a:rPr>
              <a:t>]-&gt;</a:t>
            </a:r>
            <a:r>
              <a:rPr lang="en-US" sz="1900" b="1" dirty="0" err="1" smtClean="0">
                <a:solidFill>
                  <a:srgbClr val="C00000"/>
                </a:solidFill>
              </a:rPr>
              <a:t>func</a:t>
            </a:r>
            <a:r>
              <a:rPr lang="en-US" sz="1900" b="1" dirty="0" smtClean="0">
                <a:solidFill>
                  <a:srgbClr val="C00000"/>
                </a:solidFill>
              </a:rPr>
              <a:t>();</a:t>
            </a:r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52" y="1689972"/>
            <a:ext cx="3300100" cy="2594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016" y="4283269"/>
            <a:ext cx="2674617" cy="269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74" y="101165"/>
            <a:ext cx="2546845" cy="2747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842" y="843197"/>
            <a:ext cx="1865211" cy="8304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580" y="3939389"/>
            <a:ext cx="2810927" cy="144754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641989" y="4738198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5435" y="4094851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-1351" y="3932336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8186" y="344459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1400" y="328208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8614" y="3106589"/>
            <a:ext cx="1605597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No T constructors are called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6658" y="4705517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9872" y="4543002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772010" y="5096973"/>
            <a:ext cx="300754" cy="3084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48934" y="6439456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8192127" y="6188377"/>
            <a:ext cx="7184" cy="2510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052148" y="5920522"/>
            <a:ext cx="300754" cy="3084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933253" y="1355513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06467" y="1192998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60" idx="1"/>
          </p:cNvCxnSpPr>
          <p:nvPr/>
        </p:nvCxnSpPr>
        <p:spPr>
          <a:xfrm flipH="1" flipV="1">
            <a:off x="1663486" y="3551175"/>
            <a:ext cx="413518" cy="2085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29147" y="3712077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48034" y="3772924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 T destructors are called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174629" y="5087737"/>
            <a:ext cx="431818" cy="3176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38" grpId="0"/>
      <p:bldP spid="26" grpId="0" animBg="1"/>
      <p:bldP spid="27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9" grpId="0"/>
      <p:bldP spid="76" grpId="0"/>
      <p:bldP spid="77" grpId="0"/>
      <p:bldP spid="78" grpId="0"/>
      <p:bldP spid="97" grpId="0"/>
      <p:bldP spid="116" grpId="0" animBg="1"/>
      <p:bldP spid="117" grpId="0"/>
      <p:bldP spid="118" grpId="0" animBg="1"/>
      <p:bldP spid="119" grpId="0" animBg="1"/>
      <p:bldP spid="82" grpId="0" animBg="1"/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5" grpId="0" animBg="1"/>
      <p:bldP spid="60" grpId="0" animBg="1"/>
      <p:bldP spid="63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Logical Meaning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Single Variable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Array Variable</a:t>
            </a: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91473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Association: </a:t>
            </a:r>
            <a:br>
              <a:rPr lang="en-US" dirty="0" smtClean="0"/>
            </a:br>
            <a:r>
              <a:rPr lang="en-US" dirty="0" smtClean="0"/>
              <a:t>Add Teacher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9747678" y="1748888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58615" y="2511722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92777" y="147009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299535" y="541599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53242" y="553822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67430" y="546396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21137" y="558620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709959" y="470710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0"/>
          </p:cNvCxnSpPr>
          <p:nvPr/>
        </p:nvCxnSpPr>
        <p:spPr>
          <a:xfrm flipH="1">
            <a:off x="8577854" y="467080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endCxn id="61" idx="0"/>
          </p:cNvCxnSpPr>
          <p:nvPr/>
        </p:nvCxnSpPr>
        <p:spPr>
          <a:xfrm>
            <a:off x="9770248" y="4707106"/>
            <a:ext cx="942568" cy="13163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9465577" y="4397155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0302392" y="6023412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448914" y="613777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4" y="2343442"/>
            <a:ext cx="4686954" cy="2534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3534" y="5147151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0" y="5769562"/>
            <a:ext cx="2857899" cy="31436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9784648" y="6074924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830203" y="81954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76725" y="9339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2459" y="871053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29203" y="3738765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502417" y="3576250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665013" y="3446377"/>
            <a:ext cx="1617233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Note: No Teacher constructors are called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65810" y="4064329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339024" y="3901814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6035670" y="442249"/>
            <a:ext cx="280412" cy="3694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052180" y="63208"/>
            <a:ext cx="697522" cy="369455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777039" y="5732192"/>
            <a:ext cx="849724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3123402" y="2361118"/>
            <a:ext cx="1956598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0" grpId="0" animBg="1"/>
      <p:bldP spid="61" grpId="0" animBg="1"/>
      <p:bldP spid="62" grpId="0" animBg="1"/>
      <p:bldP spid="64" grpId="0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40557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Association: </a:t>
            </a:r>
            <a:br>
              <a:rPr lang="en-US" dirty="0"/>
            </a:br>
            <a:r>
              <a:rPr lang="en-US" dirty="0" smtClean="0"/>
              <a:t>Remove </a:t>
            </a:r>
            <a:r>
              <a:rPr lang="en-US" dirty="0"/>
              <a:t>Teacher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63" idx="0"/>
          </p:cNvCxnSpPr>
          <p:nvPr/>
        </p:nvCxnSpPr>
        <p:spPr>
          <a:xfrm>
            <a:off x="9747678" y="1748888"/>
            <a:ext cx="598138" cy="791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8392387" y="146992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050155" y="5388287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3862" y="551052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460579" y="4707105"/>
            <a:ext cx="665325" cy="681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3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720478" y="4675951"/>
            <a:ext cx="669377" cy="7345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43776" y="6076915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1991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935392" y="2540479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089099" y="2662713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23" name="Elbow Connector 22"/>
          <p:cNvCxnSpPr>
            <a:endCxn id="61" idx="1"/>
          </p:cNvCxnSpPr>
          <p:nvPr/>
        </p:nvCxnSpPr>
        <p:spPr>
          <a:xfrm rot="16200000" flipH="1">
            <a:off x="8572275" y="4904504"/>
            <a:ext cx="1595489" cy="134751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&quot;No&quot; Symbol 66"/>
          <p:cNvSpPr/>
          <p:nvPr/>
        </p:nvSpPr>
        <p:spPr>
          <a:xfrm>
            <a:off x="10260219" y="5388631"/>
            <a:ext cx="465067" cy="378691"/>
          </a:xfrm>
          <a:prstGeom prst="noSmoking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600598" y="6079081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754305" y="620131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8370030" y="4406390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6" y="1530697"/>
            <a:ext cx="4677716" cy="36772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63055" y="5380845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2" y="5938664"/>
            <a:ext cx="3219899" cy="39058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189805" y="5982387"/>
            <a:ext cx="3427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Element 20 is </a:t>
            </a:r>
            <a:r>
              <a:rPr lang="en-US" sz="2000" b="1" u="sng" dirty="0" smtClean="0">
                <a:solidFill>
                  <a:srgbClr val="C00000"/>
                </a:solidFill>
              </a:rPr>
              <a:t>Still Alive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But no referred to by the array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60109" y="3401718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33323" y="3239203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776692" y="3650695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449906" y="3488180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056725" y="395117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29939" y="378866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00680" y="2966480"/>
            <a:ext cx="1617233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Note: No Teacher destructors are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1" grpId="0" animBg="1"/>
      <p:bldP spid="62" grpId="0" animBg="1"/>
      <p:bldP spid="67" grpId="0" animBg="1"/>
      <p:bldP spid="69" grpId="0" animBg="1"/>
      <p:bldP spid="70" grpId="0" animBg="1"/>
      <p:bldP spid="78" grpId="0" animBg="1"/>
      <p:bldP spid="71" grpId="0"/>
      <p:bldP spid="72" grpId="0" animBg="1"/>
      <p:bldP spid="74" grpId="0" animBg="1"/>
      <p:bldP spid="76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Non-Default Constructor in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7171" y="1849534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9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Logical Meaning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19" y="775271"/>
            <a:ext cx="10612815" cy="777460"/>
          </a:xfrm>
        </p:spPr>
        <p:txBody>
          <a:bodyPr/>
          <a:lstStyle/>
          <a:p>
            <a:r>
              <a:rPr lang="en-US" dirty="0" smtClean="0"/>
              <a:t>Logical Meaning of Class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46" y="1743496"/>
            <a:ext cx="10694417" cy="50406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Composition: (has-a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dirty="0">
                <a:solidFill>
                  <a:srgbClr val="C00000"/>
                </a:solidFill>
              </a:rPr>
              <a:t>must be</a:t>
            </a:r>
            <a:r>
              <a:rPr lang="en-US" dirty="0"/>
              <a:t> destructed (</a:t>
            </a:r>
            <a:r>
              <a:rPr lang="en-US" dirty="0">
                <a:solidFill>
                  <a:srgbClr val="C00000"/>
                </a:solidFill>
              </a:rPr>
              <a:t>automatic/static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Very Strong </a:t>
            </a:r>
            <a:r>
              <a:rPr lang="en-US" dirty="0"/>
              <a:t>Relationship (Example: </a:t>
            </a:r>
            <a:r>
              <a:rPr lang="en-US" dirty="0">
                <a:solidFill>
                  <a:srgbClr val="0070C0"/>
                </a:solidFill>
              </a:rPr>
              <a:t>Car </a:t>
            </a:r>
            <a:r>
              <a:rPr lang="en-US" dirty="0"/>
              <a:t>and </a:t>
            </a:r>
            <a:r>
              <a:rPr lang="en-US" dirty="0" err="1">
                <a:solidFill>
                  <a:srgbClr val="00B050"/>
                </a:solidFill>
              </a:rPr>
              <a:t>CarBody</a:t>
            </a:r>
            <a:r>
              <a:rPr lang="en-US" dirty="0" smtClean="0"/>
              <a:t>)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Aggregation: (has-a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i="1" dirty="0">
                <a:solidFill>
                  <a:srgbClr val="C00000"/>
                </a:solidFill>
              </a:rPr>
              <a:t>may be </a:t>
            </a:r>
            <a:r>
              <a:rPr lang="en-US" dirty="0"/>
              <a:t>destructed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dynamic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Strong</a:t>
            </a:r>
            <a:r>
              <a:rPr lang="en-US" dirty="0"/>
              <a:t> Relationship (Example: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Wheel</a:t>
            </a:r>
            <a:r>
              <a:rPr lang="en-US" dirty="0" smtClean="0"/>
              <a:t>)</a:t>
            </a: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Association: (uses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i="1" dirty="0">
                <a:solidFill>
                  <a:srgbClr val="C00000"/>
                </a:solidFill>
              </a:rPr>
              <a:t>is not affected.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no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Weak</a:t>
            </a:r>
            <a:r>
              <a:rPr lang="en-US" dirty="0"/>
              <a:t> Relationship (Example: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Driver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98" y="115853"/>
            <a:ext cx="2918238" cy="21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Single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Construction/Destruction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749669"/>
            <a:ext cx="10828422" cy="4843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Order of Construction 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members </a:t>
            </a:r>
            <a:r>
              <a:rPr lang="en-US" dirty="0" smtClean="0"/>
              <a:t>of X (in order)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 of </a:t>
            </a:r>
            <a:r>
              <a:rPr lang="en-US" dirty="0" smtClean="0">
                <a:solidFill>
                  <a:srgbClr val="C00000"/>
                </a:solidFill>
              </a:rPr>
              <a:t>Class X </a:t>
            </a:r>
            <a:r>
              <a:rPr lang="en-US" dirty="0" smtClean="0"/>
              <a:t>itself</a:t>
            </a:r>
          </a:p>
          <a:p>
            <a:pPr marL="0" indent="0">
              <a:buNone/>
            </a:pPr>
            <a:r>
              <a:rPr lang="en-US" b="1" dirty="0"/>
              <a:t>Order of </a:t>
            </a:r>
            <a:r>
              <a:rPr lang="en-US" b="1" dirty="0" smtClean="0"/>
              <a:t>Destruction </a:t>
            </a:r>
            <a:r>
              <a:rPr lang="en-US" b="1" dirty="0"/>
              <a:t>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Class X </a:t>
            </a:r>
            <a:r>
              <a:rPr lang="en-US" dirty="0"/>
              <a:t>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</a:rPr>
              <a:t>members </a:t>
            </a:r>
            <a:r>
              <a:rPr lang="en-US" dirty="0"/>
              <a:t>of X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reverse</a:t>
            </a:r>
            <a:r>
              <a:rPr lang="en-US" dirty="0" smtClean="0"/>
              <a:t> </a:t>
            </a:r>
            <a:r>
              <a:rPr lang="en-US" dirty="0"/>
              <a:t>order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Notes:</a:t>
            </a:r>
          </a:p>
          <a:p>
            <a:pPr lvl="1"/>
            <a:r>
              <a:rPr lang="en-US" b="1" dirty="0" smtClean="0"/>
              <a:t>Pointers</a:t>
            </a:r>
            <a:r>
              <a:rPr lang="en-US" dirty="0" smtClean="0"/>
              <a:t> do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call constructors or destructors</a:t>
            </a:r>
          </a:p>
          <a:p>
            <a:pPr lvl="1"/>
            <a:r>
              <a:rPr lang="en-US" dirty="0" smtClean="0"/>
              <a:t>Constructors are called: </a:t>
            </a:r>
            <a:r>
              <a:rPr lang="en-US" dirty="0" smtClean="0">
                <a:solidFill>
                  <a:srgbClr val="00B050"/>
                </a:solidFill>
              </a:rPr>
              <a:t>X x1;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new X;</a:t>
            </a:r>
          </a:p>
          <a:p>
            <a:pPr lvl="1"/>
            <a:r>
              <a:rPr lang="en-US" dirty="0" smtClean="0"/>
              <a:t>Destructors are called: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delete </a:t>
            </a:r>
            <a:r>
              <a:rPr lang="en-US" dirty="0" err="1" smtClean="0">
                <a:solidFill>
                  <a:srgbClr val="C00000"/>
                </a:solidFill>
              </a:rPr>
              <a:t>pX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Note: the above order of construction or destruction is the order of </a:t>
            </a:r>
            <a:r>
              <a:rPr lang="en-US" b="1" dirty="0" smtClean="0">
                <a:solidFill>
                  <a:srgbClr val="C00000"/>
                </a:solidFill>
              </a:rPr>
              <a:t>body execution</a:t>
            </a:r>
            <a:r>
              <a:rPr lang="en-US" dirty="0" smtClean="0">
                <a:solidFill>
                  <a:srgbClr val="C00000"/>
                </a:solidFill>
              </a:rPr>
              <a:t> not </a:t>
            </a:r>
            <a:r>
              <a:rPr lang="en-US" b="1" dirty="0" smtClean="0">
                <a:solidFill>
                  <a:srgbClr val="C00000"/>
                </a:solidFill>
              </a:rPr>
              <a:t>calling.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9112" y="2532184"/>
            <a:ext cx="2900220" cy="2347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Obj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11150" y="2656644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11150" y="3732696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 2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9112" y="1544176"/>
            <a:ext cx="266281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616462" y="1544176"/>
            <a:ext cx="243546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7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9112" y="908591"/>
            <a:ext cx="2900220" cy="297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L1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11150" y="1513645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P1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11514" y="157829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811514" y="206320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11150" y="2669179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P2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811514" y="273383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11514" y="321874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95000"/>
            <a:ext cx="3710339" cy="32696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2" y="3503777"/>
            <a:ext cx="3394880" cy="335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22" y="3912183"/>
            <a:ext cx="4387681" cy="25820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771" y="1538728"/>
            <a:ext cx="3286584" cy="17433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49601" y="40117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Line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6509" y="994252"/>
            <a:ext cx="142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Point </a:t>
            </a:r>
            <a:r>
              <a:rPr lang="en-US" sz="2400" dirty="0" err="1" smtClean="0">
                <a:solidFill>
                  <a:srgbClr val="FFFF00"/>
                </a:solidFill>
              </a:rPr>
              <a:t>Objs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3141" y="4795935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5633" y="4567335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8536" y="170068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282" y="4081804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774" y="3853204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82860" y="147208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3141" y="5281466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5633" y="5052866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814420" y="6198761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80492" y="5970161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76186" y="4363946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42258" y="4135346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933111" y="2687562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99183" y="2458962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005832" y="2215623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027010" y="285951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460509" y="862842"/>
            <a:ext cx="2828823" cy="30245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313594" y="862842"/>
            <a:ext cx="2853171" cy="30245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7375" y="4181262"/>
            <a:ext cx="13485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Same for P2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9007" y="4135346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47571" y="4382395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47571" y="5217215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47571" y="4913439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59513" y="5517397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5610" y="3774865"/>
            <a:ext cx="1348509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Same for P1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08333" y="3787742"/>
            <a:ext cx="541175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447571" y="4664104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465318" y="5789869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446890" y="4215400"/>
            <a:ext cx="2683999" cy="181588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</a:rPr>
              <a:t>func();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6" grpId="0"/>
      <p:bldP spid="38" grpId="0"/>
      <p:bldP spid="44" grpId="0" animBg="1"/>
      <p:bldP spid="49" grpId="0" animBg="1"/>
      <p:bldP spid="25" grpId="0" animBg="1"/>
      <p:bldP spid="31" grpId="0" animBg="1"/>
      <p:bldP spid="39" grpId="0" animBg="1"/>
      <p:bldP spid="45" grpId="0" animBg="1"/>
      <p:bldP spid="51" grpId="0" animBg="1"/>
      <p:bldP spid="54" grpId="0" animBg="1"/>
      <p:bldP spid="56" grpId="0" animBg="1"/>
      <p:bldP spid="3" grpId="0" animBg="1"/>
      <p:bldP spid="37" grpId="0" animBg="1"/>
      <p:bldP spid="55" grpId="0" animBg="1"/>
      <p:bldP spid="58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0854" y="6117573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96500" y="1679512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196832" y="2064277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38685" y="2279661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2" y="118552"/>
            <a:ext cx="3413908" cy="3072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67" y="3203648"/>
            <a:ext cx="3391349" cy="365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997" y="1453320"/>
            <a:ext cx="3372321" cy="1667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3334" y="152796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Dep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2990" y="1097336"/>
            <a:ext cx="15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67964" y="2261818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233501" y="2464388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8685" y="278647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Heap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655" y="3631903"/>
            <a:ext cx="4524947" cy="20576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517836" y="176993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Dep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2258" y="429189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750" y="406329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8591" y="380364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83" y="357504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708" y="476167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200" y="453307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8591" y="1651804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83" y="1423204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32530" y="503068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5022" y="484826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01329" y="2117490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922507" y="276137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694947" y="599402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72129" y="5696340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832662" y="2546444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98734" y="2317844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52172" y="622262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229354" y="5994025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737294" y="381621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03366" y="358761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090205" y="1679512"/>
            <a:ext cx="1570847" cy="15488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90205" y="1649421"/>
            <a:ext cx="1546848" cy="1578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930167" y="4147017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937393" y="4762799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930167" y="4428726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937393" y="5091843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194046" y="2035405"/>
            <a:ext cx="1320621" cy="8793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100395" y="2000764"/>
            <a:ext cx="1366808" cy="9139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05802" y="3950525"/>
            <a:ext cx="25908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b="1" dirty="0" smtClean="0">
                <a:solidFill>
                  <a:srgbClr val="00B050"/>
                </a:solidFill>
              </a:rPr>
              <a:t>constructor/</a:t>
            </a:r>
            <a:r>
              <a:rPr lang="en-US" b="1" dirty="0" smtClean="0">
                <a:solidFill>
                  <a:srgbClr val="C00000"/>
                </a:solidFill>
              </a:rPr>
              <a:t>destructor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are called for </a:t>
            </a:r>
            <a:r>
              <a:rPr lang="en-US" b="1" dirty="0" smtClean="0">
                <a:solidFill>
                  <a:srgbClr val="00B050"/>
                </a:solidFill>
              </a:rPr>
              <a:t>Pointer</a:t>
            </a:r>
            <a:r>
              <a:rPr lang="en-US" dirty="0" smtClean="0">
                <a:solidFill>
                  <a:srgbClr val="00B050"/>
                </a:solidFill>
              </a:rPr>
              <a:t> data members by default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need explicit </a:t>
            </a:r>
            <a:endParaRPr lang="en-US" b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new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delete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8" idx="0"/>
          </p:cNvCxnSpPr>
          <p:nvPr/>
        </p:nvCxnSpPr>
        <p:spPr>
          <a:xfrm flipH="1" flipV="1">
            <a:off x="7555727" y="5811782"/>
            <a:ext cx="4328" cy="3955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289467" y="620734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3280" y="3765859"/>
            <a:ext cx="2908484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is a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70365" y="31668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Stack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4" grpId="0"/>
      <p:bldP spid="38" grpId="0"/>
      <p:bldP spid="22" grpId="0" animBg="1"/>
      <p:bldP spid="26" grpId="0" animBg="1"/>
      <p:bldP spid="28" grpId="0" animBg="1"/>
      <p:bldP spid="31" grpId="0" animBg="1"/>
      <p:bldP spid="33" grpId="0" animBg="1"/>
      <p:bldP spid="35" grpId="0" animBg="1"/>
      <p:bldP spid="36" grpId="0" animBg="1"/>
      <p:bldP spid="40" grpId="0" animBg="1"/>
      <p:bldP spid="42" grpId="0" animBg="1"/>
      <p:bldP spid="44" grpId="0" animBg="1"/>
      <p:bldP spid="46" grpId="0" animBg="1"/>
      <p:bldP spid="56" grpId="0" animBg="1"/>
      <p:bldP spid="58" grpId="0" animBg="1"/>
      <p:bldP spid="55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63964" y="2576442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364296" y="2979869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T1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823061" y="318683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8863" y="2458137"/>
            <a:ext cx="17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Teacher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0999" y="2055668"/>
            <a:ext cx="16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35428" y="3177410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400965" y="3379980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99291" y="4125323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Stack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44178" y="269348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7" y="38197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3" y="2502497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20" y="1097336"/>
            <a:ext cx="3669935" cy="332004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235290" y="359034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06754" y="960002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4178" y="504339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400965" y="1205069"/>
            <a:ext cx="956559" cy="21541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1989" y="2448927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44633" y="29772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1847" y="3254909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2810" y="4030813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52987" y="1627902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998" y="343223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490" y="324981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5727" y="3026309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219" y="2797709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22798" y="385105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5290" y="362245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73756" y="4645983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839828" y="4417383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290154" y="302630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56226" y="279770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094" y="4627207"/>
            <a:ext cx="3474182" cy="211984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8268136" y="2654019"/>
            <a:ext cx="1533708" cy="1523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292745" y="2576442"/>
            <a:ext cx="1475919" cy="1601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3257" y="4947060"/>
            <a:ext cx="25908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b="1" dirty="0" smtClean="0">
                <a:solidFill>
                  <a:srgbClr val="00B050"/>
                </a:solidFill>
              </a:rPr>
              <a:t>constructor/</a:t>
            </a:r>
            <a:r>
              <a:rPr lang="en-US" b="1" dirty="0" smtClean="0">
                <a:solidFill>
                  <a:srgbClr val="C00000"/>
                </a:solidFill>
              </a:rPr>
              <a:t>destructor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are called for </a:t>
            </a:r>
            <a:r>
              <a:rPr lang="en-US" b="1" dirty="0" smtClean="0">
                <a:solidFill>
                  <a:srgbClr val="00B050"/>
                </a:solidFill>
              </a:rPr>
              <a:t>Pointer</a:t>
            </a:r>
            <a:r>
              <a:rPr lang="en-US" dirty="0" smtClean="0">
                <a:solidFill>
                  <a:srgbClr val="00B050"/>
                </a:solidFill>
              </a:rPr>
              <a:t> data members by default.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046839" y="5082690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46839" y="6057418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44633" y="5798508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046839" y="5547225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44633" y="5307297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44633" y="6302182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84227" y="359034"/>
            <a:ext cx="1555763" cy="15488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263964" y="359034"/>
            <a:ext cx="1476027" cy="15488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71585" y="2896623"/>
            <a:ext cx="1467833" cy="962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271586" y="2926550"/>
            <a:ext cx="1467832" cy="9325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6500" y="121140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992" y="98280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4" name="Straight Arrow Connector 73"/>
          <p:cNvCxnSpPr>
            <a:stCxn id="75" idx="0"/>
          </p:cNvCxnSpPr>
          <p:nvPr/>
        </p:nvCxnSpPr>
        <p:spPr>
          <a:xfrm flipH="1" flipV="1">
            <a:off x="7839859" y="6124938"/>
            <a:ext cx="1" cy="2758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569272" y="6400800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37735" y="4660365"/>
            <a:ext cx="2908484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is a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73331" y="37795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Heap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7" grpId="0"/>
      <p:bldP spid="38" grpId="0"/>
      <p:bldP spid="22" grpId="0" animBg="1"/>
      <p:bldP spid="24" grpId="0" animBg="1"/>
      <p:bldP spid="26" grpId="0"/>
      <p:bldP spid="25" grpId="0" animBg="1"/>
      <p:bldP spid="28" grpId="0" animBg="1"/>
      <p:bldP spid="30" grpId="0" animBg="1"/>
      <p:bldP spid="31" grpId="0" animBg="1"/>
      <p:bldP spid="32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39" grpId="0" animBg="1"/>
      <p:bldP spid="72" grpId="0" animBg="1"/>
      <p:bldP spid="75" grpId="0" animBg="1"/>
      <p:bldP spid="60" grpId="0" animBg="1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525A7D"/>
      </a:accent1>
      <a:accent2>
        <a:srgbClr val="727CA3"/>
      </a:accent2>
      <a:accent3>
        <a:srgbClr val="B88472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5092</TotalTime>
  <Words>1043</Words>
  <Application>Microsoft Office PowerPoint</Application>
  <PresentationFormat>Widescreen</PresentationFormat>
  <Paragraphs>468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Playlist: OOP in C++ - Object Oriented Programming YouTube Channel: MyLegacy in Programming (Eman)</vt:lpstr>
      <vt:lpstr>Agenda</vt:lpstr>
      <vt:lpstr>Logical Meaning</vt:lpstr>
      <vt:lpstr>Logical Meaning of Class Relations</vt:lpstr>
      <vt:lpstr>Single Variable</vt:lpstr>
      <vt:lpstr>Order of Construction/Destruction</vt:lpstr>
      <vt:lpstr>Composition</vt:lpstr>
      <vt:lpstr>Aggregation</vt:lpstr>
      <vt:lpstr>Association</vt:lpstr>
      <vt:lpstr>PowerPoint Presentation</vt:lpstr>
      <vt:lpstr>Comparison</vt:lpstr>
      <vt:lpstr>Non-Default Constructor in Composition</vt:lpstr>
      <vt:lpstr>Array Variable</vt:lpstr>
      <vt:lpstr>Review</vt:lpstr>
      <vt:lpstr>Composition</vt:lpstr>
      <vt:lpstr>Aggregation</vt:lpstr>
      <vt:lpstr>Aggregation:  Add Department</vt:lpstr>
      <vt:lpstr>Aggregation:  Remove Department</vt:lpstr>
      <vt:lpstr>Association</vt:lpstr>
      <vt:lpstr>Association:  Add Teacher</vt:lpstr>
      <vt:lpstr>Association:  Remove Teacher</vt:lpstr>
      <vt:lpstr>Comparison of implementation</vt:lpstr>
      <vt:lpstr>Non-Default Constructor in Composition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eman.hosam.official@gmail.com</dc:creator>
  <cp:lastModifiedBy>Maher</cp:lastModifiedBy>
  <cp:revision>800</cp:revision>
  <dcterms:created xsi:type="dcterms:W3CDTF">2021-09-05T04:41:24Z</dcterms:created>
  <dcterms:modified xsi:type="dcterms:W3CDTF">2024-11-13T04:55:51Z</dcterms:modified>
</cp:coreProperties>
</file>