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41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36" r:id="rId4"/>
    <p:sldId id="341" r:id="rId5"/>
    <p:sldId id="340" r:id="rId6"/>
    <p:sldId id="346" r:id="rId7"/>
    <p:sldId id="328" r:id="rId8"/>
    <p:sldId id="342" r:id="rId9"/>
    <p:sldId id="343" r:id="rId10"/>
    <p:sldId id="345" r:id="rId11"/>
    <p:sldId id="344" r:id="rId12"/>
    <p:sldId id="353" r:id="rId13"/>
    <p:sldId id="368" r:id="rId14"/>
    <p:sldId id="347" r:id="rId15"/>
    <p:sldId id="357" r:id="rId16"/>
    <p:sldId id="349" r:id="rId17"/>
    <p:sldId id="354" r:id="rId18"/>
    <p:sldId id="348" r:id="rId19"/>
    <p:sldId id="356" r:id="rId20"/>
    <p:sldId id="359" r:id="rId21"/>
    <p:sldId id="360" r:id="rId22"/>
    <p:sldId id="361" r:id="rId23"/>
    <p:sldId id="364" r:id="rId24"/>
    <p:sldId id="369" r:id="rId25"/>
    <p:sldId id="365" r:id="rId26"/>
    <p:sldId id="366" r:id="rId27"/>
    <p:sldId id="367" r:id="rId28"/>
    <p:sldId id="362" r:id="rId29"/>
    <p:sldId id="32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76" d="100"/>
          <a:sy n="76" d="100"/>
        </p:scale>
        <p:origin x="71" y="1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40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C9B79-13BB-4084-BD3B-CC59D2F943FD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DA324-FA92-4314-B454-35352A8E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2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6BE9-E089-41A0-8865-BD3FB462883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62DA8-63BE-4BF0-A944-D6CCAB5B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62DA8-63BE-4BF0-A944-D6CCAB5B6D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3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"/>
            <a:ext cx="12192000" cy="52991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ctr">
              <a:defRPr sz="36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523988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2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93684"/>
            <a:ext cx="10612815" cy="7774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8522" y="1838424"/>
            <a:ext cx="10828422" cy="4379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 marL="568325" indent="-452438">
              <a:lnSpc>
                <a:spcPct val="100000"/>
              </a:lnSpc>
              <a:buFont typeface="Wingdings" panose="05000000000000000000" pitchFamily="2" charset="2"/>
              <a:buChar char="q"/>
              <a:defRPr sz="2400"/>
            </a:lvl2pPr>
            <a:lvl3pPr marL="914400" indent="-346075">
              <a:lnSpc>
                <a:spcPct val="100000"/>
              </a:lnSpc>
              <a:buFont typeface="Wingdings" panose="05000000000000000000" pitchFamily="2" charset="2"/>
              <a:buChar char="Ø"/>
              <a:defRPr sz="2400"/>
            </a:lvl3pPr>
            <a:lvl4pPr marL="1376363" indent="-336550">
              <a:lnSpc>
                <a:spcPct val="100000"/>
              </a:lnSpc>
              <a:defRPr sz="2400"/>
            </a:lvl4pPr>
            <a:lvl5pPr marL="1828800" indent="-346075">
              <a:lnSpc>
                <a:spcPct val="100000"/>
              </a:lnSpc>
              <a:defRPr sz="24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8784" y="6348248"/>
            <a:ext cx="9705606" cy="396776"/>
          </a:xfrm>
        </p:spPr>
        <p:txBody>
          <a:bodyPr/>
          <a:lstStyle>
            <a:lvl1pPr algn="ctr">
              <a:defRPr sz="1800"/>
            </a:lvl1pPr>
          </a:lstStyle>
          <a:p>
            <a:r>
              <a:rPr lang="en-US" dirty="0"/>
              <a:t>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6085491"/>
            <a:ext cx="1354666" cy="507853"/>
          </a:xfrm>
        </p:spPr>
        <p:txBody>
          <a:bodyPr/>
          <a:lstStyle>
            <a:lvl1pPr algn="ctr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4" y="6085491"/>
            <a:ext cx="1354666" cy="507853"/>
          </a:xfrm>
        </p:spPr>
        <p:txBody>
          <a:bodyPr/>
          <a:lstStyle>
            <a:lvl1pPr algn="ctr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837334" y="6085491"/>
            <a:ext cx="1354666" cy="507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0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837334" y="6085491"/>
            <a:ext cx="1354666" cy="507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800" kern="1200" cap="all" baseline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110" y="5644051"/>
            <a:ext cx="3200400" cy="695039"/>
          </a:xfrm>
        </p:spPr>
        <p:txBody>
          <a:bodyPr>
            <a:normAutofit/>
          </a:bodyPr>
          <a:lstStyle/>
          <a:p>
            <a:r>
              <a:rPr lang="en-US" spc="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Eman Hosam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39006" y="1954637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chemeClr val="bg1"/>
                </a:solidFill>
              </a:rPr>
              <a:t>Class Relations</a:t>
            </a:r>
          </a:p>
          <a:p>
            <a:r>
              <a:rPr lang="en-US" sz="3900" dirty="0" smtClean="0">
                <a:solidFill>
                  <a:srgbClr val="FFFF00"/>
                </a:solidFill>
              </a:rPr>
              <a:t>Composition - Aggregation - Association</a:t>
            </a:r>
            <a:endParaRPr lang="en-US" sz="3900" dirty="0">
              <a:solidFill>
                <a:srgbClr val="FFFF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1076" y="540931"/>
            <a:ext cx="2291255" cy="713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5580991"/>
            <a:ext cx="7772400" cy="968309"/>
          </a:xfrm>
        </p:spPr>
        <p:txBody>
          <a:bodyPr>
            <a:normAutofit/>
          </a:bodyPr>
          <a:lstStyle/>
          <a:p>
            <a:r>
              <a:rPr lang="en-US" sz="2000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Playlist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: OOP in C++ - Object Oriented </a:t>
            </a:r>
            <a:r>
              <a:rPr lang="en-US" sz="2000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Programming</a:t>
            </a:r>
            <a: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000" cap="none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000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YouTube Channel: </a:t>
            </a:r>
            <a:r>
              <a:rPr lang="en-US" sz="2000" b="1" cap="none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MyLegacy</a:t>
            </a:r>
            <a:r>
              <a:rPr lang="en-US" sz="2000" b="1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 Programming (</a:t>
            </a:r>
            <a:r>
              <a:rPr lang="en-US" sz="2000" b="1" cap="none" dirty="0" err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Eman</a:t>
            </a:r>
            <a:r>
              <a:rPr lang="en-US" sz="2000" b="1" cap="none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en-US" sz="2000" b="1" cap="none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8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1" y="95000"/>
            <a:ext cx="3710339" cy="3269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1" y="3503777"/>
            <a:ext cx="3394880" cy="3354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10" y="95000"/>
            <a:ext cx="3413908" cy="30725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905" y="3180096"/>
            <a:ext cx="3391349" cy="3654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158" y="187012"/>
            <a:ext cx="2567234" cy="2351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541" y="2537950"/>
            <a:ext cx="3988633" cy="432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9871" y="369332"/>
            <a:ext cx="1067725" cy="1090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3998" y="382891"/>
            <a:ext cx="1779543" cy="9718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8593" y="368841"/>
            <a:ext cx="1775810" cy="8528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62070" y="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Composition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4685" y="-491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Aggregation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1132" y="0"/>
            <a:ext cx="130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Association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592" y="3947746"/>
            <a:ext cx="1274885" cy="509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1405" y="3691868"/>
            <a:ext cx="1786303" cy="2484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37980" y="2971800"/>
            <a:ext cx="1237905" cy="215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56738" y="4835769"/>
            <a:ext cx="1501747" cy="87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41214" y="6022731"/>
            <a:ext cx="116944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25961" y="5568462"/>
            <a:ext cx="1667608" cy="58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8425961" y="6385199"/>
            <a:ext cx="1032632" cy="29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92" y="514992"/>
            <a:ext cx="10612815" cy="77746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61333"/>
              </p:ext>
            </p:extLst>
          </p:nvPr>
        </p:nvGraphicFramePr>
        <p:xfrm>
          <a:off x="277093" y="1366981"/>
          <a:ext cx="11637816" cy="51298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9454"/>
                <a:gridCol w="2909454"/>
                <a:gridCol w="2909454"/>
                <a:gridCol w="2909454"/>
              </a:tblGrid>
              <a:tr h="40547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Aggregation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Association</a:t>
                      </a:r>
                      <a:endParaRPr lang="en-US" sz="2000" dirty="0"/>
                    </a:p>
                  </a:txBody>
                  <a:tcPr/>
                </a:tc>
              </a:tr>
              <a:tr h="654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 the inner</a:t>
                      </a:r>
                      <a:r>
                        <a:rPr lang="en-US" sz="2000" baseline="0" dirty="0" smtClean="0"/>
                        <a:t> class </a:t>
                      </a:r>
                      <a:r>
                        <a:rPr lang="en-US" sz="2000" b="1" baseline="0" dirty="0" smtClean="0"/>
                        <a:t>object or pointer</a:t>
                      </a:r>
                      <a:r>
                        <a:rPr lang="en-US" sz="2000" baseline="0" dirty="0" smtClean="0"/>
                        <a:t> inside the outer?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Object</a:t>
                      </a:r>
                    </a:p>
                    <a:p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Ptr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-&gt;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Ptr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-&gt;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</a:p>
                  </a:txBody>
                  <a:tcPr/>
                </a:tc>
              </a:tr>
              <a:tr h="934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/>
                        <a:t>construction</a:t>
                      </a:r>
                      <a:r>
                        <a:rPr lang="en-US" sz="2000" baseline="0" dirty="0" smtClean="0"/>
                        <a:t> of the inner class </a:t>
                      </a:r>
                      <a:r>
                        <a:rPr lang="en-US" sz="2000" b="1" baseline="0" dirty="0" smtClean="0"/>
                        <a:t>object</a:t>
                      </a:r>
                      <a:r>
                        <a:rPr lang="en-US" sz="2000" baseline="0" dirty="0" smtClean="0"/>
                        <a:t> is the responsibility of: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Outer</a:t>
                      </a:r>
                      <a:r>
                        <a:rPr lang="en-US" sz="2000" baseline="0" dirty="0" smtClean="0"/>
                        <a:t> Class</a:t>
                      </a:r>
                    </a:p>
                    <a:p>
                      <a:r>
                        <a:rPr lang="en-US" sz="2000" baseline="0" dirty="0" smtClean="0"/>
                        <a:t>(Automatic/Static 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Outer</a:t>
                      </a:r>
                      <a:r>
                        <a:rPr lang="en-US" sz="2000" baseline="0" dirty="0" smtClean="0"/>
                        <a:t> Class</a:t>
                      </a:r>
                    </a:p>
                    <a:p>
                      <a:r>
                        <a:rPr lang="en-US" sz="2000" baseline="0" dirty="0" smtClean="0"/>
                        <a:t>(Dynamic 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the Outer Class</a:t>
                      </a:r>
                    </a:p>
                    <a:p>
                      <a:r>
                        <a:rPr lang="en-US" sz="2000" baseline="0" dirty="0" smtClean="0"/>
                        <a:t>(e.g., in the main </a:t>
                      </a:r>
                      <a:r>
                        <a:rPr lang="en-US" sz="2000" baseline="0" dirty="0" err="1" smtClean="0"/>
                        <a:t>func</a:t>
                      </a:r>
                      <a:r>
                        <a:rPr lang="en-US" sz="2000" baseline="0" dirty="0" smtClean="0"/>
                        <a:t>. Or a third class)</a:t>
                      </a:r>
                      <a:endParaRPr lang="en-US" sz="2000" dirty="0"/>
                    </a:p>
                  </a:txBody>
                  <a:tcPr/>
                </a:tc>
              </a:tr>
              <a:tr h="121466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</a:t>
                      </a:r>
                      <a:r>
                        <a:rPr lang="en-US" sz="2000" b="1" dirty="0" smtClean="0"/>
                        <a:t>destruction</a:t>
                      </a:r>
                      <a:r>
                        <a:rPr lang="en-US" sz="2000" baseline="0" dirty="0" smtClean="0"/>
                        <a:t> of the inner class </a:t>
                      </a:r>
                      <a:r>
                        <a:rPr lang="en-US" sz="2000" b="1" baseline="0" dirty="0" smtClean="0"/>
                        <a:t>object</a:t>
                      </a:r>
                      <a:r>
                        <a:rPr lang="en-US" sz="2000" baseline="0" dirty="0" smtClean="0"/>
                        <a:t> is the responsibility of: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Outer</a:t>
                      </a:r>
                      <a:r>
                        <a:rPr lang="en-US" sz="2000" baseline="0" dirty="0" smtClean="0"/>
                        <a:t> Class</a:t>
                      </a:r>
                    </a:p>
                    <a:p>
                      <a:r>
                        <a:rPr lang="en-US" sz="2000" baseline="0" dirty="0" smtClean="0"/>
                        <a:t>(Automatic/Static De-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Maybe</a:t>
                      </a:r>
                      <a:r>
                        <a:rPr lang="en-US" sz="2000" dirty="0" smtClean="0"/>
                        <a:t> the Outer Class</a:t>
                      </a:r>
                    </a:p>
                    <a:p>
                      <a:r>
                        <a:rPr lang="en-US" sz="2000" dirty="0" smtClean="0"/>
                        <a:t>Based on user</a:t>
                      </a:r>
                      <a:r>
                        <a:rPr lang="en-US" sz="2000" baseline="0" dirty="0" smtClean="0"/>
                        <a:t> requirement (Dynamic De-</a:t>
                      </a:r>
                      <a:r>
                        <a:rPr lang="en-US" sz="2000" baseline="0" dirty="0" err="1" smtClean="0"/>
                        <a:t>alloc</a:t>
                      </a:r>
                      <a:r>
                        <a:rPr lang="en-US" sz="2000" baseline="0" dirty="0" smtClean="0"/>
                        <a:t>.)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r>
                        <a:rPr lang="en-US" sz="2000" baseline="0" dirty="0" smtClean="0"/>
                        <a:t> the Outer Class</a:t>
                      </a:r>
                    </a:p>
                    <a:p>
                      <a:r>
                        <a:rPr lang="en-US" sz="2000" baseline="0" dirty="0" smtClean="0"/>
                        <a:t>(e.g., in the main </a:t>
                      </a:r>
                      <a:r>
                        <a:rPr lang="en-US" sz="2000" baseline="0" dirty="0" err="1" smtClean="0"/>
                        <a:t>func</a:t>
                      </a:r>
                      <a:r>
                        <a:rPr lang="en-US" sz="2000" baseline="0" dirty="0" smtClean="0"/>
                        <a:t>. Or a third class)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934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Lifetime of the outer and inner class object: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Totally Dependent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Dependent in construction, and maybe also in destruction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Totally Independent</a:t>
                      </a:r>
                      <a:endParaRPr lang="en-US" sz="2000" dirty="0"/>
                    </a:p>
                  </a:txBody>
                  <a:tcPr/>
                </a:tc>
              </a:tr>
              <a:tr h="654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How strong is the relationship?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Very Strong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Strong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Weak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63" y="2218694"/>
            <a:ext cx="8253875" cy="4126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4747"/>
            <a:ext cx="10612815" cy="777460"/>
          </a:xfrm>
        </p:spPr>
        <p:txBody>
          <a:bodyPr/>
          <a:lstStyle/>
          <a:p>
            <a:r>
              <a:rPr lang="en-US" dirty="0" smtClean="0"/>
              <a:t>Non-Default Constructor in </a:t>
            </a:r>
            <a:r>
              <a:rPr lang="en-US" dirty="0" smtClean="0">
                <a:solidFill>
                  <a:srgbClr val="C00000"/>
                </a:solidFill>
              </a:rPr>
              <a:t>Composition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22" y="1089487"/>
            <a:ext cx="10828422" cy="4379495"/>
          </a:xfrm>
        </p:spPr>
        <p:txBody>
          <a:bodyPr/>
          <a:lstStyle/>
          <a:p>
            <a:pPr lvl="1"/>
            <a:r>
              <a:rPr lang="en-US" dirty="0" smtClean="0"/>
              <a:t>If there is </a:t>
            </a:r>
            <a:r>
              <a:rPr lang="en-US" dirty="0" smtClean="0">
                <a:solidFill>
                  <a:srgbClr val="C00000"/>
                </a:solidFill>
              </a:rPr>
              <a:t>ONLY a non-default constructor </a:t>
            </a:r>
            <a:r>
              <a:rPr lang="en-US" dirty="0" smtClean="0"/>
              <a:t>in the inner class of </a:t>
            </a:r>
            <a:r>
              <a:rPr lang="en-US" b="1" dirty="0" smtClean="0"/>
              <a:t>Composition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M</a:t>
            </a:r>
            <a:r>
              <a:rPr lang="en-US" dirty="0" smtClean="0">
                <a:solidFill>
                  <a:srgbClr val="7030A0"/>
                </a:solidFill>
              </a:rPr>
              <a:t>ember Initializer List</a:t>
            </a:r>
            <a:r>
              <a:rPr lang="en-US" dirty="0" smtClean="0"/>
              <a:t> MUST be used to pass the arguments to the non-default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1" y="2717280"/>
            <a:ext cx="3356942" cy="20343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76799" y="221869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Composition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129" y="3479455"/>
            <a:ext cx="3050094" cy="12721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70258" y="3814354"/>
            <a:ext cx="2475525" cy="2873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65465" y="2895599"/>
            <a:ext cx="1077096" cy="5007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44029" y="4711615"/>
            <a:ext cx="2166371" cy="2958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03828" y="4031792"/>
            <a:ext cx="383445" cy="253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03826" y="4955558"/>
            <a:ext cx="383445" cy="253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49251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Non-Default Constructor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Aggregation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Association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22" y="1193991"/>
            <a:ext cx="10828422" cy="4379495"/>
          </a:xfrm>
        </p:spPr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b="1" dirty="0" smtClean="0"/>
              <a:t>Aggregation</a:t>
            </a:r>
            <a:r>
              <a:rPr lang="en-US" dirty="0" smtClean="0"/>
              <a:t> and </a:t>
            </a:r>
            <a:r>
              <a:rPr lang="en-US" b="1" dirty="0" smtClean="0"/>
              <a:t>Association</a:t>
            </a:r>
            <a:r>
              <a:rPr lang="en-US" dirty="0" smtClean="0"/>
              <a:t>, we create </a:t>
            </a:r>
            <a:r>
              <a:rPr lang="en-US" dirty="0" smtClean="0">
                <a:solidFill>
                  <a:srgbClr val="C00000"/>
                </a:solidFill>
              </a:rPr>
              <a:t>one object at a time</a:t>
            </a:r>
            <a:r>
              <a:rPr lang="en-US" dirty="0" smtClean="0"/>
              <a:t>, so pass the arguments when you create it.</a:t>
            </a:r>
          </a:p>
          <a:p>
            <a:pPr lvl="1"/>
            <a:r>
              <a:rPr lang="en-US" dirty="0" smtClean="0"/>
              <a:t>Note: In </a:t>
            </a:r>
            <a:r>
              <a:rPr lang="en-US" dirty="0" smtClean="0">
                <a:solidFill>
                  <a:srgbClr val="C00000"/>
                </a:solidFill>
              </a:rPr>
              <a:t>Aggregation</a:t>
            </a:r>
            <a:r>
              <a:rPr lang="en-US" dirty="0" smtClean="0"/>
              <a:t>, the inner class object is created </a:t>
            </a:r>
            <a:r>
              <a:rPr lang="en-US" dirty="0" smtClean="0">
                <a:solidFill>
                  <a:srgbClr val="C00000"/>
                </a:solidFill>
              </a:rPr>
              <a:t>inside</a:t>
            </a:r>
            <a:r>
              <a:rPr lang="en-US" dirty="0" smtClean="0"/>
              <a:t> the outer.</a:t>
            </a:r>
          </a:p>
          <a:p>
            <a:pPr lvl="1"/>
            <a:r>
              <a:rPr lang="en-US" dirty="0" smtClean="0"/>
              <a:t>However, In </a:t>
            </a:r>
            <a:r>
              <a:rPr lang="en-US" dirty="0" smtClean="0">
                <a:solidFill>
                  <a:srgbClr val="C00000"/>
                </a:solidFill>
              </a:rPr>
              <a:t>Association</a:t>
            </a:r>
            <a:r>
              <a:rPr lang="en-US" dirty="0" smtClean="0"/>
              <a:t>, the inner class object is created </a:t>
            </a:r>
            <a:r>
              <a:rPr lang="en-US" dirty="0" smtClean="0">
                <a:solidFill>
                  <a:srgbClr val="C00000"/>
                </a:solidFill>
              </a:rPr>
              <a:t>outside</a:t>
            </a:r>
            <a:r>
              <a:rPr lang="en-US" dirty="0" smtClean="0"/>
              <a:t> the 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77" y="3624144"/>
            <a:ext cx="4058216" cy="2610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97" y="3624144"/>
            <a:ext cx="2324424" cy="1800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4645" y="3624144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Aggregation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00521" y="3624144"/>
            <a:ext cx="130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Association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2870" y="5347064"/>
            <a:ext cx="2351324" cy="322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89372" y="5103222"/>
            <a:ext cx="1963412" cy="338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524901"/>
            <a:ext cx="7772400" cy="8982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Array Variable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10600" y="5428647"/>
            <a:ext cx="3200400" cy="994529"/>
          </a:xfrm>
        </p:spPr>
        <p:txBody>
          <a:bodyPr/>
          <a:lstStyle/>
          <a:p>
            <a:r>
              <a:rPr lang="en-US" dirty="0" smtClean="0"/>
              <a:t>Class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25829"/>
            <a:ext cx="10612815" cy="77746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22" y="1570569"/>
            <a:ext cx="10828422" cy="437949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Array of Integers</a:t>
            </a:r>
          </a:p>
          <a:p>
            <a:pPr lvl="2"/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 err="1" smtClean="0">
                <a:solidFill>
                  <a:srgbClr val="00B050"/>
                </a:solidFill>
              </a:rPr>
              <a:t>nt</a:t>
            </a:r>
            <a:r>
              <a:rPr lang="en-US" dirty="0" smtClean="0"/>
              <a:t> Arr [4];</a:t>
            </a:r>
          </a:p>
          <a:p>
            <a:pPr marL="568325" lvl="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Array of Class </a:t>
            </a:r>
            <a:r>
              <a:rPr lang="en-US" b="1" dirty="0" smtClean="0">
                <a:solidFill>
                  <a:srgbClr val="C00000"/>
                </a:solidFill>
              </a:rPr>
              <a:t>Objects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Point </a:t>
            </a:r>
            <a:r>
              <a:rPr lang="en-US" dirty="0" smtClean="0"/>
              <a:t>Arr [4];</a:t>
            </a:r>
          </a:p>
          <a:p>
            <a:pPr marL="568325" lvl="2" indent="0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Array of Class </a:t>
            </a:r>
            <a:r>
              <a:rPr lang="en-US" b="1" dirty="0" smtClean="0">
                <a:solidFill>
                  <a:srgbClr val="C00000"/>
                </a:solidFill>
              </a:rPr>
              <a:t>Pointers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Point </a:t>
            </a:r>
            <a:r>
              <a:rPr lang="en-US" sz="2800" b="1" dirty="0" smtClean="0">
                <a:solidFill>
                  <a:srgbClr val="00B050"/>
                </a:solidFill>
              </a:rPr>
              <a:t>*</a:t>
            </a:r>
            <a:r>
              <a:rPr lang="en-US" dirty="0" smtClean="0"/>
              <a:t> Arr [4];</a:t>
            </a:r>
          </a:p>
          <a:p>
            <a:pPr lvl="2"/>
            <a:r>
              <a:rPr lang="en-US" dirty="0" smtClean="0"/>
              <a:t>Arr[0] = </a:t>
            </a:r>
            <a:r>
              <a:rPr lang="en-US" b="1" dirty="0" smtClean="0">
                <a:solidFill>
                  <a:srgbClr val="0070C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Point</a:t>
            </a:r>
            <a:r>
              <a:rPr lang="en-US" dirty="0" smtClean="0"/>
              <a:t>;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delete</a:t>
            </a:r>
            <a:r>
              <a:rPr lang="en-US" dirty="0" smtClean="0"/>
              <a:t> Arr[0];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b="1" dirty="0" smtClean="0">
                <a:solidFill>
                  <a:srgbClr val="0070C0"/>
                </a:solidFill>
              </a:rPr>
              <a:t>elete</a:t>
            </a:r>
            <a:r>
              <a:rPr lang="en-US" dirty="0" smtClean="0"/>
              <a:t> Arr;</a:t>
            </a:r>
            <a:r>
              <a:rPr lang="en-US" dirty="0" smtClean="0">
                <a:solidFill>
                  <a:srgbClr val="C00000"/>
                </a:solidFill>
              </a:rPr>
              <a:t> // </a:t>
            </a:r>
            <a:r>
              <a:rPr lang="en-US" b="1" dirty="0" smtClean="0">
                <a:solidFill>
                  <a:srgbClr val="C00000"/>
                </a:solidFill>
              </a:rPr>
              <a:t>Wrong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0402" y="6176285"/>
            <a:ext cx="1354666" cy="507853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580967" y="1113391"/>
            <a:ext cx="4727442" cy="2059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8541" y="578634"/>
            <a:ext cx="232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Array of Objects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89190" y="1896004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87232"/>
              </p:ext>
            </p:extLst>
          </p:nvPr>
        </p:nvGraphicFramePr>
        <p:xfrm>
          <a:off x="5293756" y="1613197"/>
          <a:ext cx="3657600" cy="124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12464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Rounded Rectangle 57"/>
          <p:cNvSpPr/>
          <p:nvPr/>
        </p:nvSpPr>
        <p:spPr>
          <a:xfrm>
            <a:off x="5343766" y="1665925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497473" y="178815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497473" y="227306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257359" y="1665925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11066" y="178815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11066" y="227306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179660" y="1665925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333367" y="178815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333367" y="227306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093252" y="1665925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246959" y="178815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246959" y="227306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93541" y="111339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38877" y="1113392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29435" y="111755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42710" y="111730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47897" y="1209481"/>
            <a:ext cx="2708980" cy="18158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 </a:t>
            </a:r>
            <a:r>
              <a:rPr lang="en-US" sz="2400" dirty="0" smtClean="0">
                <a:solidFill>
                  <a:srgbClr val="00B050"/>
                </a:solidFill>
              </a:rPr>
              <a:t>is an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Dot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r>
              <a:rPr lang="en-US" sz="40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575148" y="3905881"/>
            <a:ext cx="4727442" cy="1187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92722" y="3371124"/>
            <a:ext cx="2375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Array of Pointers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5148" y="4383467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28910"/>
              </p:ext>
            </p:extLst>
          </p:nvPr>
        </p:nvGraphicFramePr>
        <p:xfrm>
          <a:off x="5287937" y="4405687"/>
          <a:ext cx="3657600" cy="468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681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487722" y="390588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433058" y="3905882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23616" y="391004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36891" y="390979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630831" y="4662817"/>
            <a:ext cx="331565" cy="8389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8497539" y="4662885"/>
            <a:ext cx="331565" cy="8389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559606" y="4662885"/>
            <a:ext cx="331565" cy="8389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732037" y="4669704"/>
            <a:ext cx="331565" cy="8389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5689699" y="5498442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843406" y="562067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843406" y="610558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344928" y="3601956"/>
            <a:ext cx="2708980" cy="19389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 </a:t>
            </a:r>
            <a:r>
              <a:rPr lang="en-US" sz="2400" dirty="0" smtClean="0">
                <a:solidFill>
                  <a:srgbClr val="00B050"/>
                </a:solidFill>
              </a:rPr>
              <a:t>is a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Pointer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]-&gt;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5615710" y="5498442"/>
            <a:ext cx="894837" cy="10991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689699" y="5480541"/>
            <a:ext cx="894837" cy="11170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749110" y="4644380"/>
            <a:ext cx="1314972" cy="39422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1677474" y="4644379"/>
            <a:ext cx="1029298" cy="39422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48110" y="4689892"/>
            <a:ext cx="331565" cy="83891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5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6" grpId="0" animBg="1"/>
      <p:bldP spid="77" grpId="0" animBg="1"/>
      <p:bldP spid="78" grpId="0"/>
      <p:bldP spid="79" grpId="0"/>
      <p:bldP spid="93" grpId="0"/>
      <p:bldP spid="94" grpId="0"/>
      <p:bldP spid="95" grpId="0"/>
      <p:bldP spid="96" grpId="0"/>
      <p:bldP spid="108" grpId="0" animBg="1"/>
      <p:bldP spid="109" grpId="0" animBg="1"/>
      <p:bldP spid="110" grpId="0" animBg="1"/>
      <p:bldP spid="111" grpId="0" animBg="1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36" y="3418344"/>
            <a:ext cx="2793039" cy="3406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16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342639" y="1493326"/>
            <a:ext cx="4727442" cy="2059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65533" y="986227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Q1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50862" y="2275939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41233"/>
              </p:ext>
            </p:extLst>
          </p:nvPr>
        </p:nvGraphicFramePr>
        <p:xfrm>
          <a:off x="8055428" y="1993132"/>
          <a:ext cx="3657600" cy="1246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12464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8105438" y="2045860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259145" y="216809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259145" y="26530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9019031" y="2045860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172738" y="216809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72738" y="26530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941332" y="2045860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095039" y="216809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095039" y="26530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0854924" y="2045860"/>
            <a:ext cx="820848" cy="10991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1008631" y="216809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1008631" y="26530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5213" y="1493326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00549" y="149332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1107" y="1497490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4382" y="1497239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047591" y="3736448"/>
            <a:ext cx="2708980" cy="21852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Note: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 </a:t>
            </a:r>
            <a:r>
              <a:rPr lang="en-US" sz="2400" dirty="0" smtClean="0">
                <a:solidFill>
                  <a:srgbClr val="00B050"/>
                </a:solidFill>
              </a:rPr>
              <a:t>is an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Dot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Arr[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</a:t>
            </a:r>
            <a:r>
              <a:rPr lang="en-US" sz="40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1" y="142930"/>
            <a:ext cx="2684246" cy="31402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789" y="1797972"/>
            <a:ext cx="2813991" cy="15275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384" y="4344304"/>
            <a:ext cx="5029902" cy="438211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>
            <a:off x="7219407" y="1567543"/>
            <a:ext cx="4850674" cy="198570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50862" y="1567543"/>
            <a:ext cx="4719219" cy="19071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158664" y="2407164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96317" y="4586402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8809" y="4357802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92650" y="405518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55142" y="382658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71037" y="1724347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3529" y="1495747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854" y="1978438"/>
            <a:ext cx="896782" cy="3791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4 times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96384" y="4214949"/>
            <a:ext cx="1616142" cy="71410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00883" y="5095283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3375" y="4866683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5777447" y="4782515"/>
            <a:ext cx="8035" cy="3270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403701" y="2974699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3259724" y="6113199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625796" y="588459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582712" y="4053908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948784" y="3825308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073748" y="2693861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3439820" y="2465261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214349" y="2952747"/>
            <a:ext cx="896782" cy="8002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4 times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in reverse order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H="1" flipV="1">
            <a:off x="6338432" y="4798421"/>
            <a:ext cx="8035" cy="3270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6608464" y="4219672"/>
            <a:ext cx="2317821" cy="71410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/>
      <p:bldP spid="38" grpId="0"/>
      <p:bldP spid="26" grpId="0" animBg="1"/>
      <p:bldP spid="27" grpId="0" animBg="1"/>
      <p:bldP spid="2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9" grpId="0"/>
      <p:bldP spid="76" grpId="0"/>
      <p:bldP spid="77" grpId="0"/>
      <p:bldP spid="78" grpId="0"/>
      <p:bldP spid="82" grpId="0" animBg="1"/>
      <p:bldP spid="85" grpId="0" animBg="1"/>
      <p:bldP spid="87" grpId="0" animBg="1"/>
      <p:bldP spid="89" grpId="0" animBg="1"/>
      <p:bldP spid="91" grpId="0" animBg="1"/>
      <p:bldP spid="92" grpId="0" animBg="1"/>
      <p:bldP spid="93" grpId="0" animBg="1"/>
      <p:bldP spid="95" grpId="0" animBg="1"/>
      <p:bldP spid="98" grpId="0" animBg="1"/>
      <p:bldP spid="100" grpId="0" animBg="1"/>
      <p:bldP spid="102" grpId="0" animBg="1"/>
      <p:bldP spid="104" grpId="0" animBg="1"/>
      <p:bldP spid="105" grpId="0" animBg="1"/>
      <p:bldP spid="1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3" y="2641995"/>
            <a:ext cx="3790361" cy="4006765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348" y="3197910"/>
            <a:ext cx="3703188" cy="188836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002" y="2058188"/>
            <a:ext cx="3566684" cy="29711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5160" y="6130228"/>
            <a:ext cx="1354666" cy="507853"/>
          </a:xfrm>
        </p:spPr>
        <p:txBody>
          <a:bodyPr/>
          <a:lstStyle/>
          <a:p>
            <a:fld id="{92D6D5E1-235F-477D-9CBB-332801280EB7}" type="slidenum">
              <a:rPr lang="en-US" smtClean="0"/>
              <a:t>17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763408" y="34861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1052" y="-7159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67925" y="141203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571551"/>
              </p:ext>
            </p:extLst>
          </p:nvPr>
        </p:nvGraphicFramePr>
        <p:xfrm>
          <a:off x="8444107" y="143561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7899538" y="2495415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53245" y="26176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767433" y="2543386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21140" y="2665620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20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635242" y="250465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788949" y="262688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503650" y="2561858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57357" y="268409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40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0264" y="9358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59491" y="93132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479698" y="93909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52850" y="9358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3" name="Straight Arrow Connector 52"/>
          <p:cNvCxnSpPr>
            <a:endCxn id="26" idx="0"/>
          </p:cNvCxnSpPr>
          <p:nvPr/>
        </p:nvCxnSpPr>
        <p:spPr>
          <a:xfrm flipH="1">
            <a:off x="8309962" y="1786526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1" idx="0"/>
          </p:cNvCxnSpPr>
          <p:nvPr/>
        </p:nvCxnSpPr>
        <p:spPr>
          <a:xfrm flipH="1">
            <a:off x="9177857" y="1750221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9788949" y="179576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7" idx="0"/>
          </p:cNvCxnSpPr>
          <p:nvPr/>
        </p:nvCxnSpPr>
        <p:spPr>
          <a:xfrm>
            <a:off x="10335083" y="1696982"/>
            <a:ext cx="578991" cy="86487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027003" y="93580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639" y="782397"/>
            <a:ext cx="3405170" cy="131876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651" y="5064239"/>
            <a:ext cx="2584919" cy="266698"/>
          </a:xfrm>
          <a:prstGeom prst="rect">
            <a:avLst/>
          </a:prstGeom>
        </p:spPr>
      </p:pic>
      <p:cxnSp>
        <p:nvCxnSpPr>
          <p:cNvPr id="109" name="Straight Arrow Connector 108"/>
          <p:cNvCxnSpPr>
            <a:endCxn id="118" idx="0"/>
          </p:cNvCxnSpPr>
          <p:nvPr/>
        </p:nvCxnSpPr>
        <p:spPr>
          <a:xfrm>
            <a:off x="10860222" y="174034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372611" y="172851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0192188" y="44873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58297" y="42487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1471159" y="250318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1862813" y="249256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069126" y="5433038"/>
            <a:ext cx="4595046" cy="10156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Arr[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 </a:t>
            </a:r>
            <a:r>
              <a:rPr lang="en-US" sz="2000" dirty="0" smtClean="0">
                <a:solidFill>
                  <a:srgbClr val="00B050"/>
                </a:solidFill>
              </a:rPr>
              <a:t>is an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Pointer</a:t>
            </a:r>
            <a:r>
              <a:rPr lang="en-US" sz="2000" b="1" dirty="0" smtClean="0">
                <a:solidFill>
                  <a:srgbClr val="00B050"/>
                </a:solidFill>
              </a:rPr>
              <a:t>,</a:t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0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Arr[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]-&gt;</a:t>
            </a:r>
            <a:r>
              <a:rPr lang="en-US" sz="2000" b="1" dirty="0" err="1" smtClean="0">
                <a:solidFill>
                  <a:srgbClr val="C00000"/>
                </a:solidFill>
              </a:rPr>
              <a:t>func</a:t>
            </a:r>
            <a:r>
              <a:rPr lang="en-US" sz="2000" b="1" dirty="0" smtClean="0">
                <a:solidFill>
                  <a:srgbClr val="C00000"/>
                </a:solidFill>
              </a:rPr>
              <a:t>();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83" y="159236"/>
            <a:ext cx="3622379" cy="239923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3610" y="5134612"/>
            <a:ext cx="2489000" cy="149172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8009208" y="3675588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53143" y="3984018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6357" y="3821503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197081" y="4821173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0731" y="3173048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3945" y="3010533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717" y="2844600"/>
            <a:ext cx="1617233" cy="5847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No D constructors are called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0731" y="4445777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3945" y="4283262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8904397" y="5197588"/>
            <a:ext cx="300754" cy="3084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316588" y="1530939"/>
            <a:ext cx="200340" cy="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989802" y="1368424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234875" y="1444903"/>
            <a:ext cx="140092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D destructor is called “count” times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448942" y="6317673"/>
            <a:ext cx="1465131" cy="37163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969611" y="1775291"/>
            <a:ext cx="200340" cy="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642825" y="1612776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Oval 68"/>
          <p:cNvSpPr/>
          <p:nvPr/>
        </p:nvSpPr>
        <p:spPr>
          <a:xfrm>
            <a:off x="10938013" y="6294485"/>
            <a:ext cx="505437" cy="34359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59817" y="1775291"/>
            <a:ext cx="200340" cy="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3031" y="1612776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369230" y="3914484"/>
            <a:ext cx="1419719" cy="24007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77857" y="5742426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51071" y="5579911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58567" y="1345344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1781" y="1182829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1" name="Oval 80"/>
          <p:cNvSpPr/>
          <p:nvPr/>
        </p:nvSpPr>
        <p:spPr>
          <a:xfrm>
            <a:off x="9287527" y="5183404"/>
            <a:ext cx="300754" cy="30843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ounded Rectangle 82"/>
          <p:cNvSpPr/>
          <p:nvPr/>
        </p:nvSpPr>
        <p:spPr>
          <a:xfrm>
            <a:off x="2504932" y="5561439"/>
            <a:ext cx="1493354" cy="26750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5" idx="1"/>
          </p:cNvCxnSpPr>
          <p:nvPr/>
        </p:nvCxnSpPr>
        <p:spPr>
          <a:xfrm flipH="1" flipV="1">
            <a:off x="1973531" y="3335567"/>
            <a:ext cx="413518" cy="2085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339192" y="3496469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658079" y="3557316"/>
            <a:ext cx="140092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No more D destructors are called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985841" y="6317904"/>
            <a:ext cx="300754" cy="30843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5092888" y="3276246"/>
            <a:ext cx="1493354" cy="26750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/>
      <p:bldP spid="38" grpId="0"/>
      <p:bldP spid="26" grpId="0" animBg="1"/>
      <p:bldP spid="27" grpId="0" animBg="1"/>
      <p:bldP spid="61" grpId="0" animBg="1"/>
      <p:bldP spid="62" grpId="0" animBg="1"/>
      <p:bldP spid="64" grpId="0" animBg="1"/>
      <p:bldP spid="65" grpId="0" animBg="1"/>
      <p:bldP spid="67" grpId="0" animBg="1"/>
      <p:bldP spid="68" grpId="0" animBg="1"/>
      <p:bldP spid="9" grpId="0"/>
      <p:bldP spid="76" grpId="0"/>
      <p:bldP spid="77" grpId="0"/>
      <p:bldP spid="78" grpId="0"/>
      <p:bldP spid="97" grpId="0"/>
      <p:bldP spid="116" grpId="0" animBg="1"/>
      <p:bldP spid="117" grpId="0"/>
      <p:bldP spid="118" grpId="0" animBg="1"/>
      <p:bldP spid="119" grpId="0" animBg="1"/>
      <p:bldP spid="82" grpId="0" animBg="1"/>
      <p:bldP spid="39" grpId="0" animBg="1"/>
      <p:bldP spid="41" grpId="0" animBg="1"/>
      <p:bldP spid="42" grpId="0" animBg="1"/>
      <p:bldP spid="49" grpId="0" animBg="1"/>
      <p:bldP spid="50" grpId="0" animBg="1"/>
      <p:bldP spid="52" grpId="0" animBg="1"/>
      <p:bldP spid="54" grpId="0" animBg="1"/>
      <p:bldP spid="56" grpId="0" animBg="1"/>
      <p:bldP spid="60" grpId="0" animBg="1"/>
      <p:bldP spid="5" grpId="0" animBg="1"/>
      <p:bldP spid="66" grpId="0" animBg="1"/>
      <p:bldP spid="69" grpId="0" animBg="1"/>
      <p:bldP spid="71" grpId="0" animBg="1"/>
      <p:bldP spid="72" grpId="0" animBg="1"/>
      <p:bldP spid="75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73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9" y="914732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Aggregation: </a:t>
            </a:r>
            <a:br>
              <a:rPr lang="en-US" dirty="0" smtClean="0"/>
            </a:br>
            <a:r>
              <a:rPr lang="en-US" dirty="0" smtClean="0"/>
              <a:t>Add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0605" y="342133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122" y="1405552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90951"/>
              </p:ext>
            </p:extLst>
          </p:nvPr>
        </p:nvGraphicFramePr>
        <p:xfrm>
          <a:off x="7871304" y="1429131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326735" y="2488932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0442" y="261116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4630" y="2536903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48337" y="2659137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62439" y="2498168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16146" y="262040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3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461" y="92932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688" y="92483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6895" y="9326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0047" y="92932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7737159" y="1780043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8605054" y="1743738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9216146" y="1789279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4200" y="92932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29" idx="0"/>
          </p:cNvCxnSpPr>
          <p:nvPr/>
        </p:nvCxnSpPr>
        <p:spPr>
          <a:xfrm>
            <a:off x="10287419" y="1733863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45988" y="1722028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19385" y="4422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3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5494" y="41838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98356" y="249669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336190" y="2486085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endCxn id="32" idx="0"/>
          </p:cNvCxnSpPr>
          <p:nvPr/>
        </p:nvCxnSpPr>
        <p:spPr>
          <a:xfrm>
            <a:off x="9747678" y="1748888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358615" y="2511722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9492777" y="1470092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163405" y="326919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7922" y="433261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2124"/>
              </p:ext>
            </p:extLst>
          </p:nvPr>
        </p:nvGraphicFramePr>
        <p:xfrm>
          <a:off x="7844104" y="435619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7299535" y="5415995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453242" y="553822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167430" y="5463966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321137" y="5586200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20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035239" y="542523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88946" y="554746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30261" y="3856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9488" y="385190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9695" y="385967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52847" y="385638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709959" y="4707106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0" idx="0"/>
          </p:cNvCxnSpPr>
          <p:nvPr/>
        </p:nvCxnSpPr>
        <p:spPr>
          <a:xfrm flipH="1">
            <a:off x="8577854" y="4670801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9188946" y="471634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27000" y="38563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/>
          <p:cNvCxnSpPr>
            <a:endCxn id="56" idx="0"/>
          </p:cNvCxnSpPr>
          <p:nvPr/>
        </p:nvCxnSpPr>
        <p:spPr>
          <a:xfrm>
            <a:off x="10260219" y="466092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818788" y="464909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2185" y="336931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58294" y="334545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71156" y="542376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308990" y="541314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endCxn id="61" idx="0"/>
          </p:cNvCxnSpPr>
          <p:nvPr/>
        </p:nvCxnSpPr>
        <p:spPr>
          <a:xfrm>
            <a:off x="9720478" y="4675951"/>
            <a:ext cx="733722" cy="128089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9465577" y="4387919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0043776" y="5956847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197483" y="6079081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B050"/>
                </a:solidFill>
              </a:rPr>
              <a:t>4</a:t>
            </a:r>
            <a:r>
              <a:rPr lang="en-US" sz="2200" dirty="0" smtClean="0">
                <a:solidFill>
                  <a:srgbClr val="00B050"/>
                </a:solidFill>
              </a:rPr>
              <a:t>0</a:t>
            </a:r>
            <a:endParaRPr lang="en-US" sz="2200" dirty="0">
              <a:solidFill>
                <a:srgbClr val="00B050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5" y="2115280"/>
            <a:ext cx="5572903" cy="273405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363055" y="4981039"/>
            <a:ext cx="1919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In the main:</a:t>
            </a:r>
          </a:p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29" y="5545393"/>
            <a:ext cx="1857634" cy="371527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>
            <a:off x="1709130" y="3439147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382344" y="3276632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712604" y="3776246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385818" y="3613731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709130" y="4105543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382344" y="3943028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3899676" y="3305392"/>
            <a:ext cx="2181460" cy="30833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091236" y="3296547"/>
            <a:ext cx="1768732" cy="305119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039315" y="2640301"/>
            <a:ext cx="2070653" cy="5847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Department constructor is called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5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1" grpId="0"/>
      <p:bldP spid="54" grpId="0" animBg="1"/>
      <p:bldP spid="55" grpId="0"/>
      <p:bldP spid="56" grpId="0" animBg="1"/>
      <p:bldP spid="57" grpId="0" animBg="1"/>
      <p:bldP spid="60" grpId="0" animBg="1"/>
      <p:bldP spid="61" grpId="0" animBg="1"/>
      <p:bldP spid="62" grpId="0" animBg="1"/>
      <p:bldP spid="64" grpId="0" animBg="1"/>
      <p:bldP spid="69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9" y="406049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Aggregation: </a:t>
            </a:r>
            <a:br>
              <a:rPr lang="en-US" dirty="0" smtClean="0"/>
            </a:br>
            <a:r>
              <a:rPr lang="en-US" dirty="0" smtClean="0"/>
              <a:t>Remove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0605" y="342133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122" y="1405552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71304" y="1429131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326735" y="2488932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0442" y="261116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4630" y="2536903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48337" y="2659137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62439" y="2498168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16146" y="262040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3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461" y="92932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688" y="92483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6895" y="9326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0047" y="92932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7737159" y="1780043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8605054" y="1743738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9216146" y="1789279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4200" y="92932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29" idx="0"/>
          </p:cNvCxnSpPr>
          <p:nvPr/>
        </p:nvCxnSpPr>
        <p:spPr>
          <a:xfrm>
            <a:off x="10287419" y="1733863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45988" y="1722028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19385" y="4422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4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5494" y="41838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98356" y="249669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336190" y="2486085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endCxn id="63" idx="0"/>
          </p:cNvCxnSpPr>
          <p:nvPr/>
        </p:nvCxnSpPr>
        <p:spPr>
          <a:xfrm>
            <a:off x="9747678" y="1748888"/>
            <a:ext cx="598138" cy="79159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8392387" y="1469922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163405" y="326919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7922" y="433261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844104" y="435619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7050155" y="5388287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3862" y="5510521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035239" y="542523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88946" y="554746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30261" y="3856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9488" y="385190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9695" y="385967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52847" y="385638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460579" y="4707105"/>
            <a:ext cx="665325" cy="6811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9188946" y="471634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27000" y="38563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/>
          <p:cNvCxnSpPr>
            <a:endCxn id="56" idx="0"/>
          </p:cNvCxnSpPr>
          <p:nvPr/>
        </p:nvCxnSpPr>
        <p:spPr>
          <a:xfrm>
            <a:off x="10260219" y="466092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818788" y="464909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2185" y="336931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3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58294" y="334545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71156" y="542376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308990" y="541314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720478" y="4675951"/>
            <a:ext cx="669377" cy="73458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043776" y="6076915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197483" y="61991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4" y="1515589"/>
            <a:ext cx="5120279" cy="3872698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9935392" y="2540479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089099" y="2662713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23" name="Elbow Connector 22"/>
          <p:cNvCxnSpPr>
            <a:endCxn id="61" idx="1"/>
          </p:cNvCxnSpPr>
          <p:nvPr/>
        </p:nvCxnSpPr>
        <p:spPr>
          <a:xfrm rot="16200000" flipH="1">
            <a:off x="8572275" y="4904504"/>
            <a:ext cx="1595489" cy="134751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&quot;No&quot; Symbol 66"/>
          <p:cNvSpPr/>
          <p:nvPr/>
        </p:nvSpPr>
        <p:spPr>
          <a:xfrm>
            <a:off x="10260219" y="5388631"/>
            <a:ext cx="465067" cy="378691"/>
          </a:xfrm>
          <a:prstGeom prst="noSmoking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600598" y="6079081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754305" y="620131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566616" y="6023086"/>
            <a:ext cx="856956" cy="70106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7600598" y="6051700"/>
            <a:ext cx="820848" cy="67245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loud 77"/>
          <p:cNvSpPr/>
          <p:nvPr/>
        </p:nvSpPr>
        <p:spPr>
          <a:xfrm>
            <a:off x="8370030" y="4406390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63055" y="5380845"/>
            <a:ext cx="1919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In the main:</a:t>
            </a:r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" y="5948035"/>
            <a:ext cx="2495898" cy="342948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736844" y="3345450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410058" y="3182935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12651" y="3627210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685865" y="3464695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41745" y="3911140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414959" y="3748625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987689" y="4174767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60903" y="4012252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000833" y="2879920"/>
            <a:ext cx="2070653" cy="5847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Department destructor is called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1" grpId="0"/>
      <p:bldP spid="54" grpId="0" animBg="1"/>
      <p:bldP spid="55" grpId="0"/>
      <p:bldP spid="56" grpId="0" animBg="1"/>
      <p:bldP spid="57" grpId="0" animBg="1"/>
      <p:bldP spid="61" grpId="0" animBg="1"/>
      <p:bldP spid="62" grpId="0" animBg="1"/>
      <p:bldP spid="67" grpId="0" animBg="1"/>
      <p:bldP spid="69" grpId="0" animBg="1"/>
      <p:bldP spid="70" grpId="0" animBg="1"/>
      <p:bldP spid="78" grpId="0" animBg="1"/>
      <p:bldP spid="66" grpId="0" animBg="1"/>
      <p:bldP spid="71" grpId="0" animBg="1"/>
      <p:bldP spid="74" grpId="0" animBg="1"/>
      <p:bldP spid="77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dirty="0" smtClean="0"/>
              <a:t>Logical Meaning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dirty="0" smtClean="0"/>
              <a:t>Class Relations: Single Variable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dirty="0" smtClean="0"/>
              <a:t>Class Relations: Array Variable</a:t>
            </a:r>
            <a:endParaRPr lang="en-US" dirty="0"/>
          </a:p>
          <a:p>
            <a:pPr marL="461963" indent="-461963">
              <a:buFont typeface="Wingdings" panose="05000000000000000000" pitchFamily="2" charset="2"/>
              <a:buChar char="q"/>
            </a:pPr>
            <a:endParaRPr lang="en-US" dirty="0"/>
          </a:p>
          <a:p>
            <a:pPr marL="461963" indent="-461963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6" y="3368839"/>
            <a:ext cx="4575312" cy="28748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74" y="2895162"/>
            <a:ext cx="3131058" cy="37806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5160" y="6130228"/>
            <a:ext cx="1354666" cy="507853"/>
          </a:xfrm>
        </p:spPr>
        <p:txBody>
          <a:bodyPr/>
          <a:lstStyle/>
          <a:p>
            <a:fld id="{92D6D5E1-235F-477D-9CBB-332801280EB7}" type="slidenum">
              <a:rPr lang="en-US" smtClean="0"/>
              <a:t>20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763408" y="34861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61052" y="-7159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67925" y="141203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444107" y="143561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7899538" y="2495415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53245" y="26176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767433" y="2543386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21140" y="2665620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20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635242" y="250465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788949" y="262688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503650" y="2561858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57357" y="268409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40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30264" y="9358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59491" y="93132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479698" y="93909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52850" y="9358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[3]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3" name="Straight Arrow Connector 52"/>
          <p:cNvCxnSpPr>
            <a:endCxn id="26" idx="0"/>
          </p:cNvCxnSpPr>
          <p:nvPr/>
        </p:nvCxnSpPr>
        <p:spPr>
          <a:xfrm flipH="1">
            <a:off x="8309962" y="1786526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1" idx="0"/>
          </p:cNvCxnSpPr>
          <p:nvPr/>
        </p:nvCxnSpPr>
        <p:spPr>
          <a:xfrm flipH="1">
            <a:off x="9177857" y="1750221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4" idx="0"/>
          </p:cNvCxnSpPr>
          <p:nvPr/>
        </p:nvCxnSpPr>
        <p:spPr>
          <a:xfrm>
            <a:off x="9788949" y="179576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7" idx="0"/>
          </p:cNvCxnSpPr>
          <p:nvPr/>
        </p:nvCxnSpPr>
        <p:spPr>
          <a:xfrm>
            <a:off x="10335083" y="1696982"/>
            <a:ext cx="578991" cy="86487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027003" y="93580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09" name="Straight Arrow Connector 108"/>
          <p:cNvCxnSpPr>
            <a:endCxn id="118" idx="0"/>
          </p:cNvCxnSpPr>
          <p:nvPr/>
        </p:nvCxnSpPr>
        <p:spPr>
          <a:xfrm>
            <a:off x="10860222" y="174034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11372611" y="172851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0192188" y="44873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58297" y="42487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1471159" y="250318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1862813" y="249256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989078" y="5581614"/>
            <a:ext cx="4595046" cy="9694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solidFill>
                  <a:srgbClr val="C00000"/>
                </a:solidFill>
              </a:rPr>
              <a:t>Arr[</a:t>
            </a:r>
            <a:r>
              <a:rPr lang="en-US" sz="1900" b="1" dirty="0" err="1" smtClean="0">
                <a:solidFill>
                  <a:srgbClr val="C00000"/>
                </a:solidFill>
              </a:rPr>
              <a:t>i</a:t>
            </a:r>
            <a:r>
              <a:rPr lang="en-US" sz="1900" b="1" dirty="0" smtClean="0">
                <a:solidFill>
                  <a:srgbClr val="C00000"/>
                </a:solidFill>
              </a:rPr>
              <a:t>] </a:t>
            </a:r>
            <a:r>
              <a:rPr lang="en-US" sz="1900" dirty="0" smtClean="0">
                <a:solidFill>
                  <a:srgbClr val="00B050"/>
                </a:solidFill>
              </a:rPr>
              <a:t>is an</a:t>
            </a:r>
            <a:r>
              <a:rPr lang="en-US" sz="1900" b="1" dirty="0" smtClean="0">
                <a:solidFill>
                  <a:srgbClr val="00B050"/>
                </a:solidFill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Pointer</a:t>
            </a:r>
            <a:r>
              <a:rPr lang="en-US" sz="1900" b="1" dirty="0" smtClean="0">
                <a:solidFill>
                  <a:srgbClr val="00B050"/>
                </a:solidFill>
              </a:rPr>
              <a:t>,</a:t>
            </a:r>
            <a:br>
              <a:rPr lang="en-US" sz="1900" b="1" dirty="0" smtClean="0">
                <a:solidFill>
                  <a:srgbClr val="00B050"/>
                </a:solidFill>
              </a:rPr>
            </a:br>
            <a:r>
              <a:rPr lang="en-US" sz="19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19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1900" b="1" dirty="0" smtClean="0">
                <a:solidFill>
                  <a:srgbClr val="C00000"/>
                </a:solidFill>
              </a:rPr>
              <a:t>Arr[</a:t>
            </a:r>
            <a:r>
              <a:rPr lang="en-US" sz="1900" b="1" dirty="0" err="1" smtClean="0">
                <a:solidFill>
                  <a:srgbClr val="C00000"/>
                </a:solidFill>
              </a:rPr>
              <a:t>i</a:t>
            </a:r>
            <a:r>
              <a:rPr lang="en-US" sz="1900" b="1" dirty="0" smtClean="0">
                <a:solidFill>
                  <a:srgbClr val="C00000"/>
                </a:solidFill>
              </a:rPr>
              <a:t>]-&gt;</a:t>
            </a:r>
            <a:r>
              <a:rPr lang="en-US" sz="1900" b="1" dirty="0" err="1" smtClean="0">
                <a:solidFill>
                  <a:srgbClr val="C00000"/>
                </a:solidFill>
              </a:rPr>
              <a:t>func</a:t>
            </a:r>
            <a:r>
              <a:rPr lang="en-US" sz="1900" b="1" dirty="0" smtClean="0">
                <a:solidFill>
                  <a:srgbClr val="C00000"/>
                </a:solidFill>
              </a:rPr>
              <a:t>();</a:t>
            </a:r>
            <a:endParaRPr lang="en-US" sz="19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052" y="1689972"/>
            <a:ext cx="3300100" cy="25942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016" y="4283269"/>
            <a:ext cx="2674617" cy="2695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74" y="101165"/>
            <a:ext cx="2546845" cy="27472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1842" y="843197"/>
            <a:ext cx="1865211" cy="8304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9580" y="3939389"/>
            <a:ext cx="2810927" cy="144754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7641989" y="4738198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5435" y="4094851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-1351" y="3932336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8186" y="3444598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1400" y="3282083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88614" y="3106589"/>
            <a:ext cx="1605597" cy="5847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No T constructors are called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6658" y="4705517"/>
            <a:ext cx="200340" cy="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9872" y="4543002"/>
            <a:ext cx="326786" cy="3250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772010" y="5096973"/>
            <a:ext cx="300754" cy="30843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048934" y="6439456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H="1" flipV="1">
            <a:off x="8192127" y="6188377"/>
            <a:ext cx="7184" cy="2510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052148" y="5920522"/>
            <a:ext cx="300754" cy="30843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3933253" y="1355513"/>
            <a:ext cx="200340" cy="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606467" y="1192998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60" idx="1"/>
          </p:cNvCxnSpPr>
          <p:nvPr/>
        </p:nvCxnSpPr>
        <p:spPr>
          <a:xfrm flipH="1" flipV="1">
            <a:off x="1663486" y="3551175"/>
            <a:ext cx="413518" cy="2085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029147" y="3712077"/>
            <a:ext cx="326786" cy="3250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348034" y="3772924"/>
            <a:ext cx="140092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No T destructors are called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5174629" y="5087737"/>
            <a:ext cx="431818" cy="3176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/>
      <p:bldP spid="38" grpId="0"/>
      <p:bldP spid="26" grpId="0" animBg="1"/>
      <p:bldP spid="27" grpId="0" animBg="1"/>
      <p:bldP spid="61" grpId="0" animBg="1"/>
      <p:bldP spid="62" grpId="0" animBg="1"/>
      <p:bldP spid="64" grpId="0" animBg="1"/>
      <p:bldP spid="65" grpId="0" animBg="1"/>
      <p:bldP spid="67" grpId="0" animBg="1"/>
      <p:bldP spid="68" grpId="0" animBg="1"/>
      <p:bldP spid="9" grpId="0"/>
      <p:bldP spid="76" grpId="0"/>
      <p:bldP spid="77" grpId="0"/>
      <p:bldP spid="78" grpId="0"/>
      <p:bldP spid="97" grpId="0"/>
      <p:bldP spid="116" grpId="0" animBg="1"/>
      <p:bldP spid="117" grpId="0"/>
      <p:bldP spid="118" grpId="0" animBg="1"/>
      <p:bldP spid="119" grpId="0" animBg="1"/>
      <p:bldP spid="82" grpId="0" animBg="1"/>
      <p:bldP spid="39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2" grpId="0" animBg="1"/>
      <p:bldP spid="55" grpId="0" animBg="1"/>
      <p:bldP spid="60" grpId="0" animBg="1"/>
      <p:bldP spid="63" grpId="0" animBg="1"/>
      <p:bldP spid="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9" y="914732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Association: </a:t>
            </a:r>
            <a:br>
              <a:rPr lang="en-US" dirty="0" smtClean="0"/>
            </a:br>
            <a:r>
              <a:rPr lang="en-US" dirty="0" smtClean="0"/>
              <a:t>Add Teacher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0605" y="342133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122" y="1405552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71304" y="1429131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326735" y="2488932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0442" y="261116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4630" y="2536903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48337" y="2659137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62439" y="2498168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16146" y="262040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3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461" y="92932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688" y="92483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6895" y="9326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0047" y="92932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7737159" y="1780043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8605054" y="1743738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9216146" y="1789279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4200" y="92932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29" idx="0"/>
          </p:cNvCxnSpPr>
          <p:nvPr/>
        </p:nvCxnSpPr>
        <p:spPr>
          <a:xfrm>
            <a:off x="10287419" y="1733863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45988" y="1722028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19385" y="4422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3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5494" y="41838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98356" y="249669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336190" y="2486085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endCxn id="32" idx="0"/>
          </p:cNvCxnSpPr>
          <p:nvPr/>
        </p:nvCxnSpPr>
        <p:spPr>
          <a:xfrm>
            <a:off x="9747678" y="1748888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358615" y="2511722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9492777" y="1470092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163405" y="326919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7922" y="433261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844104" y="435619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7299535" y="5415995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453242" y="553822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167430" y="5463966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321137" y="5586200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20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035239" y="542523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88946" y="554746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30261" y="3856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9488" y="385190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9695" y="385967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52847" y="385638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709959" y="4707106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0" idx="0"/>
          </p:cNvCxnSpPr>
          <p:nvPr/>
        </p:nvCxnSpPr>
        <p:spPr>
          <a:xfrm flipH="1">
            <a:off x="8577854" y="4670801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9188946" y="471634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27000" y="38563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/>
          <p:cNvCxnSpPr>
            <a:endCxn id="56" idx="0"/>
          </p:cNvCxnSpPr>
          <p:nvPr/>
        </p:nvCxnSpPr>
        <p:spPr>
          <a:xfrm>
            <a:off x="10260219" y="466092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818788" y="464909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2185" y="336931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558294" y="334545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71156" y="542376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308990" y="541314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>
            <a:endCxn id="61" idx="0"/>
          </p:cNvCxnSpPr>
          <p:nvPr/>
        </p:nvCxnSpPr>
        <p:spPr>
          <a:xfrm>
            <a:off x="9770248" y="4707106"/>
            <a:ext cx="942568" cy="131630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9465577" y="4397155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0302392" y="6023412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448914" y="613777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B050"/>
                </a:solidFill>
              </a:rPr>
              <a:t>4</a:t>
            </a:r>
            <a:r>
              <a:rPr lang="en-US" sz="2200" dirty="0" smtClean="0">
                <a:solidFill>
                  <a:srgbClr val="00B050"/>
                </a:solidFill>
              </a:rPr>
              <a:t>0</a:t>
            </a:r>
            <a:endParaRPr lang="en-US" sz="22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4" y="2343442"/>
            <a:ext cx="4686954" cy="2534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3534" y="5147151"/>
            <a:ext cx="1919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In the main:</a:t>
            </a:r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80" y="5769562"/>
            <a:ext cx="2857899" cy="31436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9784648" y="6074924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830203" y="81954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976725" y="933904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B050"/>
                </a:solidFill>
              </a:rPr>
              <a:t>4</a:t>
            </a:r>
            <a:r>
              <a:rPr lang="en-US" sz="2200" dirty="0" smtClean="0">
                <a:solidFill>
                  <a:srgbClr val="00B050"/>
                </a:solidFill>
              </a:rPr>
              <a:t>0</a:t>
            </a: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12459" y="871053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829203" y="3738765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502417" y="3576250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665013" y="3446377"/>
            <a:ext cx="1617233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Note: No Teacher constructors are called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665810" y="4064329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339024" y="3901814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6035670" y="442249"/>
            <a:ext cx="280412" cy="36945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6052180" y="63208"/>
            <a:ext cx="697522" cy="369455"/>
          </a:xfrm>
          <a:prstGeom prst="roundRect">
            <a:avLst/>
          </a:prstGeom>
          <a:noFill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777039" y="5732192"/>
            <a:ext cx="849724" cy="37163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3123402" y="2361118"/>
            <a:ext cx="1956598" cy="37163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1" grpId="0"/>
      <p:bldP spid="54" grpId="0" animBg="1"/>
      <p:bldP spid="55" grpId="0"/>
      <p:bldP spid="56" grpId="0" animBg="1"/>
      <p:bldP spid="57" grpId="0" animBg="1"/>
      <p:bldP spid="60" grpId="0" animBg="1"/>
      <p:bldP spid="61" grpId="0" animBg="1"/>
      <p:bldP spid="62" grpId="0" animBg="1"/>
      <p:bldP spid="64" grpId="0"/>
      <p:bldP spid="68" grpId="0" animBg="1"/>
      <p:bldP spid="69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29" y="405572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Association: </a:t>
            </a:r>
            <a:br>
              <a:rPr lang="en-US" dirty="0"/>
            </a:br>
            <a:r>
              <a:rPr lang="en-US" dirty="0" smtClean="0"/>
              <a:t>Remove </a:t>
            </a:r>
            <a:r>
              <a:rPr lang="en-US" dirty="0"/>
              <a:t>Teacher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90605" y="342133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122" y="1405552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71304" y="1429131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7326735" y="2488932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0442" y="2611166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94630" y="2536903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48337" y="2659137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062439" y="2498168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16146" y="262040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3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461" y="929325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6688" y="92483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06895" y="93260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0047" y="92932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7737159" y="1780043"/>
            <a:ext cx="409912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>
            <a:off x="8605054" y="1743738"/>
            <a:ext cx="81527" cy="7931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0"/>
          </p:cNvCxnSpPr>
          <p:nvPr/>
        </p:nvCxnSpPr>
        <p:spPr>
          <a:xfrm>
            <a:off x="9216146" y="1789279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54200" y="92932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Straight Arrow Connector 24"/>
          <p:cNvCxnSpPr>
            <a:endCxn id="29" idx="0"/>
          </p:cNvCxnSpPr>
          <p:nvPr/>
        </p:nvCxnSpPr>
        <p:spPr>
          <a:xfrm>
            <a:off x="10287419" y="1733863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45988" y="1722028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619385" y="4422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4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85494" y="418389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898356" y="249669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1336190" y="2486085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endCxn id="63" idx="0"/>
          </p:cNvCxnSpPr>
          <p:nvPr/>
        </p:nvCxnSpPr>
        <p:spPr>
          <a:xfrm>
            <a:off x="9747678" y="1748888"/>
            <a:ext cx="598138" cy="79159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/>
          <p:cNvSpPr/>
          <p:nvPr/>
        </p:nvSpPr>
        <p:spPr>
          <a:xfrm>
            <a:off x="8392387" y="1469922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163405" y="3269196"/>
            <a:ext cx="4103121" cy="1877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7922" y="4332615"/>
            <a:ext cx="66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</a:t>
            </a:r>
            <a:r>
              <a:rPr lang="en-US" sz="2800" b="1" dirty="0" smtClean="0">
                <a:solidFill>
                  <a:srgbClr val="FFFF00"/>
                </a:solidFill>
              </a:rPr>
              <a:t>rr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844104" y="4356194"/>
          <a:ext cx="3205344" cy="59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224"/>
                <a:gridCol w="534224"/>
                <a:gridCol w="534224"/>
                <a:gridCol w="534224"/>
                <a:gridCol w="534224"/>
                <a:gridCol w="534224"/>
              </a:tblGrid>
              <a:tr h="5917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7050155" y="5388287"/>
            <a:ext cx="820848" cy="60741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203862" y="5510521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10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035239" y="5425231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88946" y="554746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30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30261" y="3856388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[0]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9488" y="385190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[1]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79695" y="3859671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52847" y="385638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[3]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48" name="Straight Arrow Connector 47"/>
          <p:cNvCxnSpPr>
            <a:endCxn id="38" idx="0"/>
          </p:cNvCxnSpPr>
          <p:nvPr/>
        </p:nvCxnSpPr>
        <p:spPr>
          <a:xfrm flipH="1">
            <a:off x="7460579" y="4707105"/>
            <a:ext cx="665325" cy="6811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9188946" y="4716342"/>
            <a:ext cx="256717" cy="7088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27000" y="38563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[99]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2" name="Straight Arrow Connector 51"/>
          <p:cNvCxnSpPr>
            <a:endCxn id="56" idx="0"/>
          </p:cNvCxnSpPr>
          <p:nvPr/>
        </p:nvCxnSpPr>
        <p:spPr>
          <a:xfrm>
            <a:off x="10260219" y="4660926"/>
            <a:ext cx="761314" cy="7628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818788" y="4649091"/>
            <a:ext cx="644295" cy="76218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9592185" y="3369312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B050"/>
                </a:solidFill>
              </a:rPr>
              <a:t>3</a:t>
            </a:r>
            <a:endParaRPr lang="en-US" sz="22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58294" y="334545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count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871156" y="542376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1308990" y="5413148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9720478" y="4675951"/>
            <a:ext cx="669377" cy="73458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043776" y="6076915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197483" y="6199149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935392" y="2540479"/>
            <a:ext cx="820848" cy="59818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089099" y="2662713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4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23" name="Elbow Connector 22"/>
          <p:cNvCxnSpPr>
            <a:endCxn id="61" idx="1"/>
          </p:cNvCxnSpPr>
          <p:nvPr/>
        </p:nvCxnSpPr>
        <p:spPr>
          <a:xfrm rot="16200000" flipH="1">
            <a:off x="8572275" y="4904504"/>
            <a:ext cx="1595489" cy="134751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&quot;No&quot; Symbol 66"/>
          <p:cNvSpPr/>
          <p:nvPr/>
        </p:nvSpPr>
        <p:spPr>
          <a:xfrm>
            <a:off x="10260219" y="5388631"/>
            <a:ext cx="465067" cy="378691"/>
          </a:xfrm>
          <a:prstGeom prst="noSmoking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600598" y="6079081"/>
            <a:ext cx="820848" cy="61119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754305" y="6201315"/>
            <a:ext cx="527803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</a:rPr>
              <a:t>2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78" name="Cloud 77"/>
          <p:cNvSpPr/>
          <p:nvPr/>
        </p:nvSpPr>
        <p:spPr>
          <a:xfrm>
            <a:off x="8370030" y="4406390"/>
            <a:ext cx="527803" cy="480291"/>
          </a:xfrm>
          <a:prstGeom prst="clou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86" y="1530697"/>
            <a:ext cx="4677716" cy="36772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63055" y="5380845"/>
            <a:ext cx="1919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In the main: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2" y="5938664"/>
            <a:ext cx="3219899" cy="39058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189805" y="5982387"/>
            <a:ext cx="3427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Element 20 is </a:t>
            </a:r>
            <a:r>
              <a:rPr lang="en-US" sz="2000" b="1" u="sng" dirty="0" smtClean="0">
                <a:solidFill>
                  <a:srgbClr val="C00000"/>
                </a:solidFill>
              </a:rPr>
              <a:t>Still Alive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But no referred to by the array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60109" y="3401718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733323" y="3239203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776692" y="3650695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449906" y="3488180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2056725" y="3951177"/>
            <a:ext cx="200340" cy="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29939" y="3788662"/>
            <a:ext cx="326786" cy="32503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00680" y="2966480"/>
            <a:ext cx="1617233" cy="83099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Note: No Teacher destructors are called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8" grpId="0" animBg="1"/>
      <p:bldP spid="39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51" grpId="0"/>
      <p:bldP spid="54" grpId="0" animBg="1"/>
      <p:bldP spid="55" grpId="0"/>
      <p:bldP spid="56" grpId="0" animBg="1"/>
      <p:bldP spid="57" grpId="0" animBg="1"/>
      <p:bldP spid="61" grpId="0" animBg="1"/>
      <p:bldP spid="62" grpId="0" animBg="1"/>
      <p:bldP spid="67" grpId="0" animBg="1"/>
      <p:bldP spid="69" grpId="0" animBg="1"/>
      <p:bldP spid="70" grpId="0" animBg="1"/>
      <p:bldP spid="78" grpId="0" animBg="1"/>
      <p:bldP spid="71" grpId="0"/>
      <p:bldP spid="72" grpId="0" animBg="1"/>
      <p:bldP spid="74" grpId="0" animBg="1"/>
      <p:bldP spid="76" grpId="0" animBg="1"/>
      <p:bldP spid="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03" y="60959"/>
            <a:ext cx="3738639" cy="6884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8" y="487680"/>
            <a:ext cx="2226928" cy="274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011" y="104501"/>
            <a:ext cx="4015596" cy="67970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6579" y="-26617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Composition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8592" y="-491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Aggregation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15797" y="0"/>
            <a:ext cx="130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Association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314" y="600890"/>
            <a:ext cx="2426686" cy="1550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835" y="600890"/>
            <a:ext cx="2235767" cy="1462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8" y="3379292"/>
            <a:ext cx="2226928" cy="10183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0454" y="875402"/>
            <a:ext cx="1330637" cy="2699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39194" y="312510"/>
            <a:ext cx="2143343" cy="2699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58094" y="252359"/>
            <a:ext cx="1771870" cy="2537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79670" y="2196445"/>
            <a:ext cx="2817930" cy="4728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76271" y="2331154"/>
            <a:ext cx="1764893" cy="4674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08516" y="4980966"/>
            <a:ext cx="1465448" cy="228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97240" y="5050340"/>
            <a:ext cx="2351002" cy="4175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54490" y="3482621"/>
            <a:ext cx="3023649" cy="4613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64516" y="3750221"/>
            <a:ext cx="2795484" cy="2768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478534" y="1699493"/>
            <a:ext cx="1358193" cy="2309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87849" y="1801611"/>
            <a:ext cx="183788" cy="262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92" y="847502"/>
            <a:ext cx="10612815" cy="777460"/>
          </a:xfrm>
        </p:spPr>
        <p:txBody>
          <a:bodyPr/>
          <a:lstStyle/>
          <a:p>
            <a:r>
              <a:rPr lang="en-US" dirty="0" smtClean="0"/>
              <a:t>Comparison (Single Vs. Array)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723681"/>
              </p:ext>
            </p:extLst>
          </p:nvPr>
        </p:nvGraphicFramePr>
        <p:xfrm>
          <a:off x="249384" y="1874981"/>
          <a:ext cx="11637816" cy="37878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9454"/>
                <a:gridCol w="2909454"/>
                <a:gridCol w="2909454"/>
                <a:gridCol w="2909454"/>
              </a:tblGrid>
              <a:tr h="68436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Aggregation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Association</a:t>
                      </a:r>
                      <a:endParaRPr lang="en-US" sz="2000" dirty="0"/>
                    </a:p>
                  </a:txBody>
                  <a:tcPr/>
                </a:tc>
              </a:tr>
              <a:tr h="118321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Data</a:t>
                      </a:r>
                      <a:r>
                        <a:rPr lang="en-US" sz="2000" b="1" baseline="0" dirty="0" smtClean="0"/>
                        <a:t> Members in Single Variable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Object</a:t>
                      </a:r>
                    </a:p>
                    <a:p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Obj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Pointer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Ptr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-&gt;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Pointer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Ptr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-&gt;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</a:p>
                  </a:txBody>
                  <a:tcPr/>
                </a:tc>
              </a:tr>
              <a:tr h="169765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Data Members</a:t>
                      </a:r>
                      <a:r>
                        <a:rPr lang="en-US" sz="2000" b="1" baseline="0" dirty="0" smtClean="0"/>
                        <a:t> in Array Variable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Array of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Objects</a:t>
                      </a:r>
                    </a:p>
                    <a:p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Arr[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]</a:t>
                      </a: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</a:p>
                    <a:p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Array of 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Pointers</a:t>
                      </a:r>
                    </a:p>
                    <a:p>
                      <a:r>
                        <a:rPr lang="en-US" sz="2000" b="1" dirty="0" smtClean="0"/>
                        <a:t>With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new</a:t>
                      </a:r>
                      <a:r>
                        <a:rPr lang="en-US" sz="2000" dirty="0" smtClean="0"/>
                        <a:t> and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delete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of inner </a:t>
                      </a:r>
                      <a:r>
                        <a:rPr lang="en-US" sz="2000" baseline="0" dirty="0" smtClean="0"/>
                        <a:t>inside the outer</a:t>
                      </a:r>
                    </a:p>
                    <a:p>
                      <a:endParaRPr lang="en-US" sz="2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Arr[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]</a:t>
                      </a:r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-&gt;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Array of </a:t>
                      </a:r>
                      <a:r>
                        <a:rPr lang="en-US" sz="2000" dirty="0" smtClean="0">
                          <a:solidFill>
                            <a:srgbClr val="7030A0"/>
                          </a:solidFill>
                        </a:rPr>
                        <a:t>Pointers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dirty="0" smtClean="0"/>
                        <a:t>Without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new</a:t>
                      </a:r>
                      <a:r>
                        <a:rPr lang="en-US" sz="2000" dirty="0" smtClean="0"/>
                        <a:t> and </a:t>
                      </a:r>
                      <a:r>
                        <a:rPr lang="en-US" sz="2000" dirty="0" smtClean="0">
                          <a:solidFill>
                            <a:srgbClr val="0070C0"/>
                          </a:solidFill>
                        </a:rPr>
                        <a:t>delete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of inner</a:t>
                      </a:r>
                      <a:r>
                        <a:rPr lang="en-US" sz="20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000" baseline="0" dirty="0" smtClean="0"/>
                        <a:t>inside the outer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To call:</a:t>
                      </a:r>
                      <a:r>
                        <a:rPr lang="en-US" sz="2000" dirty="0" smtClean="0"/>
                        <a:t> Arr[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]</a:t>
                      </a:r>
                      <a:r>
                        <a:rPr lang="en-US" sz="2000" b="1" dirty="0" smtClean="0">
                          <a:solidFill>
                            <a:srgbClr val="7030A0"/>
                          </a:solidFill>
                        </a:rPr>
                        <a:t>-&gt;</a:t>
                      </a:r>
                      <a:r>
                        <a:rPr lang="en-US" sz="2000" dirty="0" err="1" smtClean="0"/>
                        <a:t>func</a:t>
                      </a:r>
                      <a:r>
                        <a:rPr lang="en-US" sz="2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388587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Composition </a:t>
            </a:r>
            <a:br>
              <a:rPr lang="en-US" dirty="0" smtClean="0"/>
            </a:br>
            <a:r>
              <a:rPr lang="en-US" dirty="0" smtClean="0"/>
              <a:t>(Single Vs. Array)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6" y="1558834"/>
            <a:ext cx="4005944" cy="3957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90" y="1558834"/>
            <a:ext cx="2978333" cy="3667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990" y="1651404"/>
            <a:ext cx="1426735" cy="14568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817" y="1542252"/>
            <a:ext cx="3424471" cy="15659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23657" y="2096900"/>
            <a:ext cx="1465448" cy="5446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30535" y="2096901"/>
            <a:ext cx="2019137" cy="3230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54" y="345045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Aggregation </a:t>
            </a:r>
            <a:br>
              <a:rPr lang="en-US" dirty="0" smtClean="0"/>
            </a:br>
            <a:r>
              <a:rPr lang="en-US" dirty="0" smtClean="0"/>
              <a:t>(Single Vs. Array)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12" y="1632303"/>
            <a:ext cx="3391349" cy="3654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009" y="60959"/>
            <a:ext cx="4015596" cy="6797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728" y="1632303"/>
            <a:ext cx="1779543" cy="9718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845" y="1550126"/>
            <a:ext cx="2266414" cy="14829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4186" y="2063235"/>
            <a:ext cx="1847777" cy="3105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51861" y="267816"/>
            <a:ext cx="2150030" cy="2401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8036" y="3078277"/>
            <a:ext cx="692728" cy="2560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5203" y="2163554"/>
            <a:ext cx="1278142" cy="25637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41600" y="4274386"/>
            <a:ext cx="526472" cy="2329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07403" y="3683403"/>
            <a:ext cx="777616" cy="2235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96212" y="4937496"/>
            <a:ext cx="767498" cy="2329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54" y="345045"/>
            <a:ext cx="10612815" cy="777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Association</a:t>
            </a:r>
            <a:br>
              <a:rPr lang="en-US" dirty="0" smtClean="0"/>
            </a:br>
            <a:r>
              <a:rPr lang="en-US" dirty="0" smtClean="0"/>
              <a:t>(Single Vs. Array)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60" y="1680753"/>
            <a:ext cx="4189976" cy="45381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23" y="0"/>
            <a:ext cx="372445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00" y="1753504"/>
            <a:ext cx="1775810" cy="852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107" y="1467550"/>
            <a:ext cx="2331253" cy="14891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85812" y="2091034"/>
            <a:ext cx="1330037" cy="242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92726" y="205475"/>
            <a:ext cx="1784292" cy="2286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6363" y="4602277"/>
            <a:ext cx="692728" cy="2560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07127" y="5452922"/>
            <a:ext cx="692728" cy="2560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2455" y="2478377"/>
            <a:ext cx="1239289" cy="2371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59583" y="5124594"/>
            <a:ext cx="902162" cy="2509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Non-Default Constructor in </a:t>
            </a:r>
            <a:r>
              <a:rPr lang="en-US" dirty="0" smtClean="0">
                <a:solidFill>
                  <a:srgbClr val="C00000"/>
                </a:solidFill>
              </a:rPr>
              <a:t>Composition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 </a:t>
            </a:r>
            <a:r>
              <a:rPr lang="en-US" b="1" dirty="0" smtClean="0"/>
              <a:t>Composition</a:t>
            </a:r>
            <a:r>
              <a:rPr lang="en-US" dirty="0" smtClean="0"/>
              <a:t>, we use </a:t>
            </a:r>
            <a:r>
              <a:rPr lang="en-US" dirty="0" smtClean="0">
                <a:solidFill>
                  <a:srgbClr val="C00000"/>
                </a:solidFill>
              </a:rPr>
              <a:t>array of </a:t>
            </a:r>
            <a:r>
              <a:rPr lang="en-US" b="1" dirty="0" smtClean="0">
                <a:solidFill>
                  <a:srgbClr val="C00000"/>
                </a:solidFill>
              </a:rPr>
              <a:t>Objects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automatically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allocated.</a:t>
            </a:r>
          </a:p>
          <a:p>
            <a:pPr lvl="1"/>
            <a:r>
              <a:rPr lang="en-US" dirty="0" smtClean="0"/>
              <a:t>So, we create </a:t>
            </a:r>
            <a:r>
              <a:rPr lang="en-US" dirty="0" smtClean="0">
                <a:solidFill>
                  <a:srgbClr val="C00000"/>
                </a:solidFill>
              </a:rPr>
              <a:t>multiple objects at the same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So, the inner class </a:t>
            </a:r>
            <a:r>
              <a:rPr lang="en-US" dirty="0" smtClean="0">
                <a:solidFill>
                  <a:srgbClr val="C00000"/>
                </a:solidFill>
              </a:rPr>
              <a:t>MUST</a:t>
            </a:r>
            <a:r>
              <a:rPr lang="en-US" dirty="0" smtClean="0"/>
              <a:t> have a </a:t>
            </a:r>
            <a:r>
              <a:rPr lang="en-US" b="1" dirty="0" smtClean="0">
                <a:solidFill>
                  <a:srgbClr val="7030A0"/>
                </a:solidFill>
              </a:rPr>
              <a:t>default constructor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can change the data members of the inner class objects later using </a:t>
            </a:r>
            <a:r>
              <a:rPr lang="en-US" dirty="0" smtClean="0">
                <a:solidFill>
                  <a:srgbClr val="7030A0"/>
                </a:solidFill>
              </a:rPr>
              <a:t>setters or read info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in </a:t>
            </a:r>
            <a:r>
              <a:rPr lang="en-US" b="1" dirty="0" smtClean="0"/>
              <a:t>Aggregation</a:t>
            </a:r>
            <a:r>
              <a:rPr lang="en-US" dirty="0" smtClean="0"/>
              <a:t> and </a:t>
            </a:r>
            <a:r>
              <a:rPr lang="en-US" b="1" dirty="0" smtClean="0"/>
              <a:t>Association</a:t>
            </a:r>
            <a:r>
              <a:rPr lang="en-US" dirty="0" smtClean="0"/>
              <a:t>, it is the </a:t>
            </a:r>
            <a:r>
              <a:rPr lang="en-US" dirty="0" smtClean="0">
                <a:solidFill>
                  <a:srgbClr val="C00000"/>
                </a:solidFill>
              </a:rPr>
              <a:t>same as explained in Single Variable </a:t>
            </a:r>
            <a:r>
              <a:rPr lang="en-US" dirty="0" smtClean="0"/>
              <a:t>since we create </a:t>
            </a:r>
            <a:r>
              <a:rPr lang="en-US" dirty="0" smtClean="0">
                <a:solidFill>
                  <a:srgbClr val="C00000"/>
                </a:solidFill>
              </a:rPr>
              <a:t>one object a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07171" y="1849534"/>
            <a:ext cx="7772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19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524901"/>
            <a:ext cx="7772400" cy="8982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Logical Meaning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10600" y="5428647"/>
            <a:ext cx="3200400" cy="994529"/>
          </a:xfrm>
        </p:spPr>
        <p:txBody>
          <a:bodyPr/>
          <a:lstStyle/>
          <a:p>
            <a:r>
              <a:rPr lang="en-US" dirty="0" smtClean="0"/>
              <a:t>Class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419" y="775271"/>
            <a:ext cx="10612815" cy="777460"/>
          </a:xfrm>
        </p:spPr>
        <p:txBody>
          <a:bodyPr/>
          <a:lstStyle/>
          <a:p>
            <a:r>
              <a:rPr lang="en-US" dirty="0" smtClean="0"/>
              <a:t>Logical Meaning of Class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46" y="1743496"/>
            <a:ext cx="10694417" cy="504061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C00000"/>
                </a:solidFill>
              </a:rPr>
              <a:t>Composition: (has-a relationship)</a:t>
            </a: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 object is destructed, the </a:t>
            </a: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class object </a:t>
            </a:r>
            <a:r>
              <a:rPr lang="en-US" dirty="0">
                <a:solidFill>
                  <a:srgbClr val="C00000"/>
                </a:solidFill>
              </a:rPr>
              <a:t>must be</a:t>
            </a:r>
            <a:r>
              <a:rPr lang="en-US" dirty="0"/>
              <a:t> destructed (</a:t>
            </a:r>
            <a:r>
              <a:rPr lang="en-US" dirty="0">
                <a:solidFill>
                  <a:srgbClr val="C00000"/>
                </a:solidFill>
              </a:rPr>
              <a:t>automatic/static allocation </a:t>
            </a:r>
            <a:r>
              <a:rPr lang="en-US" dirty="0"/>
              <a:t>inside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Very Strong </a:t>
            </a:r>
            <a:r>
              <a:rPr lang="en-US" dirty="0"/>
              <a:t>Relationship (Example: </a:t>
            </a:r>
            <a:r>
              <a:rPr lang="en-US" dirty="0">
                <a:solidFill>
                  <a:srgbClr val="0070C0"/>
                </a:solidFill>
              </a:rPr>
              <a:t>Car </a:t>
            </a:r>
            <a:r>
              <a:rPr lang="en-US" dirty="0"/>
              <a:t>and </a:t>
            </a:r>
            <a:r>
              <a:rPr lang="en-US" dirty="0" err="1">
                <a:solidFill>
                  <a:srgbClr val="00B050"/>
                </a:solidFill>
              </a:rPr>
              <a:t>CarBody</a:t>
            </a:r>
            <a:r>
              <a:rPr lang="en-US" dirty="0" smtClean="0"/>
              <a:t>)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Aggregation: (has-a relationship)</a:t>
            </a: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 object is destructed, the </a:t>
            </a: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class object </a:t>
            </a:r>
            <a:r>
              <a:rPr lang="en-US" i="1" dirty="0">
                <a:solidFill>
                  <a:srgbClr val="C00000"/>
                </a:solidFill>
              </a:rPr>
              <a:t>may be </a:t>
            </a:r>
            <a:r>
              <a:rPr lang="en-US" dirty="0"/>
              <a:t>destructed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dynamic allocation </a:t>
            </a:r>
            <a:r>
              <a:rPr lang="en-US" dirty="0"/>
              <a:t>inside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Strong</a:t>
            </a:r>
            <a:r>
              <a:rPr lang="en-US" dirty="0"/>
              <a:t> Relationship (Example: </a:t>
            </a:r>
            <a:r>
              <a:rPr lang="en-US" dirty="0">
                <a:solidFill>
                  <a:srgbClr val="0070C0"/>
                </a:solidFill>
              </a:rPr>
              <a:t>Car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Wheel</a:t>
            </a:r>
            <a:r>
              <a:rPr lang="en-US" dirty="0" smtClean="0"/>
              <a:t>)</a:t>
            </a:r>
            <a:endParaRPr lang="en-US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Association: (uses relationship)</a:t>
            </a:r>
          </a:p>
          <a:p>
            <a:pPr lvl="1"/>
            <a:r>
              <a:rPr lang="en-US" dirty="0"/>
              <a:t>When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object is destructed, the </a:t>
            </a: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class object </a:t>
            </a:r>
            <a:r>
              <a:rPr lang="en-US" i="1" dirty="0">
                <a:solidFill>
                  <a:srgbClr val="C00000"/>
                </a:solidFill>
              </a:rPr>
              <a:t>is not affected.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no allocation </a:t>
            </a:r>
            <a:r>
              <a:rPr lang="en-US" dirty="0"/>
              <a:t>inside the 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 class)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Weak</a:t>
            </a:r>
            <a:r>
              <a:rPr lang="en-US" dirty="0"/>
              <a:t> Relationship (Example: </a:t>
            </a:r>
            <a:r>
              <a:rPr lang="en-US" dirty="0">
                <a:solidFill>
                  <a:srgbClr val="0070C0"/>
                </a:solidFill>
              </a:rPr>
              <a:t>Car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Driver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798" y="115853"/>
            <a:ext cx="2918238" cy="21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524901"/>
            <a:ext cx="7772400" cy="89827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Single Variable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610600" y="5428647"/>
            <a:ext cx="3200400" cy="994529"/>
          </a:xfrm>
        </p:spPr>
        <p:txBody>
          <a:bodyPr/>
          <a:lstStyle/>
          <a:p>
            <a:r>
              <a:rPr lang="en-US" dirty="0" smtClean="0"/>
              <a:t>Class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Construction/Destruction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22" y="1749669"/>
            <a:ext cx="10828422" cy="48436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Order of Construction of class X: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Data members </a:t>
            </a:r>
            <a:r>
              <a:rPr lang="en-US" dirty="0" smtClean="0"/>
              <a:t>of X (in order)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Constructor of </a:t>
            </a:r>
            <a:r>
              <a:rPr lang="en-US" dirty="0" smtClean="0">
                <a:solidFill>
                  <a:srgbClr val="C00000"/>
                </a:solidFill>
              </a:rPr>
              <a:t>Class X </a:t>
            </a:r>
            <a:r>
              <a:rPr lang="en-US" dirty="0" smtClean="0"/>
              <a:t>itself</a:t>
            </a:r>
          </a:p>
          <a:p>
            <a:pPr marL="0" indent="0">
              <a:buNone/>
            </a:pPr>
            <a:r>
              <a:rPr lang="en-US" b="1" dirty="0"/>
              <a:t>Order of </a:t>
            </a:r>
            <a:r>
              <a:rPr lang="en-US" b="1" dirty="0" smtClean="0"/>
              <a:t>Destruction </a:t>
            </a:r>
            <a:r>
              <a:rPr lang="en-US" b="1" dirty="0"/>
              <a:t>of class X: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Destructor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Class X </a:t>
            </a:r>
            <a:r>
              <a:rPr lang="en-US" dirty="0"/>
              <a:t>itself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Data </a:t>
            </a:r>
            <a:r>
              <a:rPr lang="en-US" dirty="0">
                <a:solidFill>
                  <a:srgbClr val="C00000"/>
                </a:solidFill>
              </a:rPr>
              <a:t>members </a:t>
            </a:r>
            <a:r>
              <a:rPr lang="en-US" dirty="0"/>
              <a:t>of X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reverse</a:t>
            </a:r>
            <a:r>
              <a:rPr lang="en-US" dirty="0" smtClean="0"/>
              <a:t> </a:t>
            </a:r>
            <a:r>
              <a:rPr lang="en-US" dirty="0"/>
              <a:t>order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Notes:</a:t>
            </a:r>
          </a:p>
          <a:p>
            <a:pPr lvl="1"/>
            <a:r>
              <a:rPr lang="en-US" b="1" dirty="0" smtClean="0"/>
              <a:t>Pointers</a:t>
            </a:r>
            <a:r>
              <a:rPr lang="en-US" dirty="0" smtClean="0"/>
              <a:t> do </a:t>
            </a:r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call constructors or destructors</a:t>
            </a:r>
          </a:p>
          <a:p>
            <a:pPr lvl="1"/>
            <a:r>
              <a:rPr lang="en-US" dirty="0" smtClean="0"/>
              <a:t>Constructors are called: </a:t>
            </a:r>
            <a:r>
              <a:rPr lang="en-US" dirty="0" smtClean="0">
                <a:solidFill>
                  <a:srgbClr val="00B050"/>
                </a:solidFill>
              </a:rPr>
              <a:t>X x1;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50"/>
                </a:solidFill>
              </a:rPr>
              <a:t>new X;</a:t>
            </a:r>
          </a:p>
          <a:p>
            <a:pPr lvl="1"/>
            <a:r>
              <a:rPr lang="en-US" dirty="0" smtClean="0"/>
              <a:t>Destructors are called: 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delete </a:t>
            </a:r>
            <a:r>
              <a:rPr lang="en-US" dirty="0" err="1" smtClean="0">
                <a:solidFill>
                  <a:srgbClr val="C00000"/>
                </a:solidFill>
              </a:rPr>
              <a:t>pX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Note: the above order of construction or destruction is the order of </a:t>
            </a:r>
            <a:r>
              <a:rPr lang="en-US" b="1" dirty="0" smtClean="0">
                <a:solidFill>
                  <a:srgbClr val="C00000"/>
                </a:solidFill>
              </a:rPr>
              <a:t>body execution</a:t>
            </a:r>
            <a:r>
              <a:rPr lang="en-US" dirty="0" smtClean="0">
                <a:solidFill>
                  <a:srgbClr val="C00000"/>
                </a:solidFill>
              </a:rPr>
              <a:t> not </a:t>
            </a:r>
            <a:r>
              <a:rPr lang="en-US" b="1" dirty="0" smtClean="0">
                <a:solidFill>
                  <a:srgbClr val="C00000"/>
                </a:solidFill>
              </a:rPr>
              <a:t>calling.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9112" y="2532184"/>
            <a:ext cx="2900220" cy="2347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Obj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211150" y="2656644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Data-member1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211150" y="3732696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Data-member 2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89112" y="1544176"/>
            <a:ext cx="2662819" cy="3962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616462" y="1544176"/>
            <a:ext cx="2435469" cy="3962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7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389112" y="908591"/>
            <a:ext cx="2900220" cy="2978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L1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11150" y="1513645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P1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811514" y="1578299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811514" y="2063209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211150" y="2669179"/>
            <a:ext cx="1662545" cy="99752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P2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811514" y="2733833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x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11514" y="3218743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C00000"/>
                </a:solidFill>
              </a:rPr>
              <a:t>y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2" y="95000"/>
            <a:ext cx="3710339" cy="32696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2" y="3503777"/>
            <a:ext cx="3394880" cy="3354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322" y="3912183"/>
            <a:ext cx="4387681" cy="258201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771" y="1538728"/>
            <a:ext cx="3286584" cy="17433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349601" y="40117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Line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96509" y="994252"/>
            <a:ext cx="142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Point </a:t>
            </a:r>
            <a:r>
              <a:rPr lang="en-US" sz="2400" dirty="0" err="1" smtClean="0">
                <a:solidFill>
                  <a:srgbClr val="FFFF00"/>
                </a:solidFill>
              </a:rPr>
              <a:t>Objs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3141" y="4795935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5633" y="4567335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28536" y="170068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23282" y="4081804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5774" y="3853204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82860" y="147208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3141" y="5281466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15633" y="5052866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814420" y="6198761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180492" y="5970161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976186" y="4363946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42258" y="4135346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933111" y="2687562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299183" y="2458962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005832" y="2215623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027010" y="285951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460509" y="862842"/>
            <a:ext cx="2828823" cy="30245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313594" y="862842"/>
            <a:ext cx="2853171" cy="30245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97375" y="4181262"/>
            <a:ext cx="1348509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Same for P2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019007" y="4135346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447571" y="4382395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447571" y="5217215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47571" y="4913439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459513" y="5517397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85610" y="3774865"/>
            <a:ext cx="1348509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Same for P1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008333" y="3787742"/>
            <a:ext cx="541175" cy="457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5447571" y="4664104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465318" y="5789869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446890" y="4215400"/>
            <a:ext cx="2683999" cy="181588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P1 </a:t>
            </a:r>
            <a:r>
              <a:rPr lang="en-US" sz="2400" dirty="0" smtClean="0">
                <a:solidFill>
                  <a:srgbClr val="00B050"/>
                </a:solidFill>
              </a:rPr>
              <a:t>is an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Dot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P1</a:t>
            </a:r>
            <a:r>
              <a:rPr lang="en-US" sz="40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smtClean="0">
                <a:solidFill>
                  <a:srgbClr val="C00000"/>
                </a:solidFill>
              </a:rPr>
              <a:t>func();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6" grpId="0"/>
      <p:bldP spid="38" grpId="0"/>
      <p:bldP spid="44" grpId="0" animBg="1"/>
      <p:bldP spid="49" grpId="0" animBg="1"/>
      <p:bldP spid="25" grpId="0" animBg="1"/>
      <p:bldP spid="31" grpId="0" animBg="1"/>
      <p:bldP spid="39" grpId="0" animBg="1"/>
      <p:bldP spid="45" grpId="0" animBg="1"/>
      <p:bldP spid="51" grpId="0" animBg="1"/>
      <p:bldP spid="54" grpId="0" animBg="1"/>
      <p:bldP spid="56" grpId="0" animBg="1"/>
      <p:bldP spid="3" grpId="0" animBg="1"/>
      <p:bldP spid="37" grpId="0" animBg="1"/>
      <p:bldP spid="55" grpId="0" animBg="1"/>
      <p:bldP spid="58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70854" y="6117573"/>
            <a:ext cx="1354666" cy="507853"/>
          </a:xfrm>
        </p:spPr>
        <p:txBody>
          <a:bodyPr/>
          <a:lstStyle/>
          <a:p>
            <a:fld id="{92D6D5E1-235F-477D-9CBB-332801280EB7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096500" y="1679512"/>
            <a:ext cx="1504700" cy="154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S1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196832" y="2064277"/>
            <a:ext cx="1289152" cy="8002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438685" y="2279661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Aggregation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2" y="118552"/>
            <a:ext cx="3413908" cy="3072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67" y="3203648"/>
            <a:ext cx="3391349" cy="3654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997" y="1453320"/>
            <a:ext cx="3372321" cy="1667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13334" y="152796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Dep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2990" y="1097336"/>
            <a:ext cx="15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School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67964" y="2261818"/>
            <a:ext cx="618963" cy="386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21" idx="1"/>
          </p:cNvCxnSpPr>
          <p:nvPr/>
        </p:nvCxnSpPr>
        <p:spPr>
          <a:xfrm flipV="1">
            <a:off x="9233501" y="2464388"/>
            <a:ext cx="963331" cy="822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8685" y="278647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Heap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655" y="3631903"/>
            <a:ext cx="4524947" cy="20576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517836" y="1769932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Dep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Ptr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2258" y="4291891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750" y="4063291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8591" y="380364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083" y="357504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3708" y="476167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6200" y="453307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8591" y="1651804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083" y="1423204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32530" y="5030681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95022" y="4848261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901329" y="2117490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922507" y="2761377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694947" y="5994025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072129" y="5696340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832662" y="2546444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198734" y="2317844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852172" y="6222625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229354" y="5994025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737294" y="3816219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103366" y="358761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090205" y="1679512"/>
            <a:ext cx="1570847" cy="154888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090205" y="1649421"/>
            <a:ext cx="1546848" cy="15789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930167" y="4147017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937393" y="4762799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930167" y="4428726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937393" y="5091843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194046" y="2035405"/>
            <a:ext cx="1320621" cy="8793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0100395" y="2000764"/>
            <a:ext cx="1366808" cy="9139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05802" y="3950525"/>
            <a:ext cx="2590800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Note: 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No </a:t>
            </a:r>
            <a:r>
              <a:rPr lang="en-US" b="1" dirty="0" smtClean="0">
                <a:solidFill>
                  <a:srgbClr val="00B050"/>
                </a:solidFill>
              </a:rPr>
              <a:t>constructor/</a:t>
            </a:r>
            <a:r>
              <a:rPr lang="en-US" b="1" dirty="0" smtClean="0">
                <a:solidFill>
                  <a:srgbClr val="C00000"/>
                </a:solidFill>
              </a:rPr>
              <a:t>destructor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are called for </a:t>
            </a:r>
            <a:r>
              <a:rPr lang="en-US" b="1" dirty="0" smtClean="0">
                <a:solidFill>
                  <a:srgbClr val="00B050"/>
                </a:solidFill>
              </a:rPr>
              <a:t>Pointer</a:t>
            </a:r>
            <a:r>
              <a:rPr lang="en-US" dirty="0" smtClean="0">
                <a:solidFill>
                  <a:srgbClr val="00B050"/>
                </a:solidFill>
              </a:rPr>
              <a:t> data members by default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 need explicit </a:t>
            </a:r>
            <a:endParaRPr lang="en-US" b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new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delete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8" idx="0"/>
          </p:cNvCxnSpPr>
          <p:nvPr/>
        </p:nvCxnSpPr>
        <p:spPr>
          <a:xfrm flipH="1" flipV="1">
            <a:off x="7555727" y="5811782"/>
            <a:ext cx="4328" cy="39556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289467" y="620734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3280" y="3765859"/>
            <a:ext cx="2908484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Note:</a:t>
            </a:r>
          </a:p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Ptr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is a </a:t>
            </a:r>
            <a:r>
              <a:rPr lang="en-US" sz="2400" b="1" dirty="0" smtClean="0">
                <a:solidFill>
                  <a:srgbClr val="C00000"/>
                </a:solidFill>
              </a:rPr>
              <a:t>Pointer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P1-&gt;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70365" y="31668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Stack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7" grpId="0"/>
      <p:bldP spid="19" grpId="0"/>
      <p:bldP spid="29" grpId="0" animBg="1"/>
      <p:bldP spid="34" grpId="0"/>
      <p:bldP spid="38" grpId="0"/>
      <p:bldP spid="22" grpId="0" animBg="1"/>
      <p:bldP spid="26" grpId="0" animBg="1"/>
      <p:bldP spid="28" grpId="0" animBg="1"/>
      <p:bldP spid="31" grpId="0" animBg="1"/>
      <p:bldP spid="33" grpId="0" animBg="1"/>
      <p:bldP spid="35" grpId="0" animBg="1"/>
      <p:bldP spid="36" grpId="0" animBg="1"/>
      <p:bldP spid="40" grpId="0" animBg="1"/>
      <p:bldP spid="42" grpId="0" animBg="1"/>
      <p:bldP spid="44" grpId="0" animBg="1"/>
      <p:bldP spid="46" grpId="0" animBg="1"/>
      <p:bldP spid="56" grpId="0" animBg="1"/>
      <p:bldP spid="58" grpId="0" animBg="1"/>
      <p:bldP spid="55" grpId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63964" y="2576442"/>
            <a:ext cx="1504700" cy="154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S1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364296" y="2979869"/>
            <a:ext cx="1289152" cy="8002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T1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823061" y="3186839"/>
            <a:ext cx="822036" cy="3694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rgbClr val="C00000"/>
                </a:solidFill>
              </a:rPr>
              <a:t>id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872" y="131131"/>
            <a:ext cx="6622180" cy="777460"/>
          </a:xfrm>
        </p:spPr>
        <p:txBody>
          <a:bodyPr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58863" y="2458137"/>
            <a:ext cx="17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Teacher </a:t>
            </a:r>
            <a:r>
              <a:rPr lang="en-US" sz="2400" dirty="0" err="1" smtClean="0">
                <a:solidFill>
                  <a:srgbClr val="C00000"/>
                </a:solidFill>
              </a:rPr>
              <a:t>Obj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90999" y="2055668"/>
            <a:ext cx="16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School </a:t>
            </a:r>
            <a:r>
              <a:rPr lang="en-US" sz="2400" dirty="0" err="1" smtClean="0">
                <a:solidFill>
                  <a:srgbClr val="C00000"/>
                </a:solidFill>
              </a:rPr>
              <a:t>Objs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35428" y="3177410"/>
            <a:ext cx="618963" cy="386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21" idx="1"/>
          </p:cNvCxnSpPr>
          <p:nvPr/>
        </p:nvCxnSpPr>
        <p:spPr>
          <a:xfrm flipV="1">
            <a:off x="9400965" y="3379980"/>
            <a:ext cx="963331" cy="822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99291" y="4125323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Stack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44178" y="269348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 </a:t>
            </a:r>
            <a:r>
              <a:rPr lang="en-US" sz="2400" dirty="0" err="1" smtClean="0">
                <a:solidFill>
                  <a:srgbClr val="FFFF00"/>
                </a:solidFill>
              </a:rPr>
              <a:t>Ptr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7" y="38197"/>
            <a:ext cx="2567234" cy="2351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3" y="2502497"/>
            <a:ext cx="3988633" cy="432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620" y="1097336"/>
            <a:ext cx="3669935" cy="3320047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8235290" y="359034"/>
            <a:ext cx="1504700" cy="154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smtClean="0">
                <a:solidFill>
                  <a:schemeClr val="bg1"/>
                </a:solidFill>
              </a:rPr>
              <a:t>S2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906754" y="960002"/>
            <a:ext cx="618963" cy="38601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 smtClean="0">
                <a:solidFill>
                  <a:srgbClr val="C00000"/>
                </a:solidFill>
              </a:rPr>
              <a:t>Ptr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44178" y="504339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 </a:t>
            </a:r>
            <a:r>
              <a:rPr lang="en-US" sz="2400" dirty="0" err="1" smtClean="0">
                <a:solidFill>
                  <a:srgbClr val="FFFF00"/>
                </a:solidFill>
              </a:rPr>
              <a:t>Ptr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400965" y="1205069"/>
            <a:ext cx="956559" cy="21541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1989" y="2448927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044633" y="2977280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71847" y="3254909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22810" y="4030813"/>
            <a:ext cx="300754" cy="3084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552987" y="1627902"/>
            <a:ext cx="300754" cy="3084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998" y="3432231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3490" y="3249811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5727" y="3026309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8219" y="2797709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22798" y="385105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5290" y="362245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73756" y="4645983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839828" y="4417383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290154" y="3026309"/>
            <a:ext cx="3771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56226" y="2797709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094" y="4627207"/>
            <a:ext cx="3474182" cy="2119840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8268136" y="2654019"/>
            <a:ext cx="1533708" cy="15238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292745" y="2576442"/>
            <a:ext cx="1475919" cy="1601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3257" y="4947060"/>
            <a:ext cx="25908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Note: 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No </a:t>
            </a:r>
            <a:r>
              <a:rPr lang="en-US" b="1" dirty="0" smtClean="0">
                <a:solidFill>
                  <a:srgbClr val="00B050"/>
                </a:solidFill>
              </a:rPr>
              <a:t>constructor/</a:t>
            </a:r>
            <a:r>
              <a:rPr lang="en-US" b="1" dirty="0" smtClean="0">
                <a:solidFill>
                  <a:srgbClr val="C00000"/>
                </a:solidFill>
              </a:rPr>
              <a:t>destructor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are called for </a:t>
            </a:r>
            <a:r>
              <a:rPr lang="en-US" b="1" dirty="0" smtClean="0">
                <a:solidFill>
                  <a:srgbClr val="00B050"/>
                </a:solidFill>
              </a:rPr>
              <a:t>Pointer</a:t>
            </a:r>
            <a:r>
              <a:rPr lang="en-US" dirty="0" smtClean="0">
                <a:solidFill>
                  <a:srgbClr val="00B050"/>
                </a:solidFill>
              </a:rPr>
              <a:t> data members by default.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046839" y="5082690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46839" y="6057418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44633" y="5798508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046839" y="5547225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044633" y="5307297"/>
            <a:ext cx="35712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044633" y="6302182"/>
            <a:ext cx="35712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84227" y="359034"/>
            <a:ext cx="1555763" cy="15488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8263964" y="359034"/>
            <a:ext cx="1476027" cy="15488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271585" y="2896623"/>
            <a:ext cx="1467833" cy="9625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0271586" y="2926550"/>
            <a:ext cx="1467832" cy="9325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6500" y="1211400"/>
            <a:ext cx="447606" cy="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8992" y="982800"/>
            <a:ext cx="541175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4" name="Straight Arrow Connector 73"/>
          <p:cNvCxnSpPr>
            <a:stCxn id="75" idx="0"/>
          </p:cNvCxnSpPr>
          <p:nvPr/>
        </p:nvCxnSpPr>
        <p:spPr>
          <a:xfrm flipH="1" flipV="1">
            <a:off x="7839859" y="6124938"/>
            <a:ext cx="1" cy="2758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569272" y="6400800"/>
            <a:ext cx="541175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37735" y="4660365"/>
            <a:ext cx="2908484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Note:</a:t>
            </a:r>
          </a:p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Ptr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is a </a:t>
            </a:r>
            <a:r>
              <a:rPr lang="en-US" sz="2400" b="1" dirty="0" smtClean="0">
                <a:solidFill>
                  <a:srgbClr val="C00000"/>
                </a:solidFill>
              </a:rPr>
              <a:t>Pointer</a:t>
            </a:r>
            <a:r>
              <a:rPr lang="en-US" sz="2400" b="1" dirty="0" smtClean="0">
                <a:solidFill>
                  <a:srgbClr val="00B050"/>
                </a:solidFill>
              </a:rPr>
              <a:t>,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dirty="0" smtClean="0">
                <a:solidFill>
                  <a:srgbClr val="00B050"/>
                </a:solidFill>
              </a:rPr>
              <a:t>so to call a function on it: </a:t>
            </a:r>
            <a:r>
              <a:rPr lang="en-US" sz="2400" b="1" dirty="0" smtClean="0">
                <a:solidFill>
                  <a:srgbClr val="C00000"/>
                </a:solidFill>
              </a:rPr>
              <a:t>Arrow Operator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P1-&gt;</a:t>
            </a:r>
            <a:r>
              <a:rPr lang="en-US" sz="2400" b="1" dirty="0" err="1" smtClean="0">
                <a:solidFill>
                  <a:srgbClr val="C00000"/>
                </a:solidFill>
              </a:rPr>
              <a:t>func</a:t>
            </a:r>
            <a:r>
              <a:rPr lang="en-US" sz="2400" b="1" dirty="0" smtClean="0">
                <a:solidFill>
                  <a:srgbClr val="C00000"/>
                </a:solidFill>
              </a:rPr>
              <a:t>();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73331" y="377951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Heap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7" grpId="0"/>
      <p:bldP spid="19" grpId="0"/>
      <p:bldP spid="29" grpId="0" animBg="1"/>
      <p:bldP spid="37" grpId="0"/>
      <p:bldP spid="38" grpId="0"/>
      <p:bldP spid="22" grpId="0" animBg="1"/>
      <p:bldP spid="24" grpId="0" animBg="1"/>
      <p:bldP spid="26" grpId="0"/>
      <p:bldP spid="25" grpId="0" animBg="1"/>
      <p:bldP spid="28" grpId="0" animBg="1"/>
      <p:bldP spid="30" grpId="0" animBg="1"/>
      <p:bldP spid="31" grpId="0" animBg="1"/>
      <p:bldP spid="32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39" grpId="0" animBg="1"/>
      <p:bldP spid="72" grpId="0" animBg="1"/>
      <p:bldP spid="75" grpId="0" animBg="1"/>
      <p:bldP spid="60" grpId="0" animBg="1"/>
      <p:bldP spid="61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525A7D"/>
      </a:accent1>
      <a:accent2>
        <a:srgbClr val="727CA3"/>
      </a:accent2>
      <a:accent3>
        <a:srgbClr val="B88472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5200</TotalTime>
  <Words>1288</Words>
  <Application>Microsoft Office PowerPoint</Application>
  <PresentationFormat>Widescreen</PresentationFormat>
  <Paragraphs>517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Playlist: OOP in C++ - Object Oriented Programming YouTube Channel: MyLegacy in Programming (Eman)</vt:lpstr>
      <vt:lpstr>Agenda</vt:lpstr>
      <vt:lpstr>Logical Meaning</vt:lpstr>
      <vt:lpstr>Logical Meaning of Class Relations</vt:lpstr>
      <vt:lpstr>Single Variable</vt:lpstr>
      <vt:lpstr>Order of Construction/Destruction</vt:lpstr>
      <vt:lpstr>Composition</vt:lpstr>
      <vt:lpstr>Aggregation</vt:lpstr>
      <vt:lpstr>Association</vt:lpstr>
      <vt:lpstr>PowerPoint Presentation</vt:lpstr>
      <vt:lpstr>Comparison</vt:lpstr>
      <vt:lpstr>Non-Default Constructor in Composition</vt:lpstr>
      <vt:lpstr>Non-Default Constructor in  Aggregation and Association</vt:lpstr>
      <vt:lpstr>Array Variable</vt:lpstr>
      <vt:lpstr>Review</vt:lpstr>
      <vt:lpstr>Composition</vt:lpstr>
      <vt:lpstr>Aggregation</vt:lpstr>
      <vt:lpstr>Aggregation:  Add Department</vt:lpstr>
      <vt:lpstr>Aggregation:  Remove Department</vt:lpstr>
      <vt:lpstr>Association</vt:lpstr>
      <vt:lpstr>Association:  Add Teacher</vt:lpstr>
      <vt:lpstr>Association:  Remove Teacher</vt:lpstr>
      <vt:lpstr>PowerPoint Presentation</vt:lpstr>
      <vt:lpstr>Comparison (Single Vs. Array)</vt:lpstr>
      <vt:lpstr>Composition  (Single Vs. Array)</vt:lpstr>
      <vt:lpstr>Aggregation  (Single Vs. Array)</vt:lpstr>
      <vt:lpstr>Association (Single Vs. Array)</vt:lpstr>
      <vt:lpstr>Non-Default Constructor in Composition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eman.hosam.official@gmail.com</dc:creator>
  <cp:lastModifiedBy>Maher</cp:lastModifiedBy>
  <cp:revision>830</cp:revision>
  <dcterms:created xsi:type="dcterms:W3CDTF">2021-09-05T04:41:24Z</dcterms:created>
  <dcterms:modified xsi:type="dcterms:W3CDTF">2024-11-14T03:51:03Z</dcterms:modified>
</cp:coreProperties>
</file>