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05a11d11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05a11d1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0535dafe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0535dafe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05a11d11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05a11d11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05a11d11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05a11d11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146e0d76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146e0d76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146e0d7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146e0d7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05a11d11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05a11d11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05a11d11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05a11d11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146e0d76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146e0d76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146e0d76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146e0d76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0f681232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0f681232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146e0d76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146e0d76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146e0d76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146e0d76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146e0d7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146e0d7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c432e27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c432e27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2711bc5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2711bc5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2711bc5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2711bc5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05a11d11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05a11d11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05a11d11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05a11d11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0535daf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0535daf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0535daf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0535daf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0535daf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0535daf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0535daf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0535daf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05a11d1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05a11d1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2711bc54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2711bc54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05a11d1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05a11d1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4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Medium Term Load Forecasting using Top Down Approach for Pakistan’s Power Sector</a:t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6"/>
              <a:t>                      </a:t>
            </a:r>
            <a:r>
              <a:rPr lang="en" sz="2400"/>
              <a:t>Supervisor: Dr. Naveed Arshad</a:t>
            </a:r>
            <a:endParaRPr sz="24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7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Monthly Peak Power (MW)</a:t>
            </a:r>
            <a:endParaRPr sz="3000"/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950" y="1012888"/>
            <a:ext cx="62865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Parameters Selection</a:t>
            </a:r>
            <a:endParaRPr sz="30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Independent Variables showing high correlation with Energy: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Apparent Temperature (0.88)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Temperature (0.83)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Pressure (-0.86)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403875" y="34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Multicollinearity</a:t>
            </a:r>
            <a:endParaRPr sz="300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017725"/>
            <a:ext cx="8520600" cy="31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The occurrence of high intercorrelations among two or more independent variables in a multiple regression model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Change in one independent variable results in change in some other independent variable.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Can lead to skewed or misleading results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Perfect </a:t>
            </a:r>
            <a:r>
              <a:rPr lang="en">
                <a:highlight>
                  <a:srgbClr val="FFFFFF"/>
                </a:highlight>
              </a:rPr>
              <a:t>collinearity</a:t>
            </a:r>
            <a:r>
              <a:rPr lang="en">
                <a:highlight>
                  <a:srgbClr val="FFFFFF"/>
                </a:highlight>
              </a:rPr>
              <a:t> exist if correlation between two independent </a:t>
            </a:r>
            <a:r>
              <a:rPr lang="en">
                <a:highlight>
                  <a:srgbClr val="FFFFFF"/>
                </a:highlight>
              </a:rPr>
              <a:t>variables</a:t>
            </a:r>
            <a:r>
              <a:rPr lang="en">
                <a:highlight>
                  <a:srgbClr val="FFFFFF"/>
                </a:highlight>
              </a:rPr>
              <a:t> is 1 or -1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541200" y="3729025"/>
            <a:ext cx="86028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Apparent Temperature preferred to Temperature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721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Checked multicollinearity for three aggregated features with monthly: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Mean Lahore Apparent Temperature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Min Lahore Apparent Temperature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Max Lahore Apparent Temperature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000" y="1046500"/>
            <a:ext cx="6249024" cy="40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>
            <p:ph type="title"/>
          </p:nvPr>
        </p:nvSpPr>
        <p:spPr>
          <a:xfrm>
            <a:off x="418575" y="23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 for Multicollinearity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048" y="867600"/>
            <a:ext cx="6205426" cy="41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310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39900"/>
            <a:ext cx="8520600" cy="3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Linear Regression for forecasting monthly energy load and monthly peak power.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Monthly Energy Model:</a:t>
            </a:r>
            <a:endParaRPr b="1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Input parameters:</a:t>
            </a:r>
            <a:r>
              <a:rPr lang="en" sz="1800"/>
              <a:t> NPCC Monthly Mean Lahore Apparent Temperature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Output Parameters: </a:t>
            </a:r>
            <a:r>
              <a:rPr lang="en" sz="1800"/>
              <a:t>Total Monthly Energy (MWh)</a:t>
            </a:r>
            <a:endParaRPr sz="180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Peak Power Model:</a:t>
            </a:r>
            <a:endParaRPr b="1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Input parameters:</a:t>
            </a:r>
            <a:r>
              <a:rPr lang="en" sz="1800"/>
              <a:t> NPCC Monthly Mean Lahore Apparent Temperature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Output Parameters: </a:t>
            </a:r>
            <a:r>
              <a:rPr lang="en" sz="1800"/>
              <a:t>Monthly Peak Power (MW)</a:t>
            </a:r>
            <a:endParaRPr b="1"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95125" y="45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ARDL (</a:t>
            </a:r>
            <a:r>
              <a:rPr lang="en"/>
              <a:t>Autoregressive</a:t>
            </a:r>
            <a:r>
              <a:rPr lang="en"/>
              <a:t> Distributed Lag)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Apparent Temperature for year 2021 is predicted using lag of previous 11 months.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Apparent Temperature is used for building Monthly Energy Load and Peak Power Model.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Predictions for Monthly Energy Load and Peak Power are made for 2021 using Predicted Mean Apparent Temperature</a:t>
            </a:r>
            <a:endParaRPr/>
          </a:p>
        </p:txBody>
      </p:sp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696" y="914500"/>
            <a:ext cx="7334250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>
            <p:ph type="title"/>
          </p:nvPr>
        </p:nvSpPr>
        <p:spPr>
          <a:xfrm>
            <a:off x="404750" y="34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FlowChart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83" y="691975"/>
            <a:ext cx="757237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28625"/>
            <a:ext cx="85206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</a:t>
            </a:r>
            <a:r>
              <a:rPr lang="en" sz="3000"/>
              <a:t>Overview</a:t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334450"/>
            <a:ext cx="8520600" cy="3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Forecasting and w</a:t>
            </a:r>
            <a:r>
              <a:rPr lang="en" sz="1800"/>
              <a:t>hy is Forecasting needed in energy sector of Pakistan</a:t>
            </a:r>
            <a:r>
              <a:rPr lang="en" sz="1800"/>
              <a:t>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Medium Term Load Forecasting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Exploratory Data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Parameter Selection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Building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Future 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Conclusion</a:t>
            </a:r>
            <a:endParaRPr sz="18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 rotWithShape="1">
          <a:blip r:embed="rId3">
            <a:alphaModFix/>
          </a:blip>
          <a:srcRect b="2629" l="0" r="0" t="-2630"/>
          <a:stretch/>
        </p:blipFill>
        <p:spPr>
          <a:xfrm>
            <a:off x="900338" y="529525"/>
            <a:ext cx="801052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 rotWithShape="1">
          <a:blip r:embed="rId3">
            <a:alphaModFix/>
          </a:blip>
          <a:srcRect b="2289" l="0" r="0" t="-2290"/>
          <a:stretch/>
        </p:blipFill>
        <p:spPr>
          <a:xfrm>
            <a:off x="748950" y="554113"/>
            <a:ext cx="78486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150" y="580000"/>
            <a:ext cx="745807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 rotWithShape="1">
          <a:blip r:embed="rId3">
            <a:alphaModFix/>
          </a:blip>
          <a:srcRect b="0" l="-1190" r="1189" t="0"/>
          <a:stretch/>
        </p:blipFill>
        <p:spPr>
          <a:xfrm>
            <a:off x="402125" y="367100"/>
            <a:ext cx="8167658" cy="457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403250" y="29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Equation (Energy)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291925" y="656125"/>
            <a:ext cx="8461500" cy="44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Y: Dependent Variable (Energy)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B0: Intercept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B1: Gradient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X: Independent Variable (Mean Apparent Temperature)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every  1 degree C</a:t>
            </a:r>
            <a:r>
              <a:rPr lang="en"/>
              <a:t>elsius</a:t>
            </a:r>
            <a:r>
              <a:rPr lang="en"/>
              <a:t>  increase in Mean Apparent Temperature, the Energy increases by 289197 MWh on average.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438" y="992250"/>
            <a:ext cx="1892808" cy="39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400" y="3196825"/>
            <a:ext cx="7379208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95100" y="21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Equation (Peak Power)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792375"/>
            <a:ext cx="8520600" cy="45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Y: Dependent Variable (Peak Power)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B0: Intercept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B1: Gradient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X: Independent Variable (Mean Apparent Temperature)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every 1 degree Celsius increase in Mean Apparent Temperature, the Peak   Power increases by 397.22 MW on average.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150" y="958573"/>
            <a:ext cx="1892800" cy="39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675" y="3249550"/>
            <a:ext cx="7379208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on test data for 2021 year are shown below: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Monthly Energy Forecast: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MAPE: 13.9 %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Monthly Peak Power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MAPE: 11.2 %</a:t>
            </a:r>
            <a:endParaRPr sz="1700"/>
          </a:p>
        </p:txBody>
      </p:sp>
      <p:sp>
        <p:nvSpPr>
          <p:cNvPr id="228" name="Google Shape;22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Dashboard for visualization.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five different techniques for forecasting and compare their results.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Forecasting for 10 Distribution Companies (DISCOs) operating in Pakistan.</a:t>
            </a:r>
            <a:endParaRPr/>
          </a:p>
        </p:txBody>
      </p:sp>
      <p:sp>
        <p:nvSpPr>
          <p:cNvPr id="235" name="Google Shape;23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1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Forecasting and its techniques</a:t>
            </a:r>
            <a:endParaRPr sz="30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750675"/>
            <a:ext cx="8520600" cy="43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 of making predictions based on the past or present data.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Qualitative Forecasting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Relies upon experts judgement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biased and comprised of personal judgements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inaccurate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Quantitative Forecasting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Relies on numerical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Consistent and objective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accurate as compared to Qualitative Forecasting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forecasting needed?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17725"/>
            <a:ext cx="8520600" cy="4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demands of new and existing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Anticip</a:t>
            </a:r>
            <a:r>
              <a:rPr lang="en"/>
              <a:t>ating customer’s need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cost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usage of budget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Timely procurement and good planning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Forecasting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92825"/>
            <a:ext cx="85206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Reasons for Energy Forecasting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Allocation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Ordering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Budget Planning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Types of Energy Forecasting: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Term Load Forecasting (1-2 days)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Medium Term Load Forecasting </a:t>
            </a:r>
            <a:r>
              <a:rPr lang="en">
                <a:solidFill>
                  <a:srgbClr val="434343"/>
                </a:solidFill>
              </a:rPr>
              <a:t>(</a:t>
            </a:r>
            <a:r>
              <a:rPr lang="en">
                <a:solidFill>
                  <a:srgbClr val="434343"/>
                </a:solidFill>
              </a:rPr>
              <a:t>1</a:t>
            </a:r>
            <a:r>
              <a:rPr lang="en">
                <a:solidFill>
                  <a:srgbClr val="434343"/>
                </a:solidFill>
              </a:rPr>
              <a:t>-2 years)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Term Load Forecasting (5-10 years)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Medium Term Load Forecasting</a:t>
            </a:r>
            <a:endParaRPr sz="30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forecast </a:t>
            </a:r>
            <a:r>
              <a:rPr lang="en"/>
              <a:t>monthly</a:t>
            </a:r>
            <a:r>
              <a:rPr lang="en"/>
              <a:t> energy demand and monthly peak power for the future span of one year.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Predictions on </a:t>
            </a:r>
            <a:r>
              <a:rPr lang="en"/>
              <a:t>monthly granularity.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Factors affecting Forecasting: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 and living styles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Geological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Weather etc</a:t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3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Availability:</a:t>
            </a:r>
            <a:endParaRPr sz="300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811325"/>
            <a:ext cx="8520600" cy="4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endParaRPr sz="3350"/>
          </a:p>
          <a:p>
            <a:pPr indent="-3421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500"/>
              <a:t>NPCC Pakistan’s energy for 2019-2021</a:t>
            </a:r>
            <a:endParaRPr sz="5500"/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500"/>
              <a:t>Weather attributes for nine major cities of Pakistan</a:t>
            </a:r>
            <a:endParaRPr sz="5500"/>
          </a:p>
          <a:p>
            <a:pPr indent="-342106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500"/>
              <a:t>Lahore</a:t>
            </a:r>
            <a:endParaRPr sz="5500">
              <a:solidFill>
                <a:srgbClr val="FF0000"/>
              </a:solidFill>
            </a:endParaRPr>
          </a:p>
          <a:p>
            <a:pPr indent="-342106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500"/>
              <a:t>Multan</a:t>
            </a:r>
            <a:endParaRPr sz="5500"/>
          </a:p>
          <a:p>
            <a:pPr indent="-342106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500"/>
              <a:t>Faisalabad </a:t>
            </a:r>
            <a:endParaRPr sz="5500"/>
          </a:p>
          <a:p>
            <a:pPr indent="-342106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500"/>
              <a:t>Quetta</a:t>
            </a:r>
            <a:endParaRPr sz="5500"/>
          </a:p>
          <a:p>
            <a:pPr indent="-342106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500"/>
              <a:t>Peshawar </a:t>
            </a:r>
            <a:endParaRPr sz="5500"/>
          </a:p>
          <a:p>
            <a:pPr indent="-342106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500"/>
              <a:t>Gujranwala </a:t>
            </a:r>
            <a:endParaRPr sz="5500"/>
          </a:p>
          <a:p>
            <a:pPr indent="-342106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500"/>
              <a:t>Hyderabad</a:t>
            </a:r>
            <a:endParaRPr sz="5500"/>
          </a:p>
          <a:p>
            <a:pPr indent="-342106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500"/>
              <a:t>Sukkur</a:t>
            </a:r>
            <a:endParaRPr sz="5500"/>
          </a:p>
          <a:p>
            <a:pPr indent="-342106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500"/>
              <a:t>Islamabad.</a:t>
            </a:r>
            <a:endParaRPr sz="5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00"/>
              <a:t>Weather parameters include Temperature, </a:t>
            </a:r>
            <a:r>
              <a:rPr b="1" lang="en" sz="5500"/>
              <a:t>Apparent Temperature</a:t>
            </a:r>
            <a:r>
              <a:rPr lang="en" sz="5500"/>
              <a:t>, Dew Point, Humidity, Pressure, Wind Speed, Wind Gust</a:t>
            </a:r>
            <a:endParaRPr sz="5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562825" y="1904650"/>
            <a:ext cx="57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Exploratory Data Analysis</a:t>
            </a:r>
            <a:endParaRPr sz="3500"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37338" y="248425"/>
            <a:ext cx="846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Monthly Energy (MWh) </a:t>
            </a:r>
            <a:endParaRPr sz="3000"/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175" y="1041625"/>
            <a:ext cx="62960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