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8xMW7ns1+qB62yjrZOApTm3P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2951FE-86F9-4962-B87D-C1A4B81B5D38}">
  <a:tblStyle styleId="{3E2951FE-86F9-4962-B87D-C1A4B81B5D38}"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2E6EA"/>
          </a:solidFill>
        </a:fill>
      </a:tcStyle>
    </a:wholeTbl>
    <a:band1H>
      <a:tcTxStyle/>
      <a:tcStyle>
        <a:fill>
          <a:solidFill>
            <a:srgbClr val="E4CAD2"/>
          </a:solidFill>
        </a:fill>
      </a:tcStyle>
    </a:band1H>
    <a:band2H>
      <a:tcTxStyle/>
    </a:band2H>
    <a:band1V>
      <a:tcTxStyle/>
      <a:tcStyle>
        <a:fill>
          <a:solidFill>
            <a:srgbClr val="E4CAD2"/>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regular.fntdata"/><Relationship Id="rId21" Type="http://schemas.openxmlformats.org/officeDocument/2006/relationships/slide" Target="slides/slide16.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39611014d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39611014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7"/>
          <p:cNvGrpSpPr/>
          <p:nvPr/>
        </p:nvGrpSpPr>
        <p:grpSpPr>
          <a:xfrm>
            <a:off x="0" y="0"/>
            <a:ext cx="12192000" cy="6858000"/>
            <a:chOff x="0" y="0"/>
            <a:chExt cx="12192000" cy="6858000"/>
          </a:xfrm>
        </p:grpSpPr>
        <p:sp>
          <p:nvSpPr>
            <p:cNvPr id="24" name="Google Shape;24;p1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17"/>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8" name="Google Shape;28;p17"/>
          <p:cNvSpPr txBox="1"/>
          <p:nvPr>
            <p:ph idx="10" type="dt"/>
          </p:nvPr>
        </p:nvSpPr>
        <p:spPr>
          <a:xfrm rot="5400000">
            <a:off x="10158984" y="1792224"/>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rot="5400000">
            <a:off x="8951976" y="3227832"/>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grpSp>
        <p:nvGrpSpPr>
          <p:cNvPr id="121" name="Google Shape;121;p26"/>
          <p:cNvGrpSpPr/>
          <p:nvPr/>
        </p:nvGrpSpPr>
        <p:grpSpPr>
          <a:xfrm>
            <a:off x="0" y="0"/>
            <a:ext cx="12192000" cy="6858000"/>
            <a:chOff x="0" y="0"/>
            <a:chExt cx="12192000" cy="6858000"/>
          </a:xfrm>
        </p:grpSpPr>
        <p:sp>
          <p:nvSpPr>
            <p:cNvPr id="122" name="Google Shape;122;p2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6"/>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2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26"/>
          <p:cNvSpPr txBox="1"/>
          <p:nvPr>
            <p:ph type="title"/>
          </p:nvPr>
        </p:nvSpPr>
        <p:spPr>
          <a:xfrm>
            <a:off x="1154954" y="4969927"/>
            <a:ext cx="8825659"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6"/>
          <p:cNvSpPr/>
          <p:nvPr>
            <p:ph idx="2" type="pic"/>
          </p:nvPr>
        </p:nvSpPr>
        <p:spPr>
          <a:xfrm>
            <a:off x="1154954" y="685800"/>
            <a:ext cx="8825659"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3" name="Google Shape;133;p26"/>
          <p:cNvSpPr txBox="1"/>
          <p:nvPr>
            <p:ph idx="1" type="body"/>
          </p:nvPr>
        </p:nvSpPr>
        <p:spPr>
          <a:xfrm>
            <a:off x="1154954" y="5536665"/>
            <a:ext cx="8825658"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4" name="Google Shape;134;p2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38" name="Shape 138"/>
        <p:cNvGrpSpPr/>
        <p:nvPr/>
      </p:nvGrpSpPr>
      <p:grpSpPr>
        <a:xfrm>
          <a:off x="0" y="0"/>
          <a:ext cx="0" cy="0"/>
          <a:chOff x="0" y="0"/>
          <a:chExt cx="0" cy="0"/>
        </a:xfrm>
      </p:grpSpPr>
      <p:grpSp>
        <p:nvGrpSpPr>
          <p:cNvPr id="139" name="Google Shape;139;p27"/>
          <p:cNvGrpSpPr/>
          <p:nvPr/>
        </p:nvGrpSpPr>
        <p:grpSpPr>
          <a:xfrm>
            <a:off x="0" y="0"/>
            <a:ext cx="12192000" cy="6858000"/>
            <a:chOff x="0" y="0"/>
            <a:chExt cx="12192000" cy="6858000"/>
          </a:xfrm>
        </p:grpSpPr>
        <p:sp>
          <p:nvSpPr>
            <p:cNvPr id="140" name="Google Shape;140;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8" name="Google Shape;148;p2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9" name="Google Shape;149;p27"/>
          <p:cNvSpPr txBox="1"/>
          <p:nvPr>
            <p:ph type="title"/>
          </p:nvPr>
        </p:nvSpPr>
        <p:spPr>
          <a:xfrm>
            <a:off x="1148798" y="1063417"/>
            <a:ext cx="8831816" cy="137298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7"/>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51" name="Google Shape;151;p2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55" name="Shape 155"/>
        <p:cNvGrpSpPr/>
        <p:nvPr/>
      </p:nvGrpSpPr>
      <p:grpSpPr>
        <a:xfrm>
          <a:off x="0" y="0"/>
          <a:ext cx="0" cy="0"/>
          <a:chOff x="0" y="0"/>
          <a:chExt cx="0" cy="0"/>
        </a:xfrm>
      </p:grpSpPr>
      <p:grpSp>
        <p:nvGrpSpPr>
          <p:cNvPr id="156" name="Google Shape;156;p28"/>
          <p:cNvGrpSpPr/>
          <p:nvPr/>
        </p:nvGrpSpPr>
        <p:grpSpPr>
          <a:xfrm>
            <a:off x="0" y="0"/>
            <a:ext cx="12192000" cy="6858000"/>
            <a:chOff x="0" y="0"/>
            <a:chExt cx="12192000" cy="6858000"/>
          </a:xfrm>
        </p:grpSpPr>
        <p:sp>
          <p:nvSpPr>
            <p:cNvPr id="157" name="Google Shape;157;p2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2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28"/>
          <p:cNvSpPr txBox="1"/>
          <p:nvPr/>
        </p:nvSpPr>
        <p:spPr>
          <a:xfrm>
            <a:off x="881566" y="607336"/>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7" name="Google Shape;167;p28"/>
          <p:cNvSpPr txBox="1"/>
          <p:nvPr/>
        </p:nvSpPr>
        <p:spPr>
          <a:xfrm>
            <a:off x="9884458" y="2613787"/>
            <a:ext cx="652763"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9600" u="none" cap="none" strike="noStrike">
                <a:solidFill>
                  <a:srgbClr val="EE52A4"/>
                </a:solidFill>
                <a:latin typeface="Arial"/>
                <a:ea typeface="Arial"/>
                <a:cs typeface="Arial"/>
                <a:sym typeface="Arial"/>
              </a:rPr>
              <a:t>”</a:t>
            </a:r>
            <a:endParaRPr/>
          </a:p>
        </p:txBody>
      </p:sp>
      <p:sp>
        <p:nvSpPr>
          <p:cNvPr id="168" name="Google Shape;168;p28"/>
          <p:cNvSpPr txBox="1"/>
          <p:nvPr>
            <p:ph type="title"/>
          </p:nvPr>
        </p:nvSpPr>
        <p:spPr>
          <a:xfrm>
            <a:off x="1581878" y="982134"/>
            <a:ext cx="8453906" cy="269663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8"/>
          <p:cNvSpPr txBox="1"/>
          <p:nvPr>
            <p:ph idx="1" type="body"/>
          </p:nvPr>
        </p:nvSpPr>
        <p:spPr>
          <a:xfrm>
            <a:off x="1945945" y="3678766"/>
            <a:ext cx="773121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EE52A4"/>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0" name="Google Shape;170;p28"/>
          <p:cNvSpPr txBox="1"/>
          <p:nvPr>
            <p:ph idx="2" type="body"/>
          </p:nvPr>
        </p:nvSpPr>
        <p:spPr>
          <a:xfrm>
            <a:off x="1154954" y="5029199"/>
            <a:ext cx="9244897" cy="997857"/>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71" name="Google Shape;171;p2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2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75" name="Shape 175"/>
        <p:cNvGrpSpPr/>
        <p:nvPr/>
      </p:nvGrpSpPr>
      <p:grpSpPr>
        <a:xfrm>
          <a:off x="0" y="0"/>
          <a:ext cx="0" cy="0"/>
          <a:chOff x="0" y="0"/>
          <a:chExt cx="0" cy="0"/>
        </a:xfrm>
      </p:grpSpPr>
      <p:grpSp>
        <p:nvGrpSpPr>
          <p:cNvPr id="176" name="Google Shape;176;p29"/>
          <p:cNvGrpSpPr/>
          <p:nvPr/>
        </p:nvGrpSpPr>
        <p:grpSpPr>
          <a:xfrm>
            <a:off x="0" y="0"/>
            <a:ext cx="12192000" cy="6858000"/>
            <a:chOff x="0" y="0"/>
            <a:chExt cx="12192000" cy="6858000"/>
          </a:xfrm>
        </p:grpSpPr>
        <p:sp>
          <p:nvSpPr>
            <p:cNvPr id="177" name="Google Shape;177;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2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29"/>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9"/>
          <p:cNvSpPr txBox="1"/>
          <p:nvPr>
            <p:ph idx="1" type="body"/>
          </p:nvPr>
        </p:nvSpPr>
        <p:spPr>
          <a:xfrm>
            <a:off x="1154954" y="5024967"/>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8" name="Google Shape;188;p2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2" name="Shape 192"/>
        <p:cNvGrpSpPr/>
        <p:nvPr/>
      </p:nvGrpSpPr>
      <p:grpSpPr>
        <a:xfrm>
          <a:off x="0" y="0"/>
          <a:ext cx="0" cy="0"/>
          <a:chOff x="0" y="0"/>
          <a:chExt cx="0" cy="0"/>
        </a:xfrm>
      </p:grpSpPr>
      <p:sp>
        <p:nvSpPr>
          <p:cNvPr id="193" name="Google Shape;193;p30"/>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0"/>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5" name="Google Shape;195;p30"/>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6" name="Google Shape;196;p30"/>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7" name="Google Shape;197;p30"/>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98" name="Google Shape;198;p30"/>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30"/>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0" name="Google Shape;200;p30"/>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01" name="Google Shape;201;p30"/>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02" name="Google Shape;202;p3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5" name="Shape 205"/>
        <p:cNvGrpSpPr/>
        <p:nvPr/>
      </p:nvGrpSpPr>
      <p:grpSpPr>
        <a:xfrm>
          <a:off x="0" y="0"/>
          <a:ext cx="0" cy="0"/>
          <a:chOff x="0" y="0"/>
          <a:chExt cx="0" cy="0"/>
        </a:xfrm>
      </p:grpSpPr>
      <p:sp>
        <p:nvSpPr>
          <p:cNvPr id="206" name="Google Shape;206;p31"/>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1"/>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8" name="Google Shape;208;p31"/>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09" name="Google Shape;209;p31"/>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0" name="Google Shape;210;p31"/>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1" name="Google Shape;211;p31"/>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2" name="Google Shape;212;p31"/>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13" name="Google Shape;213;p31"/>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14" name="Google Shape;214;p31"/>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15" name="Google Shape;215;p31"/>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16" name="Google Shape;216;p31"/>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17" name="Google Shape;217;p31"/>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18" name="Google Shape;218;p3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31"/>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32"/>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32"/>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24" name="Google Shape;224;p32"/>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3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7" name="Shape 227"/>
        <p:cNvGrpSpPr/>
        <p:nvPr/>
      </p:nvGrpSpPr>
      <p:grpSpPr>
        <a:xfrm>
          <a:off x="0" y="0"/>
          <a:ext cx="0" cy="0"/>
          <a:chOff x="0" y="0"/>
          <a:chExt cx="0" cy="0"/>
        </a:xfrm>
      </p:grpSpPr>
      <p:grpSp>
        <p:nvGrpSpPr>
          <p:cNvPr id="228" name="Google Shape;228;p33"/>
          <p:cNvGrpSpPr/>
          <p:nvPr/>
        </p:nvGrpSpPr>
        <p:grpSpPr>
          <a:xfrm>
            <a:off x="0" y="0"/>
            <a:ext cx="12192000" cy="6858000"/>
            <a:chOff x="0" y="0"/>
            <a:chExt cx="12192000" cy="6858000"/>
          </a:xfrm>
        </p:grpSpPr>
        <p:sp>
          <p:nvSpPr>
            <p:cNvPr id="229" name="Google Shape;229;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3"/>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3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33"/>
          <p:cNvSpPr txBox="1"/>
          <p:nvPr>
            <p:ph type="title"/>
          </p:nvPr>
        </p:nvSpPr>
        <p:spPr>
          <a:xfrm rot="5400000">
            <a:off x="6915923" y="2947780"/>
            <a:ext cx="4748590" cy="140996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33"/>
          <p:cNvSpPr txBox="1"/>
          <p:nvPr>
            <p:ph idx="1" type="body"/>
          </p:nvPr>
        </p:nvSpPr>
        <p:spPr>
          <a:xfrm rot="5400000">
            <a:off x="1908672" y="524749"/>
            <a:ext cx="4748590"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41" name="Google Shape;241;p33"/>
          <p:cNvSpPr txBox="1"/>
          <p:nvPr>
            <p:ph idx="10" type="dt"/>
          </p:nvPr>
        </p:nvSpPr>
        <p:spPr>
          <a:xfrm>
            <a:off x="10653104" y="6391838"/>
            <a:ext cx="992135"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3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3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8"/>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5" name="Google Shape;35;p1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8" name="Shape 38"/>
        <p:cNvGrpSpPr/>
        <p:nvPr/>
      </p:nvGrpSpPr>
      <p:grpSpPr>
        <a:xfrm>
          <a:off x="0" y="0"/>
          <a:ext cx="0" cy="0"/>
          <a:chOff x="0" y="0"/>
          <a:chExt cx="0" cy="0"/>
        </a:xfrm>
      </p:grpSpPr>
      <p:grpSp>
        <p:nvGrpSpPr>
          <p:cNvPr id="39" name="Google Shape;39;p19"/>
          <p:cNvGrpSpPr/>
          <p:nvPr/>
        </p:nvGrpSpPr>
        <p:grpSpPr>
          <a:xfrm>
            <a:off x="0" y="0"/>
            <a:ext cx="12192000" cy="6858000"/>
            <a:chOff x="0" y="0"/>
            <a:chExt cx="12192000" cy="6858000"/>
          </a:xfrm>
        </p:grpSpPr>
        <p:sp>
          <p:nvSpPr>
            <p:cNvPr id="40" name="Google Shape;40;p1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9"/>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9"/>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48" name="Google Shape;48;p19"/>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0" name="Google Shape;50;p19"/>
          <p:cNvSpPr txBox="1"/>
          <p:nvPr>
            <p:ph type="title"/>
          </p:nvPr>
        </p:nvSpPr>
        <p:spPr>
          <a:xfrm>
            <a:off x="1154954" y="2677645"/>
            <a:ext cx="4351025" cy="228382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 type="body"/>
          </p:nvPr>
        </p:nvSpPr>
        <p:spPr>
          <a:xfrm>
            <a:off x="6895559" y="2677644"/>
            <a:ext cx="3757545" cy="22838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rgbClr val="EE52A4"/>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2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20"/>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0" name="Google Shape;60;p2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21"/>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6" name="Google Shape;66;p21"/>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21"/>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8" name="Google Shape;68;p21"/>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69" name="Google Shape;69;p2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2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2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2" name="Shape 82"/>
        <p:cNvGrpSpPr/>
        <p:nvPr/>
      </p:nvGrpSpPr>
      <p:grpSpPr>
        <a:xfrm>
          <a:off x="0" y="0"/>
          <a:ext cx="0" cy="0"/>
          <a:chOff x="0" y="0"/>
          <a:chExt cx="0" cy="0"/>
        </a:xfrm>
      </p:grpSpPr>
      <p:grpSp>
        <p:nvGrpSpPr>
          <p:cNvPr id="83" name="Google Shape;83;p24"/>
          <p:cNvGrpSpPr/>
          <p:nvPr/>
        </p:nvGrpSpPr>
        <p:grpSpPr>
          <a:xfrm>
            <a:off x="0" y="0"/>
            <a:ext cx="12192000" cy="6858000"/>
            <a:chOff x="0" y="0"/>
            <a:chExt cx="12192000" cy="6858000"/>
          </a:xfrm>
        </p:grpSpPr>
        <p:sp>
          <p:nvSpPr>
            <p:cNvPr id="84" name="Google Shape;84;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4"/>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4"/>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4"/>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24"/>
          <p:cNvSpPr txBox="1"/>
          <p:nvPr>
            <p:ph type="title"/>
          </p:nvPr>
        </p:nvSpPr>
        <p:spPr>
          <a:xfrm>
            <a:off x="1154955" y="1295400"/>
            <a:ext cx="2793158"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 type="body"/>
          </p:nvPr>
        </p:nvSpPr>
        <p:spPr>
          <a:xfrm>
            <a:off x="5781146" y="1447800"/>
            <a:ext cx="5190066"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6" name="Google Shape;96;p24"/>
          <p:cNvSpPr txBox="1"/>
          <p:nvPr>
            <p:ph idx="2" type="body"/>
          </p:nvPr>
        </p:nvSpPr>
        <p:spPr>
          <a:xfrm>
            <a:off x="1154954" y="3129280"/>
            <a:ext cx="2793158"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7" name="Google Shape;97;p2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grpSp>
        <p:nvGrpSpPr>
          <p:cNvPr id="102" name="Google Shape;102;p25"/>
          <p:cNvGrpSpPr/>
          <p:nvPr/>
        </p:nvGrpSpPr>
        <p:grpSpPr>
          <a:xfrm>
            <a:off x="0" y="0"/>
            <a:ext cx="12192000" cy="6858000"/>
            <a:chOff x="0" y="0"/>
            <a:chExt cx="12192000" cy="6858000"/>
          </a:xfrm>
        </p:grpSpPr>
        <p:sp>
          <p:nvSpPr>
            <p:cNvPr id="103" name="Google Shape;103;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5"/>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5"/>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25"/>
          <p:cNvSpPr txBox="1"/>
          <p:nvPr>
            <p:ph type="title"/>
          </p:nvPr>
        </p:nvSpPr>
        <p:spPr>
          <a:xfrm>
            <a:off x="1154955" y="1693333"/>
            <a:ext cx="3865134" cy="173566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5"/>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5" name="Google Shape;115;p25"/>
          <p:cNvSpPr txBox="1"/>
          <p:nvPr>
            <p:ph idx="1" type="body"/>
          </p:nvPr>
        </p:nvSpPr>
        <p:spPr>
          <a:xfrm>
            <a:off x="1154954"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EE52A4"/>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6" name="Google Shape;116;p2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6"/>
          <p:cNvGrpSpPr/>
          <p:nvPr/>
        </p:nvGrpSpPr>
        <p:grpSpPr>
          <a:xfrm>
            <a:off x="0" y="0"/>
            <a:ext cx="12192000" cy="6858000"/>
            <a:chOff x="0" y="0"/>
            <a:chExt cx="12192000" cy="6858000"/>
          </a:xfrm>
        </p:grpSpPr>
        <p:sp>
          <p:nvSpPr>
            <p:cNvPr id="7" name="Google Shape;7;p16"/>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6"/>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6"/>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 name="Google Shape;17;p16"/>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16"/>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1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
          <p:cNvSpPr txBox="1"/>
          <p:nvPr>
            <p:ph type="ctrTitle"/>
          </p:nvPr>
        </p:nvSpPr>
        <p:spPr>
          <a:xfrm>
            <a:off x="1753393" y="1160441"/>
            <a:ext cx="5518066" cy="226855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5400"/>
              <a:buFont typeface="Century Gothic"/>
              <a:buNone/>
            </a:pPr>
            <a:r>
              <a:rPr lang="en-US"/>
              <a:t>Graduation Project</a:t>
            </a:r>
            <a:endParaRPr/>
          </a:p>
        </p:txBody>
      </p:sp>
      <p:sp>
        <p:nvSpPr>
          <p:cNvPr id="250" name="Google Shape;250;p1"/>
          <p:cNvSpPr txBox="1"/>
          <p:nvPr>
            <p:ph idx="1" type="subTitle"/>
          </p:nvPr>
        </p:nvSpPr>
        <p:spPr>
          <a:xfrm>
            <a:off x="1888975" y="3507195"/>
            <a:ext cx="3768486" cy="3802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OVERVIEW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0"/>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Project Plan </a:t>
            </a:r>
            <a:endParaRPr/>
          </a:p>
        </p:txBody>
      </p:sp>
      <p:sp>
        <p:nvSpPr>
          <p:cNvPr id="304" name="Google Shape;304;p10"/>
          <p:cNvSpPr txBox="1"/>
          <p:nvPr>
            <p:ph idx="1" type="body"/>
          </p:nvPr>
        </p:nvSpPr>
        <p:spPr>
          <a:xfrm>
            <a:off x="942682" y="2309567"/>
            <a:ext cx="9075640" cy="389876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Deliverables:✔️ Social media content (posts, reels, carousels, stories)✔️ Engagement strategy✔️ Performance reports✔️ Paid campaign setup</a:t>
            </a:r>
            <a:endParaRPr/>
          </a:p>
          <a:p>
            <a:pPr indent="-342900" lvl="0" marL="342900" rtl="0" algn="l">
              <a:spcBef>
                <a:spcPts val="1000"/>
              </a:spcBef>
              <a:spcAft>
                <a:spcPts val="0"/>
              </a:spcAft>
              <a:buSzPts val="1440"/>
              <a:buChar char="►"/>
            </a:pPr>
            <a:r>
              <a:rPr lang="en-US"/>
              <a:t>Tools: Canva, Cup Cut,  Buffer, Meta Business Suite, LinkedIn, Tik Tok, Ads, etc.</a:t>
            </a:r>
            <a:endParaRPr/>
          </a:p>
          <a:p>
            <a:pPr indent="-342900" lvl="0" marL="342900" rtl="0" algn="l">
              <a:spcBef>
                <a:spcPts val="1000"/>
              </a:spcBef>
              <a:spcAft>
                <a:spcPts val="0"/>
              </a:spcAft>
              <a:buSzPts val="1440"/>
              <a:buChar char="►"/>
            </a:pPr>
            <a:r>
              <a:rPr lang="en-US"/>
              <a:t>Budget: [ Paid Ads: Specify later]</a:t>
            </a:r>
            <a:endParaRPr/>
          </a:p>
          <a:p>
            <a:pPr indent="-342900" lvl="0" marL="342900" rtl="0" algn="l">
              <a:spcBef>
                <a:spcPts val="1000"/>
              </a:spcBef>
              <a:spcAft>
                <a:spcPts val="0"/>
              </a:spcAft>
              <a:buSzPts val="1440"/>
              <a:buChar char="►"/>
            </a:pPr>
            <a:r>
              <a:rPr lang="en-US"/>
              <a:t>Time: we have deadlines and we do meetings from 2 to 3 times per week to be on the same page discuss the details and update each other.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1"/>
          <p:cNvSpPr txBox="1"/>
          <p:nvPr>
            <p:ph type="title"/>
          </p:nvPr>
        </p:nvSpPr>
        <p:spPr>
          <a:xfrm>
            <a:off x="929457" y="719144"/>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Task assignment and roles </a:t>
            </a:r>
            <a:endParaRPr/>
          </a:p>
        </p:txBody>
      </p:sp>
      <p:graphicFrame>
        <p:nvGraphicFramePr>
          <p:cNvPr id="310" name="Google Shape;310;p11"/>
          <p:cNvGraphicFramePr/>
          <p:nvPr/>
        </p:nvGraphicFramePr>
        <p:xfrm>
          <a:off x="486397" y="1772239"/>
          <a:ext cx="3000000" cy="3000000"/>
        </p:xfrm>
        <a:graphic>
          <a:graphicData uri="http://schemas.openxmlformats.org/drawingml/2006/table">
            <a:tbl>
              <a:tblPr bandRow="1" firstRow="1">
                <a:noFill/>
                <a:tableStyleId>{3E2951FE-86F9-4962-B87D-C1A4B81B5D38}</a:tableStyleId>
              </a:tblPr>
              <a:tblGrid>
                <a:gridCol w="3611725"/>
                <a:gridCol w="3611725"/>
                <a:gridCol w="3611725"/>
              </a:tblGrid>
              <a:tr h="350350">
                <a:tc>
                  <a:txBody>
                    <a:bodyPr/>
                    <a:lstStyle/>
                    <a:p>
                      <a:pPr indent="0" lvl="0" marL="0" marR="0" rtl="0" algn="l">
                        <a:spcBef>
                          <a:spcPts val="0"/>
                        </a:spcBef>
                        <a:spcAft>
                          <a:spcPts val="0"/>
                        </a:spcAft>
                        <a:buNone/>
                      </a:pPr>
                      <a:r>
                        <a:rPr lang="en-US" sz="1800"/>
                        <a:t>The Role</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Assigned to</a:t>
                      </a:r>
                      <a:endParaRPr/>
                    </a:p>
                  </a:txBody>
                  <a:tcPr marT="45725" marB="45725" marR="91450" marL="91450"/>
                </a:tc>
              </a:tr>
              <a:tr h="408750">
                <a:tc>
                  <a:txBody>
                    <a:bodyPr/>
                    <a:lstStyle/>
                    <a:p>
                      <a:pPr indent="0" lvl="0" marL="0" marR="0" rtl="0" algn="l">
                        <a:spcBef>
                          <a:spcPts val="0"/>
                        </a:spcBef>
                        <a:spcAft>
                          <a:spcPts val="0"/>
                        </a:spcAft>
                        <a:buNone/>
                      </a:pPr>
                      <a:r>
                        <a:rPr lang="en-US" sz="1400"/>
                        <a:t>Marketing Researcher</a:t>
                      </a:r>
                      <a:endParaRPr/>
                    </a:p>
                  </a:txBody>
                  <a:tcPr marT="45725" marB="45725" marR="91450" marL="91450"/>
                </a:tc>
                <a:tc>
                  <a:txBody>
                    <a:bodyPr/>
                    <a:lstStyle/>
                    <a:p>
                      <a:pPr indent="0" lvl="0" marL="0" marR="0" rtl="0" algn="l">
                        <a:spcBef>
                          <a:spcPts val="0"/>
                        </a:spcBef>
                        <a:spcAft>
                          <a:spcPts val="0"/>
                        </a:spcAft>
                        <a:buNone/>
                      </a:pPr>
                      <a:r>
                        <a:rPr lang="en-US" sz="1100"/>
                        <a:t>Competitor analysis, industry trends, and market insights.</a:t>
                      </a:r>
                      <a:endParaRPr/>
                    </a:p>
                  </a:txBody>
                  <a:tcPr marT="45725" marB="45725" marR="91450" marL="91450"/>
                </a:tc>
                <a:tc>
                  <a:txBody>
                    <a:bodyPr/>
                    <a:lstStyle/>
                    <a:p>
                      <a:pPr indent="0" lvl="0" marL="0" marR="0" rtl="0" algn="l">
                        <a:spcBef>
                          <a:spcPts val="0"/>
                        </a:spcBef>
                        <a:spcAft>
                          <a:spcPts val="0"/>
                        </a:spcAft>
                        <a:buNone/>
                      </a:pPr>
                      <a:r>
                        <a:rPr lang="en-US" sz="1100"/>
                        <a:t>Omnia amin</a:t>
                      </a:r>
                      <a:endParaRPr/>
                    </a:p>
                  </a:txBody>
                  <a:tcPr marT="45725" marB="45725" marR="91450" marL="91450"/>
                </a:tc>
              </a:tr>
              <a:tr h="408750">
                <a:tc>
                  <a:txBody>
                    <a:bodyPr/>
                    <a:lstStyle/>
                    <a:p>
                      <a:pPr indent="0" lvl="0" marL="0" marR="0" rtl="0" algn="l">
                        <a:spcBef>
                          <a:spcPts val="0"/>
                        </a:spcBef>
                        <a:spcAft>
                          <a:spcPts val="0"/>
                        </a:spcAft>
                        <a:buNone/>
                      </a:pPr>
                      <a:r>
                        <a:rPr lang="en-US" sz="1400"/>
                        <a:t>Social Media Manager</a:t>
                      </a:r>
                      <a:endParaRPr/>
                    </a:p>
                  </a:txBody>
                  <a:tcPr marT="45725" marB="45725" marR="91450" marL="91450"/>
                </a:tc>
                <a:tc>
                  <a:txBody>
                    <a:bodyPr/>
                    <a:lstStyle/>
                    <a:p>
                      <a:pPr indent="0" lvl="0" marL="0" marR="0" rtl="0" algn="l">
                        <a:spcBef>
                          <a:spcPts val="0"/>
                        </a:spcBef>
                        <a:spcAft>
                          <a:spcPts val="0"/>
                        </a:spcAft>
                        <a:buNone/>
                      </a:pPr>
                      <a:r>
                        <a:rPr lang="en-US" sz="1100"/>
                        <a:t>Handles social media presence, posting, engagement, and platform strategies.</a:t>
                      </a:r>
                      <a:endParaRPr/>
                    </a:p>
                  </a:txBody>
                  <a:tcPr marT="45725" marB="45725" marR="91450" marL="91450"/>
                </a:tc>
                <a:tc>
                  <a:txBody>
                    <a:bodyPr/>
                    <a:lstStyle/>
                    <a:p>
                      <a:pPr indent="0" lvl="0" marL="0" marR="0" rtl="0" algn="l">
                        <a:spcBef>
                          <a:spcPts val="0"/>
                        </a:spcBef>
                        <a:spcAft>
                          <a:spcPts val="0"/>
                        </a:spcAft>
                        <a:buNone/>
                      </a:pPr>
                      <a:r>
                        <a:rPr lang="en-US" sz="1100"/>
                        <a:t>Eman Magdy </a:t>
                      </a:r>
                      <a:endParaRPr/>
                    </a:p>
                  </a:txBody>
                  <a:tcPr marT="45725" marB="45725" marR="91450" marL="91450"/>
                </a:tc>
              </a:tr>
              <a:tr h="350350">
                <a:tc>
                  <a:txBody>
                    <a:bodyPr/>
                    <a:lstStyle/>
                    <a:p>
                      <a:pPr indent="0" lvl="0" marL="0" marR="0" rtl="0" algn="l">
                        <a:spcBef>
                          <a:spcPts val="0"/>
                        </a:spcBef>
                        <a:spcAft>
                          <a:spcPts val="0"/>
                        </a:spcAft>
                        <a:buNone/>
                      </a:pPr>
                      <a:r>
                        <a:rPr lang="en-US" sz="1400"/>
                        <a:t>Content Writer</a:t>
                      </a:r>
                      <a:endParaRPr/>
                    </a:p>
                  </a:txBody>
                  <a:tcPr marT="45725" marB="45725" marR="91450" marL="91450"/>
                </a:tc>
                <a:tc>
                  <a:txBody>
                    <a:bodyPr/>
                    <a:lstStyle/>
                    <a:p>
                      <a:pPr indent="0" lvl="0" marL="0" marR="0" rtl="0" algn="l">
                        <a:spcBef>
                          <a:spcPts val="0"/>
                        </a:spcBef>
                        <a:spcAft>
                          <a:spcPts val="0"/>
                        </a:spcAft>
                        <a:buNone/>
                      </a:pPr>
                      <a:r>
                        <a:rPr lang="en-US" sz="1100"/>
                        <a:t>Produces and written content, and captions.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08750">
                <a:tc>
                  <a:txBody>
                    <a:bodyPr/>
                    <a:lstStyle/>
                    <a:p>
                      <a:pPr indent="0" lvl="0" marL="0" marR="0" rtl="0" algn="l">
                        <a:spcBef>
                          <a:spcPts val="0"/>
                        </a:spcBef>
                        <a:spcAft>
                          <a:spcPts val="0"/>
                        </a:spcAft>
                        <a:buNone/>
                      </a:pPr>
                      <a:r>
                        <a:rPr lang="en-US" sz="1400"/>
                        <a:t>Media Buyer </a:t>
                      </a:r>
                      <a:endParaRPr/>
                    </a:p>
                  </a:txBody>
                  <a:tcPr marT="45725" marB="45725" marR="91450" marL="91450"/>
                </a:tc>
                <a:tc>
                  <a:txBody>
                    <a:bodyPr/>
                    <a:lstStyle/>
                    <a:p>
                      <a:pPr indent="0" lvl="0" marL="0" marR="0" rtl="0" algn="l">
                        <a:spcBef>
                          <a:spcPts val="0"/>
                        </a:spcBef>
                        <a:spcAft>
                          <a:spcPts val="0"/>
                        </a:spcAft>
                        <a:buNone/>
                      </a:pPr>
                      <a:r>
                        <a:rPr lang="en-US" sz="1100"/>
                        <a:t>Manages paid advertising campaigns across platforms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08750">
                <a:tc>
                  <a:txBody>
                    <a:bodyPr/>
                    <a:lstStyle/>
                    <a:p>
                      <a:pPr indent="0" lvl="0" marL="0" marR="0" rtl="0" algn="l">
                        <a:spcBef>
                          <a:spcPts val="0"/>
                        </a:spcBef>
                        <a:spcAft>
                          <a:spcPts val="0"/>
                        </a:spcAft>
                        <a:buNone/>
                      </a:pPr>
                      <a:r>
                        <a:rPr lang="en-US" sz="1400"/>
                        <a:t>Creative Strategist</a:t>
                      </a:r>
                      <a:endParaRPr/>
                    </a:p>
                  </a:txBody>
                  <a:tcPr marT="45725" marB="45725" marR="91450" marL="91450"/>
                </a:tc>
                <a:tc>
                  <a:txBody>
                    <a:bodyPr/>
                    <a:lstStyle/>
                    <a:p>
                      <a:pPr indent="0" lvl="0" marL="0" marR="0" rtl="0" algn="l">
                        <a:spcBef>
                          <a:spcPts val="0"/>
                        </a:spcBef>
                        <a:spcAft>
                          <a:spcPts val="0"/>
                        </a:spcAft>
                        <a:buNone/>
                      </a:pPr>
                      <a:r>
                        <a:rPr lang="en-US" sz="1100"/>
                        <a:t>Plans ad creatives and overall campaign themes.</a:t>
                      </a:r>
                      <a:endParaRPr/>
                    </a:p>
                  </a:txBody>
                  <a:tcPr marT="45725" marB="45725" marR="91450" marL="91450"/>
                </a:tc>
                <a:tc>
                  <a:txBody>
                    <a:bodyPr/>
                    <a:lstStyle/>
                    <a:p>
                      <a:pPr indent="0" lvl="0" marL="0" marR="0" rtl="0" algn="l">
                        <a:spcBef>
                          <a:spcPts val="0"/>
                        </a:spcBef>
                        <a:spcAft>
                          <a:spcPts val="0"/>
                        </a:spcAft>
                        <a:buNone/>
                      </a:pPr>
                      <a:r>
                        <a:rPr lang="en-US" sz="1100"/>
                        <a:t>Mariam Mohammed Hussein </a:t>
                      </a:r>
                      <a:endParaRPr/>
                    </a:p>
                  </a:txBody>
                  <a:tcPr marT="45725" marB="45725" marR="91450" marL="91450"/>
                </a:tc>
              </a:tr>
              <a:tr h="510950">
                <a:tc>
                  <a:txBody>
                    <a:bodyPr/>
                    <a:lstStyle/>
                    <a:p>
                      <a:pPr indent="0" lvl="0" marL="0" marR="0" rtl="0" algn="l">
                        <a:spcBef>
                          <a:spcPts val="0"/>
                        </a:spcBef>
                        <a:spcAft>
                          <a:spcPts val="0"/>
                        </a:spcAft>
                        <a:buNone/>
                      </a:pPr>
                      <a:r>
                        <a:rPr lang="en-US" sz="1400"/>
                        <a:t>Content Strategist </a:t>
                      </a:r>
                      <a:endParaRPr/>
                    </a:p>
                  </a:txBody>
                  <a:tcPr marT="45725" marB="45725" marR="91450" marL="91450"/>
                </a:tc>
                <a:tc>
                  <a:txBody>
                    <a:bodyPr/>
                    <a:lstStyle/>
                    <a:p>
                      <a:pPr indent="0" lvl="0" marL="0" marR="0" rtl="0" algn="l">
                        <a:spcBef>
                          <a:spcPts val="0"/>
                        </a:spcBef>
                        <a:spcAft>
                          <a:spcPts val="0"/>
                        </a:spcAft>
                        <a:buNone/>
                      </a:pPr>
                      <a:r>
                        <a:rPr lang="en-US" sz="1100"/>
                        <a:t>Develops content plans, ensuring consistency and alignment with goals</a:t>
                      </a:r>
                      <a:r>
                        <a:rPr lang="en-US" sz="1800"/>
                        <a: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Century Gothic"/>
                        <a:buNone/>
                      </a:pPr>
                      <a:r>
                        <a:rPr lang="en-US" sz="1100"/>
                        <a:t>Mariam Mohammed Hussein </a:t>
                      </a:r>
                      <a:endParaRPr/>
                    </a:p>
                    <a:p>
                      <a:pPr indent="0" lvl="0" marL="0" marR="0" rtl="0" algn="l">
                        <a:spcBef>
                          <a:spcPts val="0"/>
                        </a:spcBef>
                        <a:spcAft>
                          <a:spcPts val="0"/>
                        </a:spcAft>
                        <a:buNone/>
                      </a:pPr>
                      <a:r>
                        <a:t/>
                      </a:r>
                      <a:endParaRPr sz="1800"/>
                    </a:p>
                  </a:txBody>
                  <a:tcPr marT="45725" marB="45725" marR="91450" marL="91450"/>
                </a:tc>
              </a:tr>
              <a:tr h="510950">
                <a:tc>
                  <a:txBody>
                    <a:bodyPr/>
                    <a:lstStyle/>
                    <a:p>
                      <a:pPr indent="0" lvl="0" marL="0" marR="0" rtl="0" algn="l">
                        <a:spcBef>
                          <a:spcPts val="0"/>
                        </a:spcBef>
                        <a:spcAft>
                          <a:spcPts val="0"/>
                        </a:spcAft>
                        <a:buNone/>
                      </a:pPr>
                      <a:r>
                        <a:rPr lang="en-US" sz="1200"/>
                        <a:t>Copywriter</a:t>
                      </a:r>
                      <a:endParaRPr/>
                    </a:p>
                  </a:txBody>
                  <a:tcPr marT="45725" marB="45725" marR="91450" marL="91450"/>
                </a:tc>
                <a:tc>
                  <a:txBody>
                    <a:bodyPr/>
                    <a:lstStyle/>
                    <a:p>
                      <a:pPr indent="0" lvl="0" marL="0" marR="0" rtl="0" algn="l">
                        <a:spcBef>
                          <a:spcPts val="0"/>
                        </a:spcBef>
                        <a:spcAft>
                          <a:spcPts val="0"/>
                        </a:spcAft>
                        <a:buNone/>
                      </a:pPr>
                      <a:r>
                        <a:rPr lang="en-US" sz="1100"/>
                        <a:t>Writes persuasive marketing copy, including ads, social media posts, and landing pages</a:t>
                      </a:r>
                      <a:r>
                        <a:rPr lang="en-US" sz="1800"/>
                        <a:t>.</a:t>
                      </a:r>
                      <a:endParaRPr/>
                    </a:p>
                  </a:txBody>
                  <a:tcPr marT="45725" marB="45725" marR="91450" marL="91450"/>
                </a:tc>
                <a:tc>
                  <a:txBody>
                    <a:bodyPr/>
                    <a:lstStyle/>
                    <a:p>
                      <a:pPr indent="0" lvl="0" marL="0" marR="0" rtl="0" algn="l">
                        <a:spcBef>
                          <a:spcPts val="0"/>
                        </a:spcBef>
                        <a:spcAft>
                          <a:spcPts val="0"/>
                        </a:spcAft>
                        <a:buNone/>
                      </a:pPr>
                      <a:r>
                        <a:rPr lang="en-US" sz="1100"/>
                        <a:t>Yumna  </a:t>
                      </a:r>
                      <a:endParaRPr/>
                    </a:p>
                  </a:txBody>
                  <a:tcPr marT="45725" marB="45725" marR="91450" marL="91450"/>
                </a:tc>
              </a:tr>
              <a:tr h="349475">
                <a:tc>
                  <a:txBody>
                    <a:bodyPr/>
                    <a:lstStyle/>
                    <a:p>
                      <a:pPr indent="0" lvl="0" marL="0" marR="0" rtl="0" algn="l">
                        <a:lnSpc>
                          <a:spcPct val="100000"/>
                        </a:lnSpc>
                        <a:spcBef>
                          <a:spcPts val="0"/>
                        </a:spcBef>
                        <a:spcAft>
                          <a:spcPts val="0"/>
                        </a:spcAft>
                        <a:buClr>
                          <a:schemeClr val="dk1"/>
                        </a:buClr>
                        <a:buSzPts val="1400"/>
                        <a:buFont typeface="Century Gothic"/>
                        <a:buNone/>
                      </a:pPr>
                      <a:r>
                        <a:rPr lang="en-US" sz="1400"/>
                        <a:t>Data Analyst</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Century Gothic"/>
                        <a:buNone/>
                      </a:pPr>
                      <a:r>
                        <a:rPr lang="en-US" sz="1100"/>
                        <a:t>Tracks campaign performance, analyzes insights, and suggests optimization</a:t>
                      </a:r>
                      <a:endParaRPr sz="1100"/>
                    </a:p>
                  </a:txBody>
                  <a:tcPr marT="45725" marB="45725" marR="91450" marL="91450"/>
                </a:tc>
                <a:tc>
                  <a:txBody>
                    <a:bodyPr/>
                    <a:lstStyle/>
                    <a:p>
                      <a:pPr indent="0" lvl="0" marL="0" marR="0" rtl="0" algn="l">
                        <a:spcBef>
                          <a:spcPts val="0"/>
                        </a:spcBef>
                        <a:spcAft>
                          <a:spcPts val="0"/>
                        </a:spcAft>
                        <a:buNone/>
                      </a:pPr>
                      <a:r>
                        <a:rPr lang="en-US" sz="1100"/>
                        <a:t>Omnia amin </a:t>
                      </a:r>
                      <a:endParaRPr/>
                    </a:p>
                  </a:txBody>
                  <a:tcPr marT="45725" marB="45725" marR="91450" marL="91450"/>
                </a:tc>
              </a:tr>
              <a:tr h="408750">
                <a:tc>
                  <a:txBody>
                    <a:bodyPr/>
                    <a:lstStyle/>
                    <a:p>
                      <a:pPr indent="0" lvl="0" marL="0" marR="0" rtl="0" algn="l">
                        <a:spcBef>
                          <a:spcPts val="0"/>
                        </a:spcBef>
                        <a:spcAft>
                          <a:spcPts val="0"/>
                        </a:spcAft>
                        <a:buNone/>
                      </a:pPr>
                      <a:r>
                        <a:rPr lang="en-US" sz="1400"/>
                        <a:t>Side note</a:t>
                      </a:r>
                      <a:endParaRPr/>
                    </a:p>
                  </a:txBody>
                  <a:tcPr marT="45725" marB="45725" marR="91450" marL="91450"/>
                </a:tc>
                <a:tc>
                  <a:txBody>
                    <a:bodyPr/>
                    <a:lstStyle/>
                    <a:p>
                      <a:pPr indent="0" lvl="0" marL="0" marR="0" rtl="0" algn="l">
                        <a:spcBef>
                          <a:spcPts val="0"/>
                        </a:spcBef>
                        <a:spcAft>
                          <a:spcPts val="0"/>
                        </a:spcAft>
                        <a:buNone/>
                      </a:pPr>
                      <a:r>
                        <a:rPr lang="en-US" sz="1100"/>
                        <a:t>All the team members are involved in every role since we all work as a team and we decide   </a:t>
                      </a:r>
                      <a:endParaRPr/>
                    </a:p>
                  </a:txBody>
                  <a:tcPr marT="45725" marB="45725" marR="91450" marL="91450"/>
                </a:tc>
                <a:tc>
                  <a:txBody>
                    <a:bodyPr/>
                    <a:lstStyle/>
                    <a:p>
                      <a:pPr indent="0" lvl="0" marL="0" marR="0" rtl="0" algn="l">
                        <a:spcBef>
                          <a:spcPts val="0"/>
                        </a:spcBef>
                        <a:spcAft>
                          <a:spcPts val="0"/>
                        </a:spcAft>
                        <a:buNone/>
                      </a:pPr>
                      <a:r>
                        <a:rPr lang="en-US" sz="1100"/>
                        <a:t>All team members are collaboratively involved in each aspect of the project. While each role has a primary responsibility, tasks are refined through group brainstorming, feedback, and collective approval to ensure alignment with our strategy and goals.</a:t>
                      </a:r>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KPI Metrix </a:t>
            </a:r>
            <a:endParaRPr/>
          </a:p>
        </p:txBody>
      </p:sp>
      <p:sp>
        <p:nvSpPr>
          <p:cNvPr id="316" name="Google Shape;316;p12"/>
          <p:cNvSpPr txBox="1"/>
          <p:nvPr>
            <p:ph idx="1" type="body"/>
          </p:nvPr>
        </p:nvSpPr>
        <p:spPr>
          <a:xfrm>
            <a:off x="834442" y="2315982"/>
            <a:ext cx="9780139" cy="406596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120"/>
              <a:buChar char="►"/>
            </a:pPr>
            <a:r>
              <a:rPr lang="en-US" sz="1400"/>
              <a:t>1. Brand Awareness Metrics: Reach &amp; Impressions – Number of unique users who see posts, stories, and videos. Follower Growth Rate – Increase in followers across Facebook, Instagram, TikTok, LinkedIn, and YouTube Shorts. Profile Visits – How many people check your profiles after seeing content. </a:t>
            </a:r>
            <a:endParaRPr/>
          </a:p>
          <a:p>
            <a:pPr indent="-342900" lvl="0" marL="342900" rtl="0" algn="l">
              <a:spcBef>
                <a:spcPts val="1000"/>
              </a:spcBef>
              <a:spcAft>
                <a:spcPts val="0"/>
              </a:spcAft>
              <a:buSzPts val="1120"/>
              <a:buChar char="►"/>
            </a:pPr>
            <a:r>
              <a:rPr lang="en-US" sz="1400"/>
              <a:t>2. Engagement Metrics: Engagement Rate (Likes, Shares, Comments, Saves) – The percentage of engagement relative to reach. Average Watch Time – How long users watch videos (important for TikTok &amp; YouTube Shorts).Story &amp; Reel Interaction Rate – Replies, shares, and taps on IG &amp; FB stories and reels.</a:t>
            </a:r>
            <a:endParaRPr/>
          </a:p>
          <a:p>
            <a:pPr indent="-342900" lvl="0" marL="342900" rtl="0" algn="l">
              <a:spcBef>
                <a:spcPts val="1000"/>
              </a:spcBef>
              <a:spcAft>
                <a:spcPts val="0"/>
              </a:spcAft>
              <a:buSzPts val="1120"/>
              <a:buChar char="►"/>
            </a:pPr>
            <a:r>
              <a:rPr lang="en-US" sz="1400"/>
              <a:t>3. Content Performance Metrics: Video Views – Total views on TikTok, Reels, YouTube Shorts. Share Rate – How often users share the content.  Click-Through Rate (CTR) on Social Posts ( depends on the content  – If using call-to-action buttons (e.g., "DM us" or "Visit our page").</a:t>
            </a:r>
            <a:endParaRPr/>
          </a:p>
          <a:p>
            <a:pPr indent="-342900" lvl="0" marL="342900" rtl="0" algn="l">
              <a:spcBef>
                <a:spcPts val="1000"/>
              </a:spcBef>
              <a:spcAft>
                <a:spcPts val="0"/>
              </a:spcAft>
              <a:buSzPts val="1120"/>
              <a:buChar char="►"/>
            </a:pPr>
            <a:r>
              <a:rPr lang="en-US" sz="1400"/>
              <a:t>4. Lead Generation &amp; Action Metrics: DMs &amp; Inquiries – Number of potential clients reaching out via social media messages. Form Fills.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SWOT Analysis </a:t>
            </a:r>
            <a:endParaRPr/>
          </a:p>
        </p:txBody>
      </p:sp>
      <p:graphicFrame>
        <p:nvGraphicFramePr>
          <p:cNvPr id="322" name="Google Shape;322;p13"/>
          <p:cNvGraphicFramePr/>
          <p:nvPr/>
        </p:nvGraphicFramePr>
        <p:xfrm>
          <a:off x="1155698" y="2281287"/>
          <a:ext cx="3000000" cy="3000000"/>
        </p:xfrm>
        <a:graphic>
          <a:graphicData uri="http://schemas.openxmlformats.org/drawingml/2006/table">
            <a:tbl>
              <a:tblPr bandRow="1" firstRow="1">
                <a:noFill/>
                <a:tableStyleId>{3E2951FE-86F9-4962-B87D-C1A4B81B5D38}</a:tableStyleId>
              </a:tblPr>
              <a:tblGrid>
                <a:gridCol w="5007525"/>
                <a:gridCol w="5007525"/>
              </a:tblGrid>
              <a:tr h="2338375">
                <a:tc>
                  <a:txBody>
                    <a:bodyPr/>
                    <a:lstStyle/>
                    <a:p>
                      <a:pPr indent="0" lvl="0" marL="0" marR="0" rtl="0" algn="l">
                        <a:spcBef>
                          <a:spcPts val="0"/>
                        </a:spcBef>
                        <a:spcAft>
                          <a:spcPts val="0"/>
                        </a:spcAft>
                        <a:buNone/>
                      </a:pPr>
                      <a:r>
                        <a:rPr lang="en-US" sz="1800"/>
                        <a:t>Strength points: INTERNAL/POSITIVE</a:t>
                      </a:r>
                      <a:br>
                        <a:rPr lang="en-US" sz="1800"/>
                      </a:br>
                      <a:r>
                        <a:rPr b="0" lang="en-US" sz="1400"/>
                        <a:t>1/ certified VAs</a:t>
                      </a:r>
                      <a:endParaRPr/>
                    </a:p>
                    <a:p>
                      <a:pPr indent="0" lvl="0" marL="0" marR="0" rtl="0" algn="l">
                        <a:spcBef>
                          <a:spcPts val="0"/>
                        </a:spcBef>
                        <a:spcAft>
                          <a:spcPts val="0"/>
                        </a:spcAft>
                        <a:buNone/>
                      </a:pPr>
                      <a:r>
                        <a:rPr b="0" lang="en-US" sz="1400"/>
                        <a:t>2/ Long term Contracts</a:t>
                      </a:r>
                      <a:endParaRPr/>
                    </a:p>
                    <a:p>
                      <a:pPr indent="0" lvl="0" marL="0" marR="0" rtl="0" algn="l">
                        <a:spcBef>
                          <a:spcPts val="0"/>
                        </a:spcBef>
                        <a:spcAft>
                          <a:spcPts val="0"/>
                        </a:spcAft>
                        <a:buNone/>
                      </a:pPr>
                      <a:r>
                        <a:rPr b="0" lang="en-US" sz="1400"/>
                        <a:t>3/ Different Niches</a:t>
                      </a:r>
                      <a:endParaRPr/>
                    </a:p>
                    <a:p>
                      <a:pPr indent="0" lvl="0" marL="0" marR="0" rtl="0" algn="l">
                        <a:spcBef>
                          <a:spcPts val="0"/>
                        </a:spcBef>
                        <a:spcAft>
                          <a:spcPts val="0"/>
                        </a:spcAft>
                        <a:buNone/>
                      </a:pPr>
                      <a:r>
                        <a:rPr b="0" lang="en-US" sz="1400"/>
                        <a:t>4/ switching VA without extra fees or new package so the client would have a new VA within the same package</a:t>
                      </a:r>
                      <a:endParaRPr/>
                    </a:p>
                    <a:p>
                      <a:pPr indent="0" lvl="0" marL="0" marR="0" rtl="0" algn="l">
                        <a:spcBef>
                          <a:spcPts val="0"/>
                        </a:spcBef>
                        <a:spcAft>
                          <a:spcPts val="0"/>
                        </a:spcAft>
                        <a:buNone/>
                      </a:pPr>
                      <a:r>
                        <a:rPr b="0" lang="en-US" sz="1400"/>
                        <a:t>5/ flexibility</a:t>
                      </a:r>
                      <a:br>
                        <a:rPr b="0" lang="en-US" sz="1400"/>
                      </a:br>
                      <a:r>
                        <a:rPr b="0" lang="en-US" sz="1400"/>
                        <a:t>6/ the VA are trained and has mentors </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b="1" lang="en-US" sz="1800"/>
                        <a:t>Weaknesses</a:t>
                      </a:r>
                      <a:r>
                        <a:rPr lang="en-US" sz="1800"/>
                        <a:t> points: INTERNAL/NEGATIVE</a:t>
                      </a:r>
                      <a:br>
                        <a:rPr lang="en-US" sz="1800"/>
                      </a:br>
                      <a:r>
                        <a:rPr b="0" lang="en-US" sz="1400"/>
                        <a:t>1/ no reviews</a:t>
                      </a:r>
                      <a:endParaRPr/>
                    </a:p>
                    <a:p>
                      <a:pPr indent="0" lvl="0" marL="0" marR="0" rtl="0" algn="l">
                        <a:spcBef>
                          <a:spcPts val="0"/>
                        </a:spcBef>
                        <a:spcAft>
                          <a:spcPts val="0"/>
                        </a:spcAft>
                        <a:buNone/>
                      </a:pPr>
                      <a:r>
                        <a:rPr b="0" lang="en-US" sz="1400"/>
                        <a:t>2/ startup</a:t>
                      </a:r>
                      <a:endParaRPr/>
                    </a:p>
                    <a:p>
                      <a:pPr indent="0" lvl="0" marL="0" marR="0" rtl="0" algn="l">
                        <a:spcBef>
                          <a:spcPts val="0"/>
                        </a:spcBef>
                        <a:spcAft>
                          <a:spcPts val="0"/>
                        </a:spcAft>
                        <a:buNone/>
                      </a:pPr>
                      <a:r>
                        <a:rPr b="0" lang="en-US" sz="1400"/>
                        <a:t>3/ sources</a:t>
                      </a:r>
                      <a:br>
                        <a:rPr b="0" lang="en-US" sz="1400"/>
                      </a:br>
                      <a:r>
                        <a:rPr b="0" lang="en-US" sz="1400"/>
                        <a:t>4/ New to the Market</a:t>
                      </a:r>
                      <a:endParaRPr/>
                    </a:p>
                    <a:p>
                      <a:pPr indent="0" lvl="0" marL="0" marR="0" rtl="0" algn="l">
                        <a:spcBef>
                          <a:spcPts val="0"/>
                        </a:spcBef>
                        <a:spcAft>
                          <a:spcPts val="0"/>
                        </a:spcAft>
                        <a:buNone/>
                      </a:pPr>
                      <a:r>
                        <a:rPr b="0" lang="en-US" sz="1400"/>
                        <a:t>5/ The service its self as agency is not common in Egypt</a:t>
                      </a:r>
                      <a:endParaRPr/>
                    </a:p>
                    <a:p>
                      <a:pPr indent="0" lvl="0" marL="0" marR="0" rtl="0" algn="l">
                        <a:spcBef>
                          <a:spcPts val="0"/>
                        </a:spcBef>
                        <a:spcAft>
                          <a:spcPts val="0"/>
                        </a:spcAft>
                        <a:buNone/>
                      </a:pPr>
                      <a:r>
                        <a:rPr b="0" lang="en-US" sz="1400"/>
                        <a:t>6/ The market is not fully aware about the service</a:t>
                      </a:r>
                      <a:endParaRPr/>
                    </a:p>
                    <a:p>
                      <a:pPr indent="0" lvl="0" marL="0" marR="0" rtl="0" algn="l">
                        <a:spcBef>
                          <a:spcPts val="0"/>
                        </a:spcBef>
                        <a:spcAft>
                          <a:spcPts val="0"/>
                        </a:spcAft>
                        <a:buNone/>
                      </a:pPr>
                      <a:r>
                        <a:t/>
                      </a:r>
                      <a:endParaRPr sz="1800"/>
                    </a:p>
                  </a:txBody>
                  <a:tcPr marT="45725" marB="45725" marR="91450" marL="91450"/>
                </a:tc>
              </a:tr>
              <a:tr h="2129925">
                <a:tc>
                  <a:txBody>
                    <a:bodyPr/>
                    <a:lstStyle/>
                    <a:p>
                      <a:pPr indent="0" lvl="0" marL="0" marR="0" rtl="0" algn="l">
                        <a:spcBef>
                          <a:spcPts val="0"/>
                        </a:spcBef>
                        <a:spcAft>
                          <a:spcPts val="0"/>
                        </a:spcAft>
                        <a:buNone/>
                      </a:pPr>
                      <a:r>
                        <a:rPr lang="en-US" sz="1800"/>
                        <a:t>Opportunities points:</a:t>
                      </a:r>
                      <a:br>
                        <a:rPr lang="en-US" sz="1800"/>
                      </a:br>
                      <a:r>
                        <a:rPr lang="en-US" sz="1800"/>
                        <a:t> the only VA agency in Egypt.</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Threats: </a:t>
                      </a:r>
                      <a:br>
                        <a:rPr lang="en-US" sz="1400"/>
                      </a:br>
                      <a:r>
                        <a:rPr lang="en-US" sz="1800"/>
                        <a:t>Freelancers VAs</a:t>
                      </a:r>
                      <a:endParaRPr/>
                    </a:p>
                    <a:p>
                      <a:pPr indent="0" lvl="0" marL="0" marR="0" rtl="0" algn="l">
                        <a:spcBef>
                          <a:spcPts val="0"/>
                        </a:spcBef>
                        <a:spcAft>
                          <a:spcPts val="0"/>
                        </a:spcAft>
                        <a:buNone/>
                      </a:pPr>
                      <a:r>
                        <a:rPr lang="en-US" sz="1800"/>
                        <a:t>Unknown services</a:t>
                      </a:r>
                      <a:endParaRPr/>
                    </a:p>
                    <a:p>
                      <a:pPr indent="0" lvl="0" marL="0" marR="0" rtl="0" algn="l">
                        <a:spcBef>
                          <a:spcPts val="0"/>
                        </a:spcBef>
                        <a:spcAft>
                          <a:spcPts val="0"/>
                        </a:spcAft>
                        <a:buNone/>
                      </a:pPr>
                      <a:r>
                        <a:rPr lang="en-US" sz="1800"/>
                        <a:t>Economic issues</a:t>
                      </a:r>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4"/>
          <p:cNvSpPr txBox="1"/>
          <p:nvPr>
            <p:ph type="title"/>
          </p:nvPr>
        </p:nvSpPr>
        <p:spPr>
          <a:xfrm>
            <a:off x="9925024" y="3075518"/>
            <a:ext cx="2266976"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0000"/>
              </a:buClr>
              <a:buSzPts val="3600"/>
              <a:buFont typeface="Century Gothic"/>
              <a:buNone/>
            </a:pPr>
            <a:r>
              <a:rPr lang="en-US">
                <a:solidFill>
                  <a:srgbClr val="FF0000"/>
                </a:solidFill>
              </a:rPr>
              <a:t>Business model canvas</a:t>
            </a:r>
            <a:endParaRPr/>
          </a:p>
        </p:txBody>
      </p:sp>
      <p:pic>
        <p:nvPicPr>
          <p:cNvPr id="328" name="Google Shape;328;p14"/>
          <p:cNvPicPr preferRelativeResize="0"/>
          <p:nvPr>
            <p:ph idx="1" type="body"/>
          </p:nvPr>
        </p:nvPicPr>
        <p:blipFill rotWithShape="1">
          <a:blip r:embed="rId3">
            <a:alphaModFix/>
          </a:blip>
          <a:srcRect b="0" l="0" r="0" t="0"/>
          <a:stretch/>
        </p:blipFill>
        <p:spPr>
          <a:xfrm>
            <a:off x="416350" y="809574"/>
            <a:ext cx="9312112" cy="58018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5"/>
          <p:cNvSpPr txBox="1"/>
          <p:nvPr>
            <p:ph type="title"/>
          </p:nvPr>
        </p:nvSpPr>
        <p:spPr>
          <a:xfrm>
            <a:off x="10082667" y="2811895"/>
            <a:ext cx="2011923" cy="91169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0000"/>
              </a:buClr>
              <a:buSzPts val="3600"/>
              <a:buFont typeface="Century Gothic"/>
              <a:buNone/>
            </a:pPr>
            <a:r>
              <a:rPr lang="en-US">
                <a:solidFill>
                  <a:srgbClr val="FF0000"/>
                </a:solidFill>
              </a:rPr>
              <a:t>Business Model Cnvas</a:t>
            </a:r>
            <a:endParaRPr>
              <a:solidFill>
                <a:srgbClr val="FF0000"/>
              </a:solidFill>
            </a:endParaRPr>
          </a:p>
        </p:txBody>
      </p:sp>
      <p:pic>
        <p:nvPicPr>
          <p:cNvPr id="334" name="Google Shape;334;p15"/>
          <p:cNvPicPr preferRelativeResize="0"/>
          <p:nvPr>
            <p:ph idx="1" type="body"/>
          </p:nvPr>
        </p:nvPicPr>
        <p:blipFill rotWithShape="1">
          <a:blip r:embed="rId3">
            <a:alphaModFix/>
          </a:blip>
          <a:srcRect b="0" l="0" r="0" t="0"/>
          <a:stretch/>
        </p:blipFill>
        <p:spPr>
          <a:xfrm>
            <a:off x="661266" y="641022"/>
            <a:ext cx="8705841" cy="5882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39611014d4_0_0"/>
          <p:cNvSpPr txBox="1"/>
          <p:nvPr>
            <p:ph type="title"/>
          </p:nvPr>
        </p:nvSpPr>
        <p:spPr>
          <a:xfrm>
            <a:off x="1154954"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Team INFO</a:t>
            </a:r>
            <a:endParaRPr/>
          </a:p>
        </p:txBody>
      </p:sp>
      <p:sp>
        <p:nvSpPr>
          <p:cNvPr id="340" name="Google Shape;340;g339611014d4_0_0"/>
          <p:cNvSpPr txBox="1"/>
          <p:nvPr>
            <p:ph idx="1" type="body"/>
          </p:nvPr>
        </p:nvSpPr>
        <p:spPr>
          <a:xfrm>
            <a:off x="687225" y="2272700"/>
            <a:ext cx="10864500" cy="4377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VA agency</a:t>
            </a:r>
            <a:endParaRPr/>
          </a:p>
          <a:p>
            <a:pPr indent="0" lvl="0" marL="0" rtl="0" algn="l">
              <a:spcBef>
                <a:spcPts val="1000"/>
              </a:spcBef>
              <a:spcAft>
                <a:spcPts val="0"/>
              </a:spcAft>
              <a:buClr>
                <a:schemeClr val="dk1"/>
              </a:buClr>
              <a:buSzPts val="1100"/>
              <a:buFont typeface="Arial"/>
              <a:buNone/>
            </a:pPr>
            <a:r>
              <a:rPr lang="en-US"/>
              <a:t>YAT323A_GIZ2_DRT1_G2_DEPI2</a:t>
            </a:r>
            <a:endParaRPr/>
          </a:p>
          <a:p>
            <a:pPr indent="0" lvl="0" marL="0" rtl="0" algn="l">
              <a:spcBef>
                <a:spcPts val="1000"/>
              </a:spcBef>
              <a:spcAft>
                <a:spcPts val="0"/>
              </a:spcAft>
              <a:buClr>
                <a:schemeClr val="dk1"/>
              </a:buClr>
              <a:buSzPts val="1100"/>
              <a:buFont typeface="Arial"/>
              <a:buNone/>
            </a:pPr>
            <a:r>
              <a:rPr lang="en-US"/>
              <a:t>Group2 </a:t>
            </a:r>
            <a:endParaRPr/>
          </a:p>
          <a:p>
            <a:pPr indent="0" lvl="0" marL="0" rtl="0" algn="l">
              <a:spcBef>
                <a:spcPts val="1000"/>
              </a:spcBef>
              <a:spcAft>
                <a:spcPts val="0"/>
              </a:spcAft>
              <a:buClr>
                <a:schemeClr val="dk1"/>
              </a:buClr>
              <a:buSzPts val="1100"/>
              <a:buFont typeface="Arial"/>
              <a:buNone/>
            </a:pPr>
            <a:r>
              <a:rPr lang="en-US"/>
              <a:t>Mariam mohammed hussein</a:t>
            </a:r>
            <a:endParaRPr/>
          </a:p>
          <a:p>
            <a:pPr indent="0" lvl="0" marL="0" rtl="0" algn="l">
              <a:spcBef>
                <a:spcPts val="1000"/>
              </a:spcBef>
              <a:spcAft>
                <a:spcPts val="0"/>
              </a:spcAft>
              <a:buClr>
                <a:schemeClr val="dk1"/>
              </a:buClr>
              <a:buSzPts val="1100"/>
              <a:buFont typeface="Arial"/>
              <a:buNone/>
            </a:pPr>
            <a:r>
              <a:rPr lang="en-US"/>
              <a:t>Omnia Amin</a:t>
            </a:r>
            <a:endParaRPr/>
          </a:p>
          <a:p>
            <a:pPr indent="0" lvl="0" marL="0" rtl="0" algn="l">
              <a:spcBef>
                <a:spcPts val="1000"/>
              </a:spcBef>
              <a:spcAft>
                <a:spcPts val="0"/>
              </a:spcAft>
              <a:buClr>
                <a:schemeClr val="dk1"/>
              </a:buClr>
              <a:buSzPts val="1100"/>
              <a:buFont typeface="Arial"/>
              <a:buNone/>
            </a:pPr>
            <a:r>
              <a:rPr lang="en-US"/>
              <a:t>Mariam Mustafa</a:t>
            </a:r>
            <a:endParaRPr/>
          </a:p>
          <a:p>
            <a:pPr indent="0" lvl="0" marL="0" rtl="0" algn="l">
              <a:spcBef>
                <a:spcPts val="1000"/>
              </a:spcBef>
              <a:spcAft>
                <a:spcPts val="0"/>
              </a:spcAft>
              <a:buClr>
                <a:schemeClr val="dk1"/>
              </a:buClr>
              <a:buSzPts val="1100"/>
              <a:buFont typeface="Arial"/>
              <a:buNone/>
            </a:pPr>
            <a:r>
              <a:rPr lang="en-US"/>
              <a:t>Eman Magdy</a:t>
            </a:r>
            <a:endParaRPr/>
          </a:p>
          <a:p>
            <a:pPr indent="0" lvl="0" marL="0" rtl="0" algn="l">
              <a:spcBef>
                <a:spcPts val="1000"/>
              </a:spcBef>
              <a:spcAft>
                <a:spcPts val="0"/>
              </a:spcAft>
              <a:buClr>
                <a:schemeClr val="dk1"/>
              </a:buClr>
              <a:buSzPts val="1100"/>
              <a:buFont typeface="Arial"/>
              <a:buNone/>
            </a:pPr>
            <a:r>
              <a:rPr lang="en-US"/>
              <a:t>Yomna Mohammed</a:t>
            </a:r>
            <a:endParaRPr/>
          </a:p>
          <a:p>
            <a:pPr indent="0" lvl="0" marL="0" rtl="0" algn="l">
              <a:spcBef>
                <a:spcPts val="1000"/>
              </a:spcBef>
              <a:spcAft>
                <a:spcPts val="0"/>
              </a:spcAft>
              <a:buClr>
                <a:schemeClr val="dk1"/>
              </a:buClr>
              <a:buSzPts val="1100"/>
              <a:buFont typeface="Arial"/>
              <a:buNone/>
            </a:pPr>
            <a:r>
              <a:rPr lang="en-US"/>
              <a:t>Nada Al sayed</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Promote a service ( VA Agency)</a:t>
            </a:r>
            <a:endParaRPr/>
          </a:p>
        </p:txBody>
      </p:sp>
      <p:sp>
        <p:nvSpPr>
          <p:cNvPr id="256" name="Google Shape;256;p2"/>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virtual assistant agency is: an agency that gives busy professionals a remote assistance service by matching the client with the right assistant, and that helps the client to have a work-life balance, more productive and career growth.</a:t>
            </a:r>
            <a:br>
              <a:rPr lang="en-US"/>
            </a:br>
            <a:r>
              <a:rPr lang="en-US"/>
              <a:t>Who is a virtual assistant? </a:t>
            </a:r>
            <a:endParaRPr/>
          </a:p>
          <a:p>
            <a:pPr indent="-342900" lvl="0" marL="342900" rtl="0" algn="l">
              <a:spcBef>
                <a:spcPts val="1000"/>
              </a:spcBef>
              <a:spcAft>
                <a:spcPts val="0"/>
              </a:spcAft>
              <a:buSzPts val="1440"/>
              <a:buChar char="►"/>
            </a:pPr>
            <a:r>
              <a:rPr lang="en-US"/>
              <a:t>An assistant who works remotely with clients and assists them by taking administrative tasks off their plate to help them focus on the core work.</a:t>
            </a:r>
            <a:endParaRPr/>
          </a:p>
          <a:p>
            <a:pPr indent="-342900" lvl="0" marL="342900" rtl="0" algn="l">
              <a:spcBef>
                <a:spcPts val="1000"/>
              </a:spcBef>
              <a:spcAft>
                <a:spcPts val="0"/>
              </a:spcAft>
              <a:buSzPts val="1440"/>
              <a:buChar char="►"/>
            </a:pPr>
            <a:r>
              <a:rPr lang="en-US"/>
              <a:t>The agency provides the client with a certificated and well-trained VA with a background in the client’s field to meet their needs.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Tasks Virtual Assistants Do </a:t>
            </a:r>
            <a:endParaRPr/>
          </a:p>
        </p:txBody>
      </p:sp>
      <p:sp>
        <p:nvSpPr>
          <p:cNvPr id="262" name="Google Shape;262;p3"/>
          <p:cNvSpPr txBox="1"/>
          <p:nvPr>
            <p:ph idx="1" type="body"/>
          </p:nvPr>
        </p:nvSpPr>
        <p:spPr>
          <a:xfrm>
            <a:off x="1026368" y="2192695"/>
            <a:ext cx="10114384" cy="4460032"/>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Font typeface="Arial"/>
              <a:buChar char="•"/>
            </a:pPr>
            <a:r>
              <a:rPr lang="en-US"/>
              <a:t>Managing a client’s inbox. </a:t>
            </a:r>
            <a:endParaRPr/>
          </a:p>
          <a:p>
            <a:pPr indent="-342900" lvl="0" marL="342900" rtl="0" algn="l">
              <a:spcBef>
                <a:spcPts val="1000"/>
              </a:spcBef>
              <a:spcAft>
                <a:spcPts val="0"/>
              </a:spcAft>
              <a:buSzPct val="79999"/>
              <a:buFont typeface="Arial"/>
              <a:buChar char="•"/>
            </a:pPr>
            <a:r>
              <a:rPr lang="en-US"/>
              <a:t>taking minutes/ notes. </a:t>
            </a:r>
            <a:endParaRPr/>
          </a:p>
          <a:p>
            <a:pPr indent="-342900" lvl="0" marL="342900" rtl="0" algn="l">
              <a:spcBef>
                <a:spcPts val="1000"/>
              </a:spcBef>
              <a:spcAft>
                <a:spcPts val="0"/>
              </a:spcAft>
              <a:buSzPct val="79999"/>
              <a:buFont typeface="Arial"/>
              <a:buChar char="•"/>
            </a:pPr>
            <a:r>
              <a:rPr lang="en-US"/>
              <a:t>Customer service/stakeholder management.  </a:t>
            </a:r>
            <a:endParaRPr/>
          </a:p>
          <a:p>
            <a:pPr indent="-342900" lvl="0" marL="342900" rtl="0" algn="l">
              <a:spcBef>
                <a:spcPts val="1000"/>
              </a:spcBef>
              <a:spcAft>
                <a:spcPts val="0"/>
              </a:spcAft>
              <a:buSzPct val="79999"/>
              <a:buFont typeface="Arial"/>
              <a:buChar char="•"/>
            </a:pPr>
            <a:r>
              <a:rPr lang="en-US"/>
              <a:t>Social media management.                                 </a:t>
            </a:r>
            <a:endParaRPr/>
          </a:p>
          <a:p>
            <a:pPr indent="-342900" lvl="0" marL="342900" rtl="0" algn="l">
              <a:spcBef>
                <a:spcPts val="1000"/>
              </a:spcBef>
              <a:spcAft>
                <a:spcPts val="0"/>
              </a:spcAft>
              <a:buSzPct val="79999"/>
              <a:buFont typeface="Arial"/>
              <a:buChar char="•"/>
            </a:pPr>
            <a:r>
              <a:rPr lang="en-US"/>
              <a:t>Expense tracking.</a:t>
            </a:r>
            <a:endParaRPr/>
          </a:p>
          <a:p>
            <a:pPr indent="-342900" lvl="0" marL="342900" rtl="0" algn="l">
              <a:spcBef>
                <a:spcPts val="1000"/>
              </a:spcBef>
              <a:spcAft>
                <a:spcPts val="0"/>
              </a:spcAft>
              <a:buSzPct val="79999"/>
              <a:buFont typeface="Arial"/>
              <a:buChar char="•"/>
            </a:pPr>
            <a:r>
              <a:rPr lang="en-US"/>
              <a:t>Managing a client’s calendar.</a:t>
            </a:r>
            <a:endParaRPr/>
          </a:p>
          <a:p>
            <a:pPr indent="-342900" lvl="0" marL="342900" rtl="0" algn="l">
              <a:spcBef>
                <a:spcPts val="1000"/>
              </a:spcBef>
              <a:spcAft>
                <a:spcPts val="0"/>
              </a:spcAft>
              <a:buSzPct val="79999"/>
              <a:buFont typeface="Arial"/>
              <a:buChar char="•"/>
            </a:pPr>
            <a:r>
              <a:rPr lang="en-US"/>
              <a:t>Scheduling.</a:t>
            </a:r>
            <a:endParaRPr/>
          </a:p>
          <a:p>
            <a:pPr indent="-342900" lvl="0" marL="342900" rtl="0" algn="l">
              <a:spcBef>
                <a:spcPts val="1000"/>
              </a:spcBef>
              <a:spcAft>
                <a:spcPts val="0"/>
              </a:spcAft>
              <a:buSzPct val="79999"/>
              <a:buFont typeface="Arial"/>
              <a:buChar char="•"/>
            </a:pPr>
            <a:r>
              <a:rPr lang="en-US"/>
              <a:t>Internet research. </a:t>
            </a:r>
            <a:endParaRPr/>
          </a:p>
          <a:p>
            <a:pPr indent="-342900" lvl="0" marL="342900" rtl="0" algn="l">
              <a:spcBef>
                <a:spcPts val="1000"/>
              </a:spcBef>
              <a:spcAft>
                <a:spcPts val="0"/>
              </a:spcAft>
              <a:buSzPct val="79999"/>
              <a:buFont typeface="Arial"/>
              <a:buChar char="•"/>
            </a:pPr>
            <a:r>
              <a:rPr lang="en-US"/>
              <a:t>Creating slides/ presentations.</a:t>
            </a:r>
            <a:endParaRPr/>
          </a:p>
          <a:p>
            <a:pPr indent="-342900" lvl="0" marL="342900" rtl="0" algn="l">
              <a:spcBef>
                <a:spcPts val="1000"/>
              </a:spcBef>
              <a:spcAft>
                <a:spcPts val="0"/>
              </a:spcAft>
              <a:buSzPct val="79999"/>
              <a:buFont typeface="Arial"/>
              <a:buChar char="•"/>
            </a:pPr>
            <a:r>
              <a:rPr lang="en-US"/>
              <a:t>Project management. </a:t>
            </a:r>
            <a:endParaRPr/>
          </a:p>
          <a:p>
            <a:pPr indent="-342900" lvl="0" marL="342900" rtl="0" algn="l">
              <a:spcBef>
                <a:spcPts val="1000"/>
              </a:spcBef>
              <a:spcAft>
                <a:spcPts val="0"/>
              </a:spcAft>
              <a:buSzPct val="79999"/>
              <a:buFont typeface="Arial"/>
              <a:buChar char="•"/>
            </a:pPr>
            <a:r>
              <a:rPr lang="en-US"/>
              <a:t>Travel research and booking.</a:t>
            </a:r>
            <a:endParaRPr/>
          </a:p>
          <a:p>
            <a:pPr indent="-342900" lvl="0" marL="342900" rtl="0" algn="l">
              <a:spcBef>
                <a:spcPts val="1000"/>
              </a:spcBef>
              <a:spcAft>
                <a:spcPts val="0"/>
              </a:spcAft>
              <a:buSzPct val="79999"/>
              <a:buFont typeface="Arial"/>
              <a:buChar char="•"/>
            </a:pPr>
            <a:r>
              <a:rPr lang="en-US"/>
              <a:t>Creating travel itineraries.</a:t>
            </a:r>
            <a:endParaRPr/>
          </a:p>
          <a:p>
            <a:pPr indent="-342900" lvl="0" marL="342900" rtl="0" algn="l">
              <a:spcBef>
                <a:spcPts val="1000"/>
              </a:spcBef>
              <a:spcAft>
                <a:spcPts val="0"/>
              </a:spcAft>
              <a:buSzPct val="79999"/>
              <a:buFont typeface="Arial"/>
              <a:buChar char="•"/>
            </a:pPr>
            <a:r>
              <a:rPr lang="en-US"/>
              <a:t>Data entry.</a:t>
            </a:r>
            <a:endParaRPr/>
          </a:p>
          <a:p>
            <a:pPr indent="-342900" lvl="0" marL="342900" rtl="0" algn="l">
              <a:spcBef>
                <a:spcPts val="1000"/>
              </a:spcBef>
              <a:spcAft>
                <a:spcPts val="0"/>
              </a:spcAft>
              <a:buSzPct val="79999"/>
              <a:buFont typeface="Arial"/>
              <a:buChar char="•"/>
            </a:pPr>
            <a:r>
              <a:rPr lang="en-US"/>
              <a:t>Creating meeting agenda.</a:t>
            </a:r>
            <a:endParaRPr/>
          </a:p>
          <a:p>
            <a:pPr indent="-342900" lvl="0" marL="342900" rtl="0" algn="l">
              <a:spcBef>
                <a:spcPts val="1000"/>
              </a:spcBef>
              <a:spcAft>
                <a:spcPts val="0"/>
              </a:spcAft>
              <a:buSzPct val="79999"/>
              <a:buFont typeface="Arial"/>
              <a:buChar char="•"/>
            </a:pPr>
            <a:r>
              <a:rPr lang="en-US"/>
              <a:t>And other tasks related to the client’s field.</a:t>
            </a:r>
            <a:endParaRPr/>
          </a:p>
          <a:p>
            <a:pPr indent="-272034" lvl="0" marL="342900" rtl="0" algn="l">
              <a:spcBef>
                <a:spcPts val="1000"/>
              </a:spcBef>
              <a:spcAft>
                <a:spcPts val="0"/>
              </a:spcAft>
              <a:buSzPct val="79999"/>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Our Marketing Objective </a:t>
            </a:r>
            <a:endParaRPr/>
          </a:p>
        </p:txBody>
      </p:sp>
      <p:sp>
        <p:nvSpPr>
          <p:cNvPr id="268" name="Google Shape;268;p4"/>
          <p:cNvSpPr txBox="1"/>
          <p:nvPr>
            <p:ph idx="1" type="body"/>
          </p:nvPr>
        </p:nvSpPr>
        <p:spPr>
          <a:xfrm>
            <a:off x="1154954" y="2603500"/>
            <a:ext cx="9397968" cy="183787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To build awareness for the VA agency in the Egyptian Market.</a:t>
            </a:r>
            <a:endParaRPr/>
          </a:p>
          <a:p>
            <a:pPr indent="-342900" lvl="0" marL="342900" rtl="0" algn="l">
              <a:spcBef>
                <a:spcPts val="1000"/>
              </a:spcBef>
              <a:spcAft>
                <a:spcPts val="0"/>
              </a:spcAft>
              <a:buSzPts val="1440"/>
              <a:buChar char="►"/>
            </a:pPr>
            <a:r>
              <a:rPr lang="en-US"/>
              <a:t> To spread awareness of what virtual assistants are, what they do, and how they add value to the client’s lives.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Market research of the role of VA</a:t>
            </a:r>
            <a:endParaRPr/>
          </a:p>
        </p:txBody>
      </p:sp>
      <p:sp>
        <p:nvSpPr>
          <p:cNvPr id="274" name="Google Shape;274;p5"/>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79999"/>
              <a:buChar char="►"/>
            </a:pPr>
            <a:r>
              <a:rPr lang="en-US"/>
              <a:t>Based on our research, we found that most of the clients don’t fully understand what a VA does and some of them aren’t aware of the existing of a VA.</a:t>
            </a:r>
            <a:endParaRPr/>
          </a:p>
          <a:p>
            <a:pPr indent="-342900" lvl="0" marL="342900" rtl="0" algn="l">
              <a:spcBef>
                <a:spcPts val="1000"/>
              </a:spcBef>
              <a:spcAft>
                <a:spcPts val="0"/>
              </a:spcAft>
              <a:buSzPct val="79999"/>
              <a:buChar char="►"/>
            </a:pPr>
            <a:r>
              <a:rPr lang="en-US"/>
              <a:t>VA vs. Secretary: People assume VAs are just remote secretaries, but VAs offer specialized services like social media management, email marketing, automation, etc.</a:t>
            </a:r>
            <a:endParaRPr/>
          </a:p>
          <a:p>
            <a:pPr indent="-342900" lvl="0" marL="342900" rtl="0" algn="l">
              <a:spcBef>
                <a:spcPts val="1000"/>
              </a:spcBef>
              <a:spcAft>
                <a:spcPts val="0"/>
              </a:spcAft>
              <a:buSzPct val="79999"/>
              <a:buChar char="►"/>
            </a:pPr>
            <a:r>
              <a:rPr lang="en-US"/>
              <a:t>VA vs. Junior Employees: Businesses tend to hire juniors instead of considering VAs, not realizing that VAs provide expertise and flexibility without long-term employment costs.</a:t>
            </a:r>
            <a:endParaRPr/>
          </a:p>
          <a:p>
            <a:pPr indent="-342900" lvl="0" marL="342900" rtl="0" algn="l">
              <a:spcBef>
                <a:spcPts val="1000"/>
              </a:spcBef>
              <a:spcAft>
                <a:spcPts val="0"/>
              </a:spcAft>
              <a:buSzPct val="79999"/>
              <a:buChar char="►"/>
            </a:pPr>
            <a:r>
              <a:rPr lang="en-US"/>
              <a:t>Misunderstanding Among VAs Themselves: Many Egyptian VAs limit themselves to administrative tasks without realizing the full potential of the role.</a:t>
            </a:r>
            <a:endParaRPr/>
          </a:p>
          <a:p>
            <a:pPr indent="0" lvl="0" marL="0" rtl="0" algn="l">
              <a:spcBef>
                <a:spcPts val="1000"/>
              </a:spcBef>
              <a:spcAft>
                <a:spcPts val="0"/>
              </a:spcAft>
              <a:buSzPct val="79999"/>
              <a:buNone/>
            </a:pPr>
            <a:r>
              <a:t/>
            </a:r>
            <a:endParaRPr/>
          </a:p>
          <a:p>
            <a:pPr indent="-258318" lvl="0" marL="342900" rtl="0" algn="l">
              <a:spcBef>
                <a:spcPts val="1000"/>
              </a:spcBef>
              <a:spcAft>
                <a:spcPts val="0"/>
              </a:spcAft>
              <a:buSzPct val="79999"/>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6"/>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Competitor Analysis </a:t>
            </a:r>
            <a:endParaRPr/>
          </a:p>
        </p:txBody>
      </p:sp>
      <p:graphicFrame>
        <p:nvGraphicFramePr>
          <p:cNvPr id="280" name="Google Shape;280;p6"/>
          <p:cNvGraphicFramePr/>
          <p:nvPr/>
        </p:nvGraphicFramePr>
        <p:xfrm>
          <a:off x="725863" y="2194560"/>
          <a:ext cx="3000000" cy="3000000"/>
        </p:xfrm>
        <a:graphic>
          <a:graphicData uri="http://schemas.openxmlformats.org/drawingml/2006/table">
            <a:tbl>
              <a:tblPr bandRow="1" firstRow="1">
                <a:noFill/>
                <a:tableStyleId>{3E2951FE-86F9-4962-B87D-C1A4B81B5D38}</a:tableStyleId>
              </a:tblPr>
              <a:tblGrid>
                <a:gridCol w="2547600"/>
                <a:gridCol w="2547600"/>
                <a:gridCol w="2547600"/>
                <a:gridCol w="2547600"/>
              </a:tblGrid>
              <a:tr h="618725">
                <a:tc>
                  <a:txBody>
                    <a:bodyPr/>
                    <a:lstStyle/>
                    <a:p>
                      <a:pPr indent="0" lvl="0" marL="0" marR="0" rtl="0" algn="l">
                        <a:spcBef>
                          <a:spcPts val="0"/>
                        </a:spcBef>
                        <a:spcAft>
                          <a:spcPts val="0"/>
                        </a:spcAft>
                        <a:buNone/>
                      </a:pPr>
                      <a:r>
                        <a:rPr lang="en-US" sz="1800" u="none" cap="none" strike="noStrike"/>
                        <a:t>Comparison points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Va agency</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Professional VA</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entury Gothic"/>
                        <a:buNone/>
                      </a:pPr>
                      <a:r>
                        <a:rPr lang="en-US" sz="1800"/>
                        <a:t>Mid-level VA</a:t>
                      </a:r>
                      <a:endParaRPr/>
                    </a:p>
                    <a:p>
                      <a:pPr indent="0" lvl="0" marL="0" marR="0" rtl="0" algn="l">
                        <a:spcBef>
                          <a:spcPts val="0"/>
                        </a:spcBef>
                        <a:spcAft>
                          <a:spcPts val="0"/>
                        </a:spcAft>
                        <a:buNone/>
                      </a:pPr>
                      <a:r>
                        <a:t/>
                      </a:r>
                      <a:endParaRPr sz="1800"/>
                    </a:p>
                  </a:txBody>
                  <a:tcPr marT="45725" marB="45725" marR="91450" marL="91450"/>
                </a:tc>
              </a:tr>
              <a:tr h="795500">
                <a:tc>
                  <a:txBody>
                    <a:bodyPr/>
                    <a:lstStyle/>
                    <a:p>
                      <a:pPr indent="0" lvl="0" marL="0" marR="0" rtl="0" algn="l">
                        <a:spcBef>
                          <a:spcPts val="0"/>
                        </a:spcBef>
                        <a:spcAft>
                          <a:spcPts val="0"/>
                        </a:spcAft>
                        <a:buNone/>
                      </a:pPr>
                      <a:r>
                        <a:rPr lang="en-US" sz="1800"/>
                        <a:t>The Price</a:t>
                      </a:r>
                      <a:endParaRPr/>
                    </a:p>
                  </a:txBody>
                  <a:tcPr marT="45725" marB="45725" marR="91450" marL="91450"/>
                </a:tc>
                <a:tc>
                  <a:txBody>
                    <a:bodyPr/>
                    <a:lstStyle/>
                    <a:p>
                      <a:pPr indent="0" lvl="0" marL="0" marR="0" rtl="0" algn="l">
                        <a:spcBef>
                          <a:spcPts val="0"/>
                        </a:spcBef>
                        <a:spcAft>
                          <a:spcPts val="0"/>
                        </a:spcAft>
                        <a:buNone/>
                      </a:pPr>
                      <a:r>
                        <a:rPr lang="en-US" sz="1200"/>
                        <a:t>Hourly packages</a:t>
                      </a:r>
                      <a:br>
                        <a:rPr lang="en-US" sz="1200"/>
                      </a:br>
                      <a:r>
                        <a:rPr lang="en-US" sz="1200"/>
                        <a:t>2k to 6k and additional packages if needed</a:t>
                      </a:r>
                      <a:endParaRPr/>
                    </a:p>
                  </a:txBody>
                  <a:tcPr marT="45725" marB="45725" marR="91450" marL="91450"/>
                </a:tc>
                <a:tc>
                  <a:txBody>
                    <a:bodyPr/>
                    <a:lstStyle/>
                    <a:p>
                      <a:pPr indent="0" lvl="0" marL="0" marR="0" rtl="0" algn="l">
                        <a:spcBef>
                          <a:spcPts val="0"/>
                        </a:spcBef>
                        <a:spcAft>
                          <a:spcPts val="0"/>
                        </a:spcAft>
                        <a:buNone/>
                      </a:pPr>
                      <a:r>
                        <a:rPr lang="en-US" sz="1200"/>
                        <a:t>From 200 to 500 for 6 hrs per day</a:t>
                      </a:r>
                      <a:br>
                        <a:rPr lang="en-US" sz="1200"/>
                      </a:br>
                      <a:r>
                        <a:rPr lang="en-US" sz="1200"/>
                        <a:t>Hourly packages for month starts from 6k to 12k </a:t>
                      </a:r>
                      <a:endParaRPr/>
                    </a:p>
                  </a:txBody>
                  <a:tcPr marT="45725" marB="45725" marR="91450" marL="91450"/>
                </a:tc>
                <a:tc>
                  <a:txBody>
                    <a:bodyPr/>
                    <a:lstStyle/>
                    <a:p>
                      <a:pPr indent="0" lvl="0" marL="0" marR="0" rtl="0" algn="l">
                        <a:spcBef>
                          <a:spcPts val="0"/>
                        </a:spcBef>
                        <a:spcAft>
                          <a:spcPts val="0"/>
                        </a:spcAft>
                        <a:buNone/>
                      </a:pPr>
                      <a:r>
                        <a:rPr lang="en-US" sz="1200"/>
                        <a:t>The charge is less than 200l.e per hour</a:t>
                      </a:r>
                      <a:endParaRPr/>
                    </a:p>
                    <a:p>
                      <a:pPr indent="0" lvl="0" marL="0" marR="0" rtl="0" algn="l">
                        <a:spcBef>
                          <a:spcPts val="0"/>
                        </a:spcBef>
                        <a:spcAft>
                          <a:spcPts val="0"/>
                        </a:spcAft>
                        <a:buNone/>
                      </a:pPr>
                      <a:r>
                        <a:t/>
                      </a:r>
                      <a:endParaRPr sz="1800"/>
                    </a:p>
                  </a:txBody>
                  <a:tcPr marT="45725" marB="45725" marR="91450" marL="91450"/>
                </a:tc>
              </a:tr>
              <a:tr h="707125">
                <a:tc>
                  <a:txBody>
                    <a:bodyPr/>
                    <a:lstStyle/>
                    <a:p>
                      <a:pPr indent="0" lvl="0" marL="0" marR="0" rtl="0" algn="l">
                        <a:spcBef>
                          <a:spcPts val="0"/>
                        </a:spcBef>
                        <a:spcAft>
                          <a:spcPts val="0"/>
                        </a:spcAft>
                        <a:buNone/>
                      </a:pPr>
                      <a:r>
                        <a:rPr lang="en-US" sz="1800"/>
                        <a:t>Services </a:t>
                      </a:r>
                      <a:endParaRPr/>
                    </a:p>
                  </a:txBody>
                  <a:tcPr marT="45725" marB="45725" marR="91450" marL="91450"/>
                </a:tc>
                <a:tc>
                  <a:txBody>
                    <a:bodyPr/>
                    <a:lstStyle/>
                    <a:p>
                      <a:pPr indent="0" lvl="0" marL="0" marR="0" rtl="0" algn="l">
                        <a:spcBef>
                          <a:spcPts val="0"/>
                        </a:spcBef>
                        <a:spcAft>
                          <a:spcPts val="0"/>
                        </a:spcAft>
                        <a:buNone/>
                      </a:pPr>
                      <a:r>
                        <a:rPr lang="en-US" sz="1200"/>
                        <a:t>The essential tasks that any VA should have</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200"/>
                        <a:buFont typeface="Century Gothic"/>
                        <a:buNone/>
                      </a:pPr>
                      <a:r>
                        <a:rPr lang="en-US" sz="1200"/>
                        <a:t>the essential tasks that any VA should have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200"/>
                        <a:t>They don’t provide the client with full assistance and they offer some of the essential tasks</a:t>
                      </a:r>
                      <a:endParaRPr/>
                    </a:p>
                  </a:txBody>
                  <a:tcPr marT="45725" marB="45725" marR="91450" marL="91450"/>
                </a:tc>
              </a:tr>
              <a:tr h="618725">
                <a:tc>
                  <a:txBody>
                    <a:bodyPr/>
                    <a:lstStyle/>
                    <a:p>
                      <a:pPr indent="0" lvl="0" marL="0" marR="0" rtl="0" algn="l">
                        <a:spcBef>
                          <a:spcPts val="0"/>
                        </a:spcBef>
                        <a:spcAft>
                          <a:spcPts val="0"/>
                        </a:spcAft>
                        <a:buNone/>
                      </a:pPr>
                      <a:r>
                        <a:rPr lang="en-US" sz="1800"/>
                        <a:t>specialization</a:t>
                      </a:r>
                      <a:endParaRPr/>
                    </a:p>
                  </a:txBody>
                  <a:tcPr marT="45725" marB="45725" marR="91450" marL="91450"/>
                </a:tc>
                <a:tc>
                  <a:txBody>
                    <a:bodyPr/>
                    <a:lstStyle/>
                    <a:p>
                      <a:pPr indent="0" lvl="0" marL="0" marR="0" rtl="0" algn="l">
                        <a:spcBef>
                          <a:spcPts val="0"/>
                        </a:spcBef>
                        <a:spcAft>
                          <a:spcPts val="0"/>
                        </a:spcAft>
                        <a:buNone/>
                      </a:pPr>
                      <a:r>
                        <a:rPr lang="en-US" sz="1200"/>
                        <a:t>Our VAs  are specialized and have a strong background in the client’s field</a:t>
                      </a:r>
                      <a:endParaRPr/>
                    </a:p>
                  </a:txBody>
                  <a:tcPr marT="45725" marB="45725" marR="91450" marL="91450"/>
                </a:tc>
                <a:tc>
                  <a:txBody>
                    <a:bodyPr/>
                    <a:lstStyle/>
                    <a:p>
                      <a:pPr indent="0" lvl="0" marL="0" marR="0" rtl="0" algn="l">
                        <a:spcBef>
                          <a:spcPts val="0"/>
                        </a:spcBef>
                        <a:spcAft>
                          <a:spcPts val="0"/>
                        </a:spcAft>
                        <a:buNone/>
                      </a:pPr>
                      <a:r>
                        <a:rPr lang="en-US" sz="1200"/>
                        <a:t>They give basic assistance and they need training to gain knowledge of the client’s field</a:t>
                      </a:r>
                      <a:endParaRPr/>
                    </a:p>
                  </a:txBody>
                  <a:tcPr marT="45725" marB="45725" marR="91450" marL="91450"/>
                </a:tc>
                <a:tc>
                  <a:txBody>
                    <a:bodyPr/>
                    <a:lstStyle/>
                    <a:p>
                      <a:pPr indent="0" lvl="0" marL="0" marR="0" rtl="0" algn="l">
                        <a:spcBef>
                          <a:spcPts val="0"/>
                        </a:spcBef>
                        <a:spcAft>
                          <a:spcPts val="0"/>
                        </a:spcAft>
                        <a:buNone/>
                      </a:pPr>
                      <a:r>
                        <a:rPr lang="en-US" sz="1200"/>
                        <a:t>They stick to the kind of tasks they do</a:t>
                      </a:r>
                      <a:endParaRPr/>
                    </a:p>
                  </a:txBody>
                  <a:tcPr marT="45725" marB="45725" marR="91450" marL="91450"/>
                </a:tc>
              </a:tr>
              <a:tr h="972300">
                <a:tc>
                  <a:txBody>
                    <a:bodyPr/>
                    <a:lstStyle/>
                    <a:p>
                      <a:pPr indent="0" lvl="0" marL="0" marR="0" rtl="0" algn="l">
                        <a:spcBef>
                          <a:spcPts val="0"/>
                        </a:spcBef>
                        <a:spcAft>
                          <a:spcPts val="0"/>
                        </a:spcAft>
                        <a:buNone/>
                      </a:pPr>
                      <a:r>
                        <a:rPr lang="en-US" sz="1800"/>
                        <a:t>Quality assurance and confidentiality</a:t>
                      </a:r>
                      <a:endParaRPr/>
                    </a:p>
                  </a:txBody>
                  <a:tcPr marT="45725" marB="45725" marR="91450" marL="91450"/>
                </a:tc>
                <a:tc>
                  <a:txBody>
                    <a:bodyPr/>
                    <a:lstStyle/>
                    <a:p>
                      <a:pPr indent="0" lvl="0" marL="0" marR="0" rtl="0" algn="l">
                        <a:spcBef>
                          <a:spcPts val="0"/>
                        </a:spcBef>
                        <a:spcAft>
                          <a:spcPts val="0"/>
                        </a:spcAft>
                        <a:buNone/>
                      </a:pPr>
                      <a:r>
                        <a:rPr lang="en-US" sz="1200"/>
                        <a:t>Our VAs are trained and have supportive systems and mentors.</a:t>
                      </a:r>
                      <a:br>
                        <a:rPr lang="en-US" sz="1200"/>
                      </a:br>
                      <a:r>
                        <a:rPr lang="en-US" sz="1200"/>
                        <a:t>We provide legal contracts to protect the clients right </a:t>
                      </a:r>
                      <a:endParaRPr/>
                    </a:p>
                  </a:txBody>
                  <a:tcPr marT="45725" marB="45725" marR="91450" marL="91450"/>
                </a:tc>
                <a:tc>
                  <a:txBody>
                    <a:bodyPr/>
                    <a:lstStyle/>
                    <a:p>
                      <a:pPr indent="0" lvl="0" marL="0" marR="0" rtl="0" algn="l">
                        <a:spcBef>
                          <a:spcPts val="0"/>
                        </a:spcBef>
                        <a:spcAft>
                          <a:spcPts val="0"/>
                        </a:spcAft>
                        <a:buNone/>
                      </a:pPr>
                      <a:r>
                        <a:rPr lang="en-US" sz="1200"/>
                        <a:t>The only way to know that is through the experience itself and that costs time and money</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200"/>
                        <a:buFont typeface="Century Gothic"/>
                        <a:buNone/>
                      </a:pPr>
                      <a:r>
                        <a:rPr lang="en-US" sz="1200"/>
                        <a:t>The only way to know that is through the experience itself and that costs time and money</a:t>
                      </a:r>
                      <a:endParaRPr/>
                    </a:p>
                    <a:p>
                      <a:pPr indent="0" lvl="0" marL="0" marR="0" rtl="0" algn="l">
                        <a:spcBef>
                          <a:spcPts val="0"/>
                        </a:spcBef>
                        <a:spcAft>
                          <a:spcPts val="0"/>
                        </a:spcAft>
                        <a:buNone/>
                      </a:pPr>
                      <a:r>
                        <a:t/>
                      </a:r>
                      <a:endParaRPr sz="1200"/>
                    </a:p>
                  </a:txBody>
                  <a:tcPr marT="45725" marB="45725" marR="91450" marL="91450"/>
                </a:tc>
              </a:tr>
              <a:tr h="795500">
                <a:tc>
                  <a:txBody>
                    <a:bodyPr/>
                    <a:lstStyle/>
                    <a:p>
                      <a:pPr indent="0" lvl="0" marL="0" marR="0" rtl="0" algn="l">
                        <a:spcBef>
                          <a:spcPts val="0"/>
                        </a:spcBef>
                        <a:spcAft>
                          <a:spcPts val="0"/>
                        </a:spcAft>
                        <a:buNone/>
                      </a:pPr>
                      <a:r>
                        <a:rPr lang="en-US" sz="1800"/>
                        <a:t>Marketing strategies</a:t>
                      </a:r>
                      <a:endParaRPr/>
                    </a:p>
                  </a:txBody>
                  <a:tcPr marT="45725" marB="45725" marR="91450" marL="91450"/>
                </a:tc>
                <a:tc>
                  <a:txBody>
                    <a:bodyPr/>
                    <a:lstStyle/>
                    <a:p>
                      <a:pPr indent="0" lvl="0" marL="0" marR="0" rtl="0" algn="l">
                        <a:spcBef>
                          <a:spcPts val="0"/>
                        </a:spcBef>
                        <a:spcAft>
                          <a:spcPts val="0"/>
                        </a:spcAft>
                        <a:buNone/>
                      </a:pPr>
                      <a:r>
                        <a:rPr lang="en-US" sz="1200"/>
                        <a:t>We market our services through different channels to spread awareness and to reach our clients</a:t>
                      </a:r>
                      <a:endParaRPr/>
                    </a:p>
                  </a:txBody>
                  <a:tcPr marT="45725" marB="45725" marR="91450" marL="91450"/>
                </a:tc>
                <a:tc>
                  <a:txBody>
                    <a:bodyPr/>
                    <a:lstStyle/>
                    <a:p>
                      <a:pPr indent="0" lvl="0" marL="0" marR="0" rtl="0" algn="l">
                        <a:spcBef>
                          <a:spcPts val="0"/>
                        </a:spcBef>
                        <a:spcAft>
                          <a:spcPts val="0"/>
                        </a:spcAft>
                        <a:buNone/>
                      </a:pPr>
                      <a:r>
                        <a:rPr lang="en-US" sz="1200"/>
                        <a:t>Only exists on freelance websites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200"/>
                        <a:buFont typeface="Century Gothic"/>
                        <a:buNone/>
                      </a:pPr>
                      <a:r>
                        <a:rPr lang="en-US" sz="1200"/>
                        <a:t>Only exists on freelance websites</a:t>
                      </a:r>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7"/>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Our target audience</a:t>
            </a:r>
            <a:endParaRPr/>
          </a:p>
        </p:txBody>
      </p:sp>
      <p:sp>
        <p:nvSpPr>
          <p:cNvPr id="286" name="Google Shape;286;p7"/>
          <p:cNvSpPr txBox="1"/>
          <p:nvPr>
            <p:ph idx="1" type="body"/>
          </p:nvPr>
        </p:nvSpPr>
        <p:spPr>
          <a:xfrm>
            <a:off x="641024" y="2158737"/>
            <a:ext cx="11434712" cy="45814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120"/>
              <a:buChar char="►"/>
            </a:pPr>
            <a:r>
              <a:rPr lang="en-US" sz="1400"/>
              <a:t>Age: from 30 to 50</a:t>
            </a:r>
            <a:endParaRPr/>
          </a:p>
          <a:p>
            <a:pPr indent="-342900" lvl="0" marL="342900" rtl="0" algn="l">
              <a:spcBef>
                <a:spcPts val="1000"/>
              </a:spcBef>
              <a:spcAft>
                <a:spcPts val="0"/>
              </a:spcAft>
              <a:buSzPts val="1120"/>
              <a:buChar char="►"/>
            </a:pPr>
            <a:r>
              <a:rPr lang="en-US" sz="1400"/>
              <a:t>Gender: male or female</a:t>
            </a:r>
            <a:endParaRPr/>
          </a:p>
          <a:p>
            <a:pPr indent="-342900" lvl="0" marL="342900" rtl="0" algn="l">
              <a:spcBef>
                <a:spcPts val="1000"/>
              </a:spcBef>
              <a:spcAft>
                <a:spcPts val="0"/>
              </a:spcAft>
              <a:buSzPts val="1120"/>
              <a:buChar char="►"/>
            </a:pPr>
            <a:r>
              <a:rPr lang="en-US" sz="1400"/>
              <a:t>Income: high income at least 30k a month</a:t>
            </a:r>
            <a:endParaRPr/>
          </a:p>
          <a:p>
            <a:pPr indent="-342900" lvl="0" marL="342900" rtl="0" algn="l">
              <a:spcBef>
                <a:spcPts val="1000"/>
              </a:spcBef>
              <a:spcAft>
                <a:spcPts val="0"/>
              </a:spcAft>
              <a:buSzPts val="1120"/>
              <a:buChar char="►"/>
            </a:pPr>
            <a:r>
              <a:rPr lang="en-US" sz="1400"/>
              <a:t>Occupation: freelancers, CEOs, high-income services like ( Doctors, lawyers, famous teachers, ….etc.), E-commerce owners</a:t>
            </a:r>
            <a:endParaRPr/>
          </a:p>
          <a:p>
            <a:pPr indent="-342900" lvl="0" marL="342900" rtl="0" algn="l">
              <a:spcBef>
                <a:spcPts val="1000"/>
              </a:spcBef>
              <a:spcAft>
                <a:spcPts val="0"/>
              </a:spcAft>
              <a:buSzPts val="1120"/>
              <a:buChar char="►"/>
            </a:pPr>
            <a:r>
              <a:rPr lang="en-US" sz="1400"/>
              <a:t>1. Behavior &amp; Lifestyle: Work long hours, often overwhelmed with tasks and time management. Struggle with balancing core business activities and administrative work. Feel constantly busy, trying to expand their business, gain more clients, or increase sales.</a:t>
            </a:r>
            <a:endParaRPr/>
          </a:p>
          <a:p>
            <a:pPr indent="-342900" lvl="0" marL="342900" rtl="0" algn="l">
              <a:spcBef>
                <a:spcPts val="1000"/>
              </a:spcBef>
              <a:spcAft>
                <a:spcPts val="0"/>
              </a:spcAft>
              <a:buSzPts val="1120"/>
              <a:buChar char="►"/>
            </a:pPr>
            <a:r>
              <a:rPr lang="en-US" sz="1400"/>
              <a:t>2. Interests &amp; Aspirations: Focused on growth, self-improvement, and staying competitive in their industry. Actively engage with LinkedIn, social media, motivational content, and market trends to stay updated. Interested in health and wellness for productivity and work-life balance. They want to increase income, improve skills, and scale their business efficiently.</a:t>
            </a:r>
            <a:endParaRPr/>
          </a:p>
          <a:p>
            <a:pPr indent="-342900" lvl="0" marL="342900" rtl="0" algn="l">
              <a:spcBef>
                <a:spcPts val="1000"/>
              </a:spcBef>
              <a:spcAft>
                <a:spcPts val="0"/>
              </a:spcAft>
              <a:buSzPts val="1120"/>
              <a:buChar char="►"/>
            </a:pPr>
            <a:r>
              <a:rPr lang="en-US" sz="1400"/>
              <a:t>3. Pain Points &amp; Challenges: Burnout due to handling everything alone. Limited time prevents them from taking on more clients or expanding. Administrative tasks consume time that should be spent on core business functions. Lack of awareness about virtual assistants—many only know about in-office secretaries. </a:t>
            </a:r>
            <a:endParaRPr/>
          </a:p>
          <a:p>
            <a:pPr indent="-342900" lvl="0" marL="342900" rtl="0" algn="l">
              <a:spcBef>
                <a:spcPts val="1000"/>
              </a:spcBef>
              <a:spcAft>
                <a:spcPts val="0"/>
              </a:spcAft>
              <a:buSzPts val="1120"/>
              <a:buChar char="►"/>
            </a:pPr>
            <a:r>
              <a:rPr lang="en-US" sz="1400"/>
              <a:t>Rely on junior hires, who later leave and take clients, leading to trust issues.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8"/>
          <p:cNvSpPr txBox="1"/>
          <p:nvPr>
            <p:ph type="title"/>
          </p:nvPr>
        </p:nvSpPr>
        <p:spPr>
          <a:xfrm>
            <a:off x="711894" y="615449"/>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Personas </a:t>
            </a:r>
            <a:endParaRPr/>
          </a:p>
        </p:txBody>
      </p:sp>
      <p:graphicFrame>
        <p:nvGraphicFramePr>
          <p:cNvPr id="292" name="Google Shape;292;p8"/>
          <p:cNvGraphicFramePr/>
          <p:nvPr/>
        </p:nvGraphicFramePr>
        <p:xfrm>
          <a:off x="373758" y="502281"/>
          <a:ext cx="3000000" cy="3000000"/>
        </p:xfrm>
        <a:graphic>
          <a:graphicData uri="http://schemas.openxmlformats.org/drawingml/2006/table">
            <a:tbl>
              <a:tblPr bandRow="1" firstRow="1">
                <a:noFill/>
                <a:tableStyleId>{3E2951FE-86F9-4962-B87D-C1A4B81B5D38}</a:tableStyleId>
              </a:tblPr>
              <a:tblGrid>
                <a:gridCol w="2776575"/>
                <a:gridCol w="2775800"/>
                <a:gridCol w="2777375"/>
                <a:gridCol w="2776575"/>
              </a:tblGrid>
              <a:tr h="925625">
                <a:tc>
                  <a:txBody>
                    <a:bodyPr/>
                    <a:lstStyle/>
                    <a:p>
                      <a:pPr indent="0" lvl="0" marL="0" marR="0" rtl="0" algn="ctr">
                        <a:spcBef>
                          <a:spcPts val="0"/>
                        </a:spcBef>
                        <a:spcAft>
                          <a:spcPts val="0"/>
                        </a:spcAft>
                        <a:buNone/>
                      </a:pPr>
                      <a:r>
                        <a:rPr lang="en-US" sz="1800"/>
                        <a:t>Ahmed</a:t>
                      </a:r>
                      <a:endParaRPr/>
                    </a:p>
                  </a:txBody>
                  <a:tcPr marT="45725" marB="45725" marR="91450" marL="91450"/>
                </a:tc>
                <a:tc>
                  <a:txBody>
                    <a:bodyPr/>
                    <a:lstStyle/>
                    <a:p>
                      <a:pPr indent="0" lvl="0" marL="0" marR="0" rtl="0" algn="ctr">
                        <a:spcBef>
                          <a:spcPts val="0"/>
                        </a:spcBef>
                        <a:spcAft>
                          <a:spcPts val="0"/>
                        </a:spcAft>
                        <a:buNone/>
                      </a:pPr>
                      <a:r>
                        <a:rPr lang="en-US" sz="1800"/>
                        <a:t>Reem</a:t>
                      </a:r>
                      <a:endParaRPr/>
                    </a:p>
                  </a:txBody>
                  <a:tcPr marT="45725" marB="45725" marR="91450" marL="91450"/>
                </a:tc>
                <a:tc>
                  <a:txBody>
                    <a:bodyPr/>
                    <a:lstStyle/>
                    <a:p>
                      <a:pPr indent="0" lvl="0" marL="0" marR="0" rtl="0" algn="ctr">
                        <a:spcBef>
                          <a:spcPts val="0"/>
                        </a:spcBef>
                        <a:spcAft>
                          <a:spcPts val="0"/>
                        </a:spcAft>
                        <a:buNone/>
                      </a:pPr>
                      <a:r>
                        <a:rPr lang="en-US" sz="1800"/>
                        <a:t>Nour</a:t>
                      </a:r>
                      <a:endParaRPr/>
                    </a:p>
                  </a:txBody>
                  <a:tcPr marT="45725" marB="45725" marR="91450" marL="91450"/>
                </a:tc>
                <a:tc>
                  <a:txBody>
                    <a:bodyPr/>
                    <a:lstStyle/>
                    <a:p>
                      <a:pPr indent="0" lvl="0" marL="0" marR="0" rtl="0" algn="ctr">
                        <a:spcBef>
                          <a:spcPts val="0"/>
                        </a:spcBef>
                        <a:spcAft>
                          <a:spcPts val="0"/>
                        </a:spcAft>
                        <a:buNone/>
                      </a:pPr>
                      <a:r>
                        <a:rPr lang="en-US" sz="1800"/>
                        <a:t>Ehab</a:t>
                      </a:r>
                      <a:endParaRPr/>
                    </a:p>
                  </a:txBody>
                  <a:tcPr marT="45725" marB="45725" marR="91450" marL="91450"/>
                </a:tc>
              </a:tr>
              <a:tr h="487025">
                <a:tc>
                  <a:txBody>
                    <a:bodyPr/>
                    <a:lstStyle/>
                    <a:p>
                      <a:pPr indent="0" lvl="0" marL="0" marR="0" rtl="0" algn="l">
                        <a:spcBef>
                          <a:spcPts val="0"/>
                        </a:spcBef>
                        <a:spcAft>
                          <a:spcPts val="0"/>
                        </a:spcAft>
                        <a:buNone/>
                      </a:pPr>
                      <a:r>
                        <a:rPr lang="en-US" sz="1400"/>
                        <a:t>Age: 30 | Location: التجمع</a:t>
                      </a:r>
                      <a:endParaRPr/>
                    </a:p>
                    <a:p>
                      <a:pPr indent="0" lvl="0" marL="0" marR="0" rtl="0" algn="l">
                        <a:spcBef>
                          <a:spcPts val="0"/>
                        </a:spcBef>
                        <a:spcAft>
                          <a:spcPts val="0"/>
                        </a:spcAft>
                        <a:buNone/>
                      </a:pPr>
                      <a:r>
                        <a:rPr lang="en-US" sz="1400"/>
                        <a:t>Mid-level freelancer Marketer</a:t>
                      </a:r>
                      <a:endParaRPr/>
                    </a:p>
                    <a:p>
                      <a:pPr indent="0" lvl="0" marL="0" marR="0" rtl="0" algn="l">
                        <a:spcBef>
                          <a:spcPts val="0"/>
                        </a:spcBef>
                        <a:spcAft>
                          <a:spcPts val="0"/>
                        </a:spcAft>
                        <a:buNone/>
                      </a:pPr>
                      <a:r>
                        <a:t/>
                      </a:r>
                      <a:endParaRPr sz="14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400"/>
                        <a:t>Age: 35 | location Zaid </a:t>
                      </a:r>
                      <a:br>
                        <a:rPr lang="en-US" sz="1400"/>
                      </a:br>
                      <a:r>
                        <a:rPr lang="en-US" sz="1400"/>
                        <a:t>Aesthetic doctor</a:t>
                      </a:r>
                      <a:endParaRPr/>
                    </a:p>
                  </a:txBody>
                  <a:tcPr marT="45725" marB="45725" marR="91450" marL="91450"/>
                </a:tc>
                <a:tc>
                  <a:txBody>
                    <a:bodyPr/>
                    <a:lstStyle/>
                    <a:p>
                      <a:pPr indent="0" lvl="0" marL="0" marR="0" rtl="0" algn="l">
                        <a:spcBef>
                          <a:spcPts val="0"/>
                        </a:spcBef>
                        <a:spcAft>
                          <a:spcPts val="0"/>
                        </a:spcAft>
                        <a:buNone/>
                      </a:pPr>
                      <a:r>
                        <a:rPr lang="en-US" sz="1400"/>
                        <a:t>Age: 27 | Location: المهندسين</a:t>
                      </a:r>
                      <a:endParaRPr/>
                    </a:p>
                    <a:p>
                      <a:pPr indent="0" lvl="0" marL="0" marR="0" rtl="0" algn="l">
                        <a:spcBef>
                          <a:spcPts val="0"/>
                        </a:spcBef>
                        <a:spcAft>
                          <a:spcPts val="0"/>
                        </a:spcAft>
                        <a:buNone/>
                      </a:pPr>
                      <a:r>
                        <a:rPr lang="en-US" sz="1400"/>
                        <a:t>Micro- influencer </a:t>
                      </a:r>
                      <a:endParaRPr/>
                    </a:p>
                  </a:txBody>
                  <a:tcPr marT="45725" marB="45725" marR="91450" marL="91450"/>
                </a:tc>
                <a:tc>
                  <a:txBody>
                    <a:bodyPr/>
                    <a:lstStyle/>
                    <a:p>
                      <a:pPr indent="0" lvl="0" marL="0" marR="0" rtl="0" algn="l">
                        <a:spcBef>
                          <a:spcPts val="0"/>
                        </a:spcBef>
                        <a:spcAft>
                          <a:spcPts val="0"/>
                        </a:spcAft>
                        <a:buNone/>
                      </a:pPr>
                      <a:r>
                        <a:rPr lang="en-US" sz="1400"/>
                        <a:t>Age:40 | Location: زايد</a:t>
                      </a:r>
                      <a:br>
                        <a:rPr lang="en-US" sz="1400"/>
                      </a:br>
                      <a:r>
                        <a:rPr lang="en-US" sz="1400"/>
                        <a:t>M&amp;A Advisor| corporate lawyer </a:t>
                      </a:r>
                      <a:endParaRPr/>
                    </a:p>
                  </a:txBody>
                  <a:tcPr marT="45725" marB="45725" marR="91450" marL="91450"/>
                </a:tc>
              </a:tr>
              <a:tr h="1129025">
                <a:tc>
                  <a:txBody>
                    <a:bodyPr/>
                    <a:lstStyle/>
                    <a:p>
                      <a:pPr indent="0" lvl="0" marL="0" marR="0" rtl="0" algn="l">
                        <a:spcBef>
                          <a:spcPts val="0"/>
                        </a:spcBef>
                        <a:spcAft>
                          <a:spcPts val="0"/>
                        </a:spcAft>
                        <a:buNone/>
                      </a:pPr>
                      <a:r>
                        <a:rPr lang="en-US" sz="1400"/>
                        <a:t>Challenges: Overwhelmed with administrative tasks, customer service, meetings and landing new clients</a:t>
                      </a:r>
                      <a:endParaRPr/>
                    </a:p>
                  </a:txBody>
                  <a:tcPr marT="45725" marB="45725" marR="91450" marL="91450"/>
                </a:tc>
                <a:tc>
                  <a:txBody>
                    <a:bodyPr/>
                    <a:lstStyle/>
                    <a:p>
                      <a:pPr indent="0" lvl="0" marL="0" marR="0" rtl="0" algn="l">
                        <a:spcBef>
                          <a:spcPts val="0"/>
                        </a:spcBef>
                        <a:spcAft>
                          <a:spcPts val="0"/>
                        </a:spcAft>
                        <a:buNone/>
                      </a:pPr>
                      <a:r>
                        <a:rPr lang="en-US" sz="1400"/>
                        <a:t>Challenges: managing her calendar, clinics, Attending conferences, traveling, her personal life. </a:t>
                      </a:r>
                      <a:endParaRPr/>
                    </a:p>
                  </a:txBody>
                  <a:tcPr marT="45725" marB="45725" marR="91450" marL="91450"/>
                </a:tc>
                <a:tc>
                  <a:txBody>
                    <a:bodyPr/>
                    <a:lstStyle/>
                    <a:p>
                      <a:pPr indent="0" lvl="0" marL="0" marR="0" rtl="0" algn="l">
                        <a:spcBef>
                          <a:spcPts val="0"/>
                        </a:spcBef>
                        <a:spcAft>
                          <a:spcPts val="0"/>
                        </a:spcAft>
                        <a:buNone/>
                      </a:pPr>
                      <a:r>
                        <a:rPr lang="en-US" sz="1400"/>
                        <a:t>Challenges: overwhelmed with SMM, and handling brand deals, editing, keeping up with trends and creating content</a:t>
                      </a:r>
                      <a:endParaRPr/>
                    </a:p>
                  </a:txBody>
                  <a:tcPr marT="45725" marB="45725" marR="91450" marL="91450"/>
                </a:tc>
                <a:tc>
                  <a:txBody>
                    <a:bodyPr/>
                    <a:lstStyle/>
                    <a:p>
                      <a:pPr indent="0" lvl="0" marL="0" marR="0" rtl="0" algn="l">
                        <a:spcBef>
                          <a:spcPts val="0"/>
                        </a:spcBef>
                        <a:spcAft>
                          <a:spcPts val="0"/>
                        </a:spcAft>
                        <a:buNone/>
                      </a:pPr>
                      <a:r>
                        <a:rPr lang="en-US" sz="1200"/>
                        <a:t>Managing heavy workload &amp; client communicationsScheduling meetings &amp; handling contractsKeeping up with legal updates &amp; market trendsOrganizing case files &amp; documentation</a:t>
                      </a:r>
                      <a:endParaRPr/>
                    </a:p>
                  </a:txBody>
                  <a:tcPr marT="45725" marB="45725" marR="91450" marL="91450"/>
                </a:tc>
              </a:tr>
              <a:tr h="1559825">
                <a:tc>
                  <a:txBody>
                    <a:bodyPr/>
                    <a:lstStyle/>
                    <a:p>
                      <a:pPr indent="0" lvl="0" marL="0" marR="0" rtl="0" algn="l">
                        <a:spcBef>
                          <a:spcPts val="0"/>
                        </a:spcBef>
                        <a:spcAft>
                          <a:spcPts val="0"/>
                        </a:spcAft>
                        <a:buNone/>
                      </a:pPr>
                      <a:r>
                        <a:rPr lang="en-US" sz="1400"/>
                        <a:t>Goals&amp; motivation: Wants to take more projects, update their skills, increase their income</a:t>
                      </a:r>
                      <a:endParaRPr/>
                    </a:p>
                  </a:txBody>
                  <a:tcPr marT="45725" marB="45725" marR="91450" marL="91450"/>
                </a:tc>
                <a:tc>
                  <a:txBody>
                    <a:bodyPr/>
                    <a:lstStyle/>
                    <a:p>
                      <a:pPr indent="0" lvl="0" marL="0" marR="0" rtl="0" algn="l">
                        <a:spcBef>
                          <a:spcPts val="0"/>
                        </a:spcBef>
                        <a:spcAft>
                          <a:spcPts val="0"/>
                        </a:spcAft>
                        <a:buNone/>
                      </a:pPr>
                      <a:r>
                        <a:rPr lang="en-US" sz="1400"/>
                        <a:t>Goals&amp; Motivation: wants to open more clinics, have clients from the Gulf countries, stay up to date with work</a:t>
                      </a:r>
                      <a:endParaRPr/>
                    </a:p>
                  </a:txBody>
                  <a:tcPr marT="45725" marB="45725" marR="91450" marL="91450"/>
                </a:tc>
                <a:tc>
                  <a:txBody>
                    <a:bodyPr/>
                    <a:lstStyle/>
                    <a:p>
                      <a:pPr indent="0" lvl="0" marL="0" marR="0" rtl="0" algn="l">
                        <a:spcBef>
                          <a:spcPts val="0"/>
                        </a:spcBef>
                        <a:spcAft>
                          <a:spcPts val="0"/>
                        </a:spcAft>
                        <a:buNone/>
                      </a:pPr>
                      <a:r>
                        <a:rPr lang="en-US" sz="1100"/>
                        <a:t>Grow her personal brand and increase her followersStay updated on industry trends and best practicesSecure more brand collaborations and sponsorshipsMaintain consistent content posting and audience engagementOptimize workflow to free up time for creativity</a:t>
                      </a:r>
                      <a:endParaRPr/>
                    </a:p>
                  </a:txBody>
                  <a:tcPr marT="45725" marB="45725" marR="91450" marL="91450"/>
                </a:tc>
                <a:tc>
                  <a:txBody>
                    <a:bodyPr/>
                    <a:lstStyle/>
                    <a:p>
                      <a:pPr indent="0" lvl="0" marL="0" marR="0" rtl="0" algn="l">
                        <a:spcBef>
                          <a:spcPts val="0"/>
                        </a:spcBef>
                        <a:spcAft>
                          <a:spcPts val="0"/>
                        </a:spcAft>
                        <a:buNone/>
                      </a:pPr>
                      <a:r>
                        <a:rPr lang="en-US" sz="1200"/>
                        <a:t>Expanding his client base &amp; networkStaying updated on corporate laws &amp; M&amp;A trendsImproving efficiency &amp; work-life balanceHandling high-profile cases smoothly</a:t>
                      </a:r>
                      <a:endParaRPr/>
                    </a:p>
                  </a:txBody>
                  <a:tcPr marT="45725" marB="45725" marR="91450" marL="91450"/>
                </a:tc>
              </a:tr>
              <a:tr h="1426125">
                <a:tc>
                  <a:txBody>
                    <a:bodyPr/>
                    <a:lstStyle/>
                    <a:p>
                      <a:pPr indent="0" lvl="0" marL="0" marR="0" rtl="0" algn="l">
                        <a:spcBef>
                          <a:spcPts val="0"/>
                        </a:spcBef>
                        <a:spcAft>
                          <a:spcPts val="0"/>
                        </a:spcAft>
                        <a:buNone/>
                      </a:pPr>
                      <a:r>
                        <a:rPr lang="en-US" sz="1400"/>
                        <a:t>Value the VA would add: take the administrative tasks, customer services, SMM, landing more clients off his plate</a:t>
                      </a:r>
                      <a:endParaRPr/>
                    </a:p>
                  </a:txBody>
                  <a:tcPr marT="45725" marB="45725" marR="91450" marL="91450"/>
                </a:tc>
                <a:tc>
                  <a:txBody>
                    <a:bodyPr/>
                    <a:lstStyle/>
                    <a:p>
                      <a:pPr indent="0" lvl="0" marL="0" marR="0" rtl="0" algn="l">
                        <a:spcBef>
                          <a:spcPts val="0"/>
                        </a:spcBef>
                        <a:spcAft>
                          <a:spcPts val="0"/>
                        </a:spcAft>
                        <a:buNone/>
                      </a:pPr>
                      <a:r>
                        <a:rPr lang="en-US" sz="1400"/>
                        <a:t>Value VA: take the administrative tasks, plan travels, do research, SMM, handle personal tasks and more</a:t>
                      </a:r>
                      <a:endParaRPr/>
                    </a:p>
                  </a:txBody>
                  <a:tcPr marT="45725" marB="45725" marR="91450" marL="91450"/>
                </a:tc>
                <a:tc>
                  <a:txBody>
                    <a:bodyPr/>
                    <a:lstStyle/>
                    <a:p>
                      <a:pPr indent="0" lvl="0" marL="0" marR="0" rtl="0" algn="l">
                        <a:spcBef>
                          <a:spcPts val="0"/>
                        </a:spcBef>
                        <a:spcAft>
                          <a:spcPts val="0"/>
                        </a:spcAft>
                        <a:buNone/>
                      </a:pPr>
                      <a:r>
                        <a:rPr lang="en-US" sz="1000"/>
                        <a:t>SMM: Scheduling, posting, engagementAdmin tasks: Emails, brand deals, outreachEditing &amp; content: Video/photo editing, repurposingTrend research: Updates on trends, hashtags, algorithmsBrand outreach: Finding &amp; managing partnershipsBrainstorming: Content ideas, strategy, audience engagement</a:t>
                      </a:r>
                      <a:endParaRPr/>
                    </a:p>
                  </a:txBody>
                  <a:tcPr marT="45725" marB="45725" marR="91450" marL="91450"/>
                </a:tc>
                <a:tc>
                  <a:txBody>
                    <a:bodyPr/>
                    <a:lstStyle/>
                    <a:p>
                      <a:pPr indent="0" lvl="0" marL="0" marR="0" rtl="0" algn="l">
                        <a:spcBef>
                          <a:spcPts val="0"/>
                        </a:spcBef>
                        <a:spcAft>
                          <a:spcPts val="0"/>
                        </a:spcAft>
                        <a:buNone/>
                      </a:pPr>
                      <a:r>
                        <a:rPr lang="en-US" sz="1200"/>
                        <a:t>Admin support: Scheduling, emails, client follow-upsLegal research: Summarizing updates, case trackingDocument management: Organizing contracts &amp; filesClient outreach: Preparing proposals, networking assistance</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9"/>
          <p:cNvSpPr txBox="1"/>
          <p:nvPr>
            <p:ph type="title"/>
          </p:nvPr>
        </p:nvSpPr>
        <p:spPr>
          <a:xfrm>
            <a:off x="1154954" y="838200"/>
            <a:ext cx="8761413" cy="7069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2"/>
              </a:buClr>
              <a:buSzPts val="3600"/>
              <a:buFont typeface="Century Gothic"/>
              <a:buNone/>
            </a:pPr>
            <a:r>
              <a:rPr lang="en-US"/>
              <a:t>Project Plan</a:t>
            </a:r>
            <a:endParaRPr/>
          </a:p>
        </p:txBody>
      </p:sp>
      <p:graphicFrame>
        <p:nvGraphicFramePr>
          <p:cNvPr id="298" name="Google Shape;298;p9"/>
          <p:cNvGraphicFramePr/>
          <p:nvPr/>
        </p:nvGraphicFramePr>
        <p:xfrm>
          <a:off x="1155700" y="2603500"/>
          <a:ext cx="3000000" cy="3000000"/>
        </p:xfrm>
        <a:graphic>
          <a:graphicData uri="http://schemas.openxmlformats.org/drawingml/2006/table">
            <a:tbl>
              <a:tblPr bandRow="1" firstRow="1">
                <a:noFill/>
                <a:tableStyleId>{3E2951FE-86F9-4962-B87D-C1A4B81B5D38}</a:tableStyleId>
              </a:tblPr>
              <a:tblGrid>
                <a:gridCol w="2941625"/>
                <a:gridCol w="2941625"/>
                <a:gridCol w="2941625"/>
              </a:tblGrid>
              <a:tr h="370850">
                <a:tc>
                  <a:txBody>
                    <a:bodyPr/>
                    <a:lstStyle/>
                    <a:p>
                      <a:pPr indent="0" lvl="0" marL="0" marR="0" rtl="0" algn="l">
                        <a:spcBef>
                          <a:spcPts val="0"/>
                        </a:spcBef>
                        <a:spcAft>
                          <a:spcPts val="0"/>
                        </a:spcAft>
                        <a:buNone/>
                      </a:pPr>
                      <a:r>
                        <a:rPr lang="en-US" sz="1400"/>
                        <a:t>milestone</a:t>
                      </a:r>
                      <a:endParaRPr/>
                    </a:p>
                  </a:txBody>
                  <a:tcPr marT="45725" marB="45725" marR="91450" marL="91450"/>
                </a:tc>
                <a:tc>
                  <a:txBody>
                    <a:bodyPr/>
                    <a:lstStyle/>
                    <a:p>
                      <a:pPr indent="0" lvl="0" marL="0" marR="0" rtl="0" algn="l">
                        <a:spcBef>
                          <a:spcPts val="0"/>
                        </a:spcBef>
                        <a:spcAft>
                          <a:spcPts val="0"/>
                        </a:spcAft>
                        <a:buNone/>
                      </a:pPr>
                      <a:r>
                        <a:rPr lang="en-US" sz="1800"/>
                        <a:t>Description</a:t>
                      </a:r>
                      <a:endParaRPr/>
                    </a:p>
                  </a:txBody>
                  <a:tcPr marT="45725" marB="45725" marR="91450" marL="91450"/>
                </a:tc>
                <a:tc>
                  <a:txBody>
                    <a:bodyPr/>
                    <a:lstStyle/>
                    <a:p>
                      <a:pPr indent="0" lvl="0" marL="0" marR="0" rtl="0" algn="l">
                        <a:spcBef>
                          <a:spcPts val="0"/>
                        </a:spcBef>
                        <a:spcAft>
                          <a:spcPts val="0"/>
                        </a:spcAft>
                        <a:buNone/>
                      </a:pPr>
                      <a:r>
                        <a:rPr lang="en-US" sz="1800"/>
                        <a:t>Due Date</a:t>
                      </a:r>
                      <a:endParaRPr/>
                    </a:p>
                  </a:txBody>
                  <a:tcPr marT="45725" marB="45725" marR="91450" marL="91450"/>
                </a:tc>
              </a:tr>
              <a:tr h="370850">
                <a:tc>
                  <a:txBody>
                    <a:bodyPr/>
                    <a:lstStyle/>
                    <a:p>
                      <a:pPr indent="0" lvl="0" marL="0" marR="0" rtl="0" algn="l">
                        <a:spcBef>
                          <a:spcPts val="0"/>
                        </a:spcBef>
                        <a:spcAft>
                          <a:spcPts val="0"/>
                        </a:spcAft>
                        <a:buNone/>
                      </a:pPr>
                      <a:r>
                        <a:rPr lang="en-US" sz="1200"/>
                        <a:t>Research strategy development</a:t>
                      </a:r>
                      <a:endParaRPr/>
                    </a:p>
                  </a:txBody>
                  <a:tcPr marT="45725" marB="45725" marR="91450" marL="91450"/>
                </a:tc>
                <a:tc>
                  <a:txBody>
                    <a:bodyPr/>
                    <a:lstStyle/>
                    <a:p>
                      <a:pPr indent="0" lvl="0" marL="0" marR="0" rtl="0" algn="l">
                        <a:spcBef>
                          <a:spcPts val="0"/>
                        </a:spcBef>
                        <a:spcAft>
                          <a:spcPts val="0"/>
                        </a:spcAft>
                        <a:buNone/>
                      </a:pPr>
                      <a:r>
                        <a:rPr lang="en-US" sz="1100"/>
                        <a:t>Define target audience, content pillars, competitors analysis, key messages</a:t>
                      </a:r>
                      <a:endParaRPr/>
                    </a:p>
                  </a:txBody>
                  <a:tcPr marT="45725" marB="45725" marR="91450" marL="91450"/>
                </a:tc>
                <a:tc>
                  <a:txBody>
                    <a:bodyPr/>
                    <a:lstStyle/>
                    <a:p>
                      <a:pPr indent="0" lvl="0" marL="0" marR="0" rtl="0" algn="l">
                        <a:spcBef>
                          <a:spcPts val="0"/>
                        </a:spcBef>
                        <a:spcAft>
                          <a:spcPts val="0"/>
                        </a:spcAft>
                        <a:buNone/>
                      </a:pPr>
                      <a:r>
                        <a:rPr lang="en-US" sz="1800"/>
                        <a:t>10/2/2025</a:t>
                      </a:r>
                      <a:endParaRPr/>
                    </a:p>
                  </a:txBody>
                  <a:tcPr marT="45725" marB="45725" marR="91450" marL="91450"/>
                </a:tc>
              </a:tr>
              <a:tr h="370850">
                <a:tc>
                  <a:txBody>
                    <a:bodyPr/>
                    <a:lstStyle/>
                    <a:p>
                      <a:pPr indent="0" lvl="0" marL="0" marR="0" rtl="0" algn="l">
                        <a:spcBef>
                          <a:spcPts val="0"/>
                        </a:spcBef>
                        <a:spcAft>
                          <a:spcPts val="0"/>
                        </a:spcAft>
                        <a:buNone/>
                      </a:pPr>
                      <a:r>
                        <a:rPr lang="en-US" sz="1200"/>
                        <a:t>content creation and optimization</a:t>
                      </a:r>
                      <a:endParaRPr/>
                    </a:p>
                  </a:txBody>
                  <a:tcPr marT="45725" marB="45725" marR="91450" marL="91450"/>
                </a:tc>
                <a:tc>
                  <a:txBody>
                    <a:bodyPr/>
                    <a:lstStyle/>
                    <a:p>
                      <a:pPr indent="0" lvl="0" marL="0" marR="0" rtl="0" algn="l">
                        <a:spcBef>
                          <a:spcPts val="0"/>
                        </a:spcBef>
                        <a:spcAft>
                          <a:spcPts val="0"/>
                        </a:spcAft>
                        <a:buNone/>
                      </a:pPr>
                      <a:r>
                        <a:rPr lang="en-US" sz="1100"/>
                        <a:t>Develop content aligned with audience pain points and interests.</a:t>
                      </a:r>
                      <a:endParaRPr/>
                    </a:p>
                  </a:txBody>
                  <a:tcPr marT="45725" marB="45725" marR="91450" marL="91450"/>
                </a:tc>
                <a:tc>
                  <a:txBody>
                    <a:bodyPr/>
                    <a:lstStyle/>
                    <a:p>
                      <a:pPr indent="0" lvl="0" marL="0" marR="0" rtl="0" algn="l">
                        <a:spcBef>
                          <a:spcPts val="0"/>
                        </a:spcBef>
                        <a:spcAft>
                          <a:spcPts val="0"/>
                        </a:spcAft>
                        <a:buNone/>
                      </a:pPr>
                      <a:r>
                        <a:rPr lang="en-US" sz="1800"/>
                        <a:t>28/3/2025</a:t>
                      </a:r>
                      <a:endParaRPr/>
                    </a:p>
                  </a:txBody>
                  <a:tcPr marT="45725" marB="45725" marR="91450" marL="91450"/>
                </a:tc>
              </a:tr>
              <a:tr h="370850">
                <a:tc>
                  <a:txBody>
                    <a:bodyPr/>
                    <a:lstStyle/>
                    <a:p>
                      <a:pPr indent="0" lvl="0" marL="0" marR="0" rtl="0" algn="l">
                        <a:spcBef>
                          <a:spcPts val="0"/>
                        </a:spcBef>
                        <a:spcAft>
                          <a:spcPts val="0"/>
                        </a:spcAft>
                        <a:buNone/>
                      </a:pPr>
                      <a:r>
                        <a:rPr lang="en-US" sz="1200"/>
                        <a:t>Organic social media launch</a:t>
                      </a:r>
                      <a:endParaRPr/>
                    </a:p>
                  </a:txBody>
                  <a:tcPr marT="45725" marB="45725" marR="91450" marL="91450"/>
                </a:tc>
                <a:tc>
                  <a:txBody>
                    <a:bodyPr/>
                    <a:lstStyle/>
                    <a:p>
                      <a:pPr indent="0" lvl="0" marL="0" marR="0" rtl="0" algn="l">
                        <a:spcBef>
                          <a:spcPts val="0"/>
                        </a:spcBef>
                        <a:spcAft>
                          <a:spcPts val="0"/>
                        </a:spcAft>
                        <a:buNone/>
                      </a:pPr>
                      <a:r>
                        <a:rPr lang="en-US" sz="1100"/>
                        <a:t>Start posting on the channels and engage with our audience</a:t>
                      </a:r>
                      <a:endParaRPr/>
                    </a:p>
                  </a:txBody>
                  <a:tcPr marT="45725" marB="45725" marR="91450" marL="91450"/>
                </a:tc>
                <a:tc>
                  <a:txBody>
                    <a:bodyPr/>
                    <a:lstStyle/>
                    <a:p>
                      <a:pPr indent="0" lvl="0" marL="0" marR="0" rtl="0" algn="l">
                        <a:spcBef>
                          <a:spcPts val="0"/>
                        </a:spcBef>
                        <a:spcAft>
                          <a:spcPts val="0"/>
                        </a:spcAft>
                        <a:buNone/>
                      </a:pPr>
                      <a:r>
                        <a:rPr lang="en-US" sz="1800"/>
                        <a:t>1/3/2025</a:t>
                      </a:r>
                      <a:endParaRPr/>
                    </a:p>
                  </a:txBody>
                  <a:tcPr marT="45725" marB="45725" marR="91450" marL="91450"/>
                </a:tc>
              </a:tr>
              <a:tr h="370850">
                <a:tc>
                  <a:txBody>
                    <a:bodyPr/>
                    <a:lstStyle/>
                    <a:p>
                      <a:pPr indent="0" lvl="0" marL="0" marR="0" rtl="0" algn="l">
                        <a:spcBef>
                          <a:spcPts val="0"/>
                        </a:spcBef>
                        <a:spcAft>
                          <a:spcPts val="0"/>
                        </a:spcAft>
                        <a:buNone/>
                      </a:pPr>
                      <a:r>
                        <a:rPr lang="en-US" sz="1200"/>
                        <a:t>Community building &amp; engagement</a:t>
                      </a:r>
                      <a:endParaRPr/>
                    </a:p>
                  </a:txBody>
                  <a:tcPr marT="45725" marB="45725" marR="91450" marL="91450"/>
                </a:tc>
                <a:tc>
                  <a:txBody>
                    <a:bodyPr/>
                    <a:lstStyle/>
                    <a:p>
                      <a:pPr indent="0" lvl="0" marL="0" marR="0" rtl="0" algn="l">
                        <a:spcBef>
                          <a:spcPts val="0"/>
                        </a:spcBef>
                        <a:spcAft>
                          <a:spcPts val="0"/>
                        </a:spcAft>
                        <a:buNone/>
                      </a:pPr>
                      <a:r>
                        <a:rPr lang="en-US" sz="1100"/>
                        <a:t>Increase interactions via comments, dms, stories </a:t>
                      </a:r>
                      <a:endParaRPr/>
                    </a:p>
                  </a:txBody>
                  <a:tcPr marT="45725" marB="45725" marR="91450" marL="91450"/>
                </a:tc>
                <a:tc>
                  <a:txBody>
                    <a:bodyPr/>
                    <a:lstStyle/>
                    <a:p>
                      <a:pPr indent="0" lvl="0" marL="0" marR="0" rtl="0" algn="l">
                        <a:spcBef>
                          <a:spcPts val="0"/>
                        </a:spcBef>
                        <a:spcAft>
                          <a:spcPts val="0"/>
                        </a:spcAft>
                        <a:buNone/>
                      </a:pPr>
                      <a:r>
                        <a:rPr lang="en-US" sz="1800"/>
                        <a:t>In progress with content</a:t>
                      </a:r>
                      <a:endParaRPr/>
                    </a:p>
                  </a:txBody>
                  <a:tcPr marT="45725" marB="45725" marR="91450" marL="91450"/>
                </a:tc>
              </a:tr>
              <a:tr h="370850">
                <a:tc>
                  <a:txBody>
                    <a:bodyPr/>
                    <a:lstStyle/>
                    <a:p>
                      <a:pPr indent="0" lvl="0" marL="0" marR="0" rtl="0" algn="l">
                        <a:spcBef>
                          <a:spcPts val="0"/>
                        </a:spcBef>
                        <a:spcAft>
                          <a:spcPts val="0"/>
                        </a:spcAft>
                        <a:buNone/>
                      </a:pPr>
                      <a:r>
                        <a:rPr lang="en-US" sz="1200"/>
                        <a:t>Performance &amp;review adjustments</a:t>
                      </a:r>
                      <a:endParaRPr/>
                    </a:p>
                  </a:txBody>
                  <a:tcPr marT="45725" marB="45725" marR="91450" marL="91450"/>
                </a:tc>
                <a:tc>
                  <a:txBody>
                    <a:bodyPr/>
                    <a:lstStyle/>
                    <a:p>
                      <a:pPr indent="0" lvl="0" marL="0" marR="0" rtl="0" algn="l">
                        <a:spcBef>
                          <a:spcPts val="0"/>
                        </a:spcBef>
                        <a:spcAft>
                          <a:spcPts val="0"/>
                        </a:spcAft>
                        <a:buNone/>
                      </a:pPr>
                      <a:r>
                        <a:rPr lang="en-US" sz="1100"/>
                        <a:t>Analyze performance then optimize strategy</a:t>
                      </a:r>
                      <a:endParaRPr/>
                    </a:p>
                  </a:txBody>
                  <a:tcPr marT="45725" marB="45725" marR="91450" marL="91450"/>
                </a:tc>
                <a:tc>
                  <a:txBody>
                    <a:bodyPr/>
                    <a:lstStyle/>
                    <a:p>
                      <a:pPr indent="0" lvl="0" marL="0" marR="0" rtl="0" algn="l">
                        <a:spcBef>
                          <a:spcPts val="0"/>
                        </a:spcBef>
                        <a:spcAft>
                          <a:spcPts val="0"/>
                        </a:spcAft>
                        <a:buNone/>
                      </a:pPr>
                      <a:r>
                        <a:rPr lang="en-US" sz="1800"/>
                        <a:t>In progress with content</a:t>
                      </a:r>
                      <a:endParaRPr/>
                    </a:p>
                  </a:txBody>
                  <a:tcPr marT="45725" marB="45725" marR="91450" marL="91450"/>
                </a:tc>
              </a:tr>
              <a:tr h="370850">
                <a:tc>
                  <a:txBody>
                    <a:bodyPr/>
                    <a:lstStyle/>
                    <a:p>
                      <a:pPr indent="0" lvl="0" marL="0" marR="0" rtl="0" algn="l">
                        <a:spcBef>
                          <a:spcPts val="0"/>
                        </a:spcBef>
                        <a:spcAft>
                          <a:spcPts val="0"/>
                        </a:spcAft>
                        <a:buNone/>
                      </a:pPr>
                      <a:r>
                        <a:rPr lang="en-US" sz="1200"/>
                        <a:t>Paid campaign planning </a:t>
                      </a:r>
                      <a:endParaRPr/>
                    </a:p>
                  </a:txBody>
                  <a:tcPr marT="45725" marB="45725" marR="91450" marL="91450"/>
                </a:tc>
                <a:tc>
                  <a:txBody>
                    <a:bodyPr/>
                    <a:lstStyle/>
                    <a:p>
                      <a:pPr indent="0" lvl="0" marL="0" marR="0" rtl="0" algn="l">
                        <a:spcBef>
                          <a:spcPts val="0"/>
                        </a:spcBef>
                        <a:spcAft>
                          <a:spcPts val="0"/>
                        </a:spcAft>
                        <a:buNone/>
                      </a:pPr>
                      <a:r>
                        <a:rPr lang="en-US" sz="1100"/>
                        <a:t>Prepare ad creatives, audience targeting, and budget allocation.</a:t>
                      </a:r>
                      <a:endParaRPr/>
                    </a:p>
                  </a:txBody>
                  <a:tcPr marT="45725" marB="45725" marR="91450" marL="91450"/>
                </a:tc>
                <a:tc>
                  <a:txBody>
                    <a:bodyPr/>
                    <a:lstStyle/>
                    <a:p>
                      <a:pPr indent="0" lvl="0" marL="0" marR="0" rtl="0" algn="l">
                        <a:spcBef>
                          <a:spcPts val="0"/>
                        </a:spcBef>
                        <a:spcAft>
                          <a:spcPts val="0"/>
                        </a:spcAft>
                        <a:buNone/>
                      </a:pPr>
                      <a:r>
                        <a:rPr lang="en-US" sz="1800"/>
                        <a:t>19/3/2025</a:t>
                      </a:r>
                      <a:endParaRPr/>
                    </a:p>
                  </a:txBody>
                  <a:tcPr marT="45725" marB="45725" marR="91450" marL="91450"/>
                </a:tc>
              </a:tr>
              <a:tr h="370850">
                <a:tc>
                  <a:txBody>
                    <a:bodyPr/>
                    <a:lstStyle/>
                    <a:p>
                      <a:pPr indent="0" lvl="0" marL="0" marR="0" rtl="0" algn="l">
                        <a:spcBef>
                          <a:spcPts val="0"/>
                        </a:spcBef>
                        <a:spcAft>
                          <a:spcPts val="0"/>
                        </a:spcAft>
                        <a:buNone/>
                      </a:pPr>
                      <a:r>
                        <a:rPr lang="en-US" sz="1200"/>
                        <a:t>launch paid campaigns</a:t>
                      </a:r>
                      <a:endParaRPr/>
                    </a:p>
                  </a:txBody>
                  <a:tcPr marT="45725" marB="45725" marR="91450" marL="91450"/>
                </a:tc>
                <a:tc>
                  <a:txBody>
                    <a:bodyPr/>
                    <a:lstStyle/>
                    <a:p>
                      <a:pPr indent="0" lvl="0" marL="0" marR="0" rtl="0" algn="l">
                        <a:spcBef>
                          <a:spcPts val="0"/>
                        </a:spcBef>
                        <a:spcAft>
                          <a:spcPts val="0"/>
                        </a:spcAft>
                        <a:buNone/>
                      </a:pPr>
                      <a:r>
                        <a:rPr lang="en-US" sz="1100"/>
                        <a:t>Start running targeted awareness ads</a:t>
                      </a:r>
                      <a:endParaRPr/>
                    </a:p>
                  </a:txBody>
                  <a:tcPr marT="45725" marB="45725" marR="91450" marL="91450"/>
                </a:tc>
                <a:tc>
                  <a:txBody>
                    <a:bodyPr/>
                    <a:lstStyle/>
                    <a:p>
                      <a:pPr indent="0" lvl="0" marL="0" marR="0" rtl="0" algn="l">
                        <a:spcBef>
                          <a:spcPts val="0"/>
                        </a:spcBef>
                        <a:spcAft>
                          <a:spcPts val="0"/>
                        </a:spcAft>
                        <a:buNone/>
                      </a:pPr>
                      <a:r>
                        <a:rPr lang="en-US" sz="1800"/>
                        <a:t>20/3/2025 </a:t>
                      </a:r>
                      <a:endParaRPr/>
                    </a:p>
                  </a:txBody>
                  <a:tcPr marT="45725" marB="45725" marR="91450" marL="91450"/>
                </a:tc>
              </a:tr>
              <a:tr h="370850">
                <a:tc>
                  <a:txBody>
                    <a:bodyPr/>
                    <a:lstStyle/>
                    <a:p>
                      <a:pPr indent="0" lvl="0" marL="0" marR="0" rtl="0" algn="l">
                        <a:spcBef>
                          <a:spcPts val="0"/>
                        </a:spcBef>
                        <a:spcAft>
                          <a:spcPts val="0"/>
                        </a:spcAft>
                        <a:buNone/>
                      </a:pPr>
                      <a:r>
                        <a:rPr lang="en-US" sz="1200"/>
                        <a:t>Final performance analysis</a:t>
                      </a:r>
                      <a:endParaRPr/>
                    </a:p>
                  </a:txBody>
                  <a:tcPr marT="45725" marB="45725" marR="91450" marL="91450"/>
                </a:tc>
                <a:tc>
                  <a:txBody>
                    <a:bodyPr/>
                    <a:lstStyle/>
                    <a:p>
                      <a:pPr indent="0" lvl="0" marL="0" marR="0" rtl="0" algn="l">
                        <a:spcBef>
                          <a:spcPts val="0"/>
                        </a:spcBef>
                        <a:spcAft>
                          <a:spcPts val="0"/>
                        </a:spcAft>
                        <a:buNone/>
                      </a:pPr>
                      <a:r>
                        <a:rPr lang="en-US" sz="1100"/>
                        <a:t>Evaluate overall success, engagement and conversions</a:t>
                      </a:r>
                      <a:endParaRPr/>
                    </a:p>
                  </a:txBody>
                  <a:tcPr marT="45725" marB="45725" marR="91450" marL="91450"/>
                </a:tc>
                <a:tc>
                  <a:txBody>
                    <a:bodyPr/>
                    <a:lstStyle/>
                    <a:p>
                      <a:pPr indent="0" lvl="0" marL="0" marR="0" rtl="0" algn="l">
                        <a:spcBef>
                          <a:spcPts val="0"/>
                        </a:spcBef>
                        <a:spcAft>
                          <a:spcPts val="0"/>
                        </a:spcAft>
                        <a:buNone/>
                      </a:pPr>
                      <a:r>
                        <a:rPr lang="en-US" sz="1800"/>
                        <a:t>5/4/2025</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2025-02-22T20:21:36Z</dcterms:created>
  <dc:creator>USER-PC</dc:creator>
</cp:coreProperties>
</file>