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sldIdLst>
    <p:sldId id="278" r:id="rId5"/>
    <p:sldId id="279" r:id="rId6"/>
    <p:sldId id="280" r:id="rId7"/>
    <p:sldId id="296" r:id="rId8"/>
    <p:sldId id="297" r:id="rId9"/>
    <p:sldId id="298" r:id="rId10"/>
    <p:sldId id="299" r:id="rId11"/>
    <p:sldId id="309" r:id="rId12"/>
    <p:sldId id="300" r:id="rId13"/>
    <p:sldId id="312" r:id="rId14"/>
    <p:sldId id="301" r:id="rId15"/>
    <p:sldId id="302" r:id="rId16"/>
    <p:sldId id="303" r:id="rId17"/>
    <p:sldId id="304" r:id="rId18"/>
    <p:sldId id="305" r:id="rId19"/>
    <p:sldId id="306" r:id="rId20"/>
    <p:sldId id="310" r:id="rId21"/>
    <p:sldId id="311" r:id="rId22"/>
    <p:sldId id="307" r:id="rId23"/>
    <p:sldId id="308"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709EB-7B7B-4623-9C9B-02A8EF4C344D}" v="636" dt="2023-12-16T00:28:40.799"/>
    <p1510:client id="{B6F9DD5F-C1EF-EF8C-921B-36A27BCF425D}" v="58" dt="2023-12-16T00:43:41.63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81" d="100"/>
          <a:sy n="81" d="100"/>
        </p:scale>
        <p:origin x="108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688738"/>
            <a:ext cx="5385816" cy="1153409"/>
          </a:xfrm>
        </p:spPr>
        <p:txBody>
          <a:bodyPr/>
          <a:lstStyle/>
          <a:p>
            <a:r>
              <a:rPr lang="en-US" dirty="0"/>
              <a:t>Airline Delay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endParaRPr lang="en-US" dirty="0">
              <a:cs typeface="Sabon Next LT"/>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57BF-A30F-1BFE-7FC3-A7D5507B5D41}"/>
              </a:ext>
            </a:extLst>
          </p:cNvPr>
          <p:cNvSpPr>
            <a:spLocks noGrp="1"/>
          </p:cNvSpPr>
          <p:nvPr>
            <p:ph type="title"/>
          </p:nvPr>
        </p:nvSpPr>
        <p:spPr>
          <a:xfrm>
            <a:off x="-4790708" y="166605"/>
            <a:ext cx="16235085" cy="897493"/>
          </a:xfrm>
        </p:spPr>
        <p:txBody>
          <a:bodyPr/>
          <a:lstStyle/>
          <a:p>
            <a:r>
              <a:rPr lang="en-US" u="sng" dirty="0"/>
              <a:t>OUR DASHBOARD</a:t>
            </a:r>
            <a:endParaRPr lang="en-US" b="0" dirty="0"/>
          </a:p>
          <a:p>
            <a:endParaRPr lang="en-US" dirty="0"/>
          </a:p>
        </p:txBody>
      </p:sp>
      <p:pic>
        <p:nvPicPr>
          <p:cNvPr id="6" name="Content Placeholder 5" descr="A screenshot of a graph&#10;&#10;Description automatically generated">
            <a:extLst>
              <a:ext uri="{FF2B5EF4-FFF2-40B4-BE49-F238E27FC236}">
                <a16:creationId xmlns:a16="http://schemas.microsoft.com/office/drawing/2014/main" id="{9E0A3894-4826-0DF9-98E6-3213D947E999}"/>
              </a:ext>
            </a:extLst>
          </p:cNvPr>
          <p:cNvPicPr>
            <a:picLocks noGrp="1" noChangeAspect="1"/>
          </p:cNvPicPr>
          <p:nvPr>
            <p:ph sz="half" idx="1"/>
          </p:nvPr>
        </p:nvPicPr>
        <p:blipFill>
          <a:blip r:embed="rId2"/>
          <a:stretch>
            <a:fillRect/>
          </a:stretch>
        </p:blipFill>
        <p:spPr>
          <a:xfrm>
            <a:off x="533599" y="866668"/>
            <a:ext cx="11030256" cy="5671292"/>
          </a:xfrm>
        </p:spPr>
      </p:pic>
      <p:sp>
        <p:nvSpPr>
          <p:cNvPr id="5" name="Slide Number Placeholder 4">
            <a:extLst>
              <a:ext uri="{FF2B5EF4-FFF2-40B4-BE49-F238E27FC236}">
                <a16:creationId xmlns:a16="http://schemas.microsoft.com/office/drawing/2014/main" id="{554ECB46-CD86-28C2-5CD1-868D43B448FB}"/>
              </a:ext>
            </a:extLst>
          </p:cNvPr>
          <p:cNvSpPr>
            <a:spLocks noGrp="1"/>
          </p:cNvSpPr>
          <p:nvPr>
            <p:ph type="sldNum" sz="quarter" idx="12"/>
          </p:nvPr>
        </p:nvSpPr>
        <p:spPr/>
        <p:txBody>
          <a:bodyPr/>
          <a:lstStyle/>
          <a:p>
            <a:fld id="{48F63A3B-78C7-47BE-AE5E-E10140E04643}" type="slidenum">
              <a:rPr lang="en-US" dirty="0"/>
              <a:t>10</a:t>
            </a:fld>
            <a:endParaRPr lang="en-US" dirty="0"/>
          </a:p>
        </p:txBody>
      </p:sp>
    </p:spTree>
    <p:extLst>
      <p:ext uri="{BB962C8B-B14F-4D97-AF65-F5344CB8AC3E}">
        <p14:creationId xmlns:p14="http://schemas.microsoft.com/office/powerpoint/2010/main" val="192305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0ABA-7B68-D74B-699D-73BA0B453EE7}"/>
              </a:ext>
            </a:extLst>
          </p:cNvPr>
          <p:cNvSpPr>
            <a:spLocks noGrp="1"/>
          </p:cNvSpPr>
          <p:nvPr>
            <p:ph type="title"/>
          </p:nvPr>
        </p:nvSpPr>
        <p:spPr>
          <a:xfrm>
            <a:off x="-3956820" y="180982"/>
            <a:ext cx="16235084" cy="1817643"/>
          </a:xfrm>
        </p:spPr>
        <p:txBody>
          <a:bodyPr/>
          <a:lstStyle/>
          <a:p>
            <a:r>
              <a:rPr lang="en-US" u="sng" dirty="0"/>
              <a:t>OUR DASHBOARD(con.)</a:t>
            </a:r>
          </a:p>
        </p:txBody>
      </p:sp>
      <p:sp>
        <p:nvSpPr>
          <p:cNvPr id="5" name="Slide Number Placeholder 4">
            <a:extLst>
              <a:ext uri="{FF2B5EF4-FFF2-40B4-BE49-F238E27FC236}">
                <a16:creationId xmlns:a16="http://schemas.microsoft.com/office/drawing/2014/main" id="{EC3B442A-75A5-0F5E-6796-8260B6608A9D}"/>
              </a:ext>
            </a:extLst>
          </p:cNvPr>
          <p:cNvSpPr>
            <a:spLocks noGrp="1"/>
          </p:cNvSpPr>
          <p:nvPr>
            <p:ph type="sldNum" sz="quarter" idx="12"/>
          </p:nvPr>
        </p:nvSpPr>
        <p:spPr/>
        <p:txBody>
          <a:bodyPr/>
          <a:lstStyle/>
          <a:p>
            <a:fld id="{48F63A3B-78C7-47BE-AE5E-E10140E04643}" type="slidenum">
              <a:rPr lang="en-US" dirty="0"/>
              <a:t>11</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350420E1-AE2D-A011-3398-E60EF8313F31}"/>
              </a:ext>
            </a:extLst>
          </p:cNvPr>
          <p:cNvPicPr>
            <a:picLocks noGrp="1" noChangeAspect="1"/>
          </p:cNvPicPr>
          <p:nvPr>
            <p:ph sz="half" idx="1"/>
          </p:nvPr>
        </p:nvPicPr>
        <p:blipFill>
          <a:blip r:embed="rId2"/>
          <a:stretch>
            <a:fillRect/>
          </a:stretch>
        </p:blipFill>
        <p:spPr>
          <a:xfrm>
            <a:off x="457822" y="996064"/>
            <a:ext cx="10980528" cy="5541896"/>
          </a:xfrm>
        </p:spPr>
      </p:pic>
    </p:spTree>
    <p:extLst>
      <p:ext uri="{BB962C8B-B14F-4D97-AF65-F5344CB8AC3E}">
        <p14:creationId xmlns:p14="http://schemas.microsoft.com/office/powerpoint/2010/main" val="258048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F078-FA79-4E27-F444-1F669EE7C5B0}"/>
              </a:ext>
            </a:extLst>
          </p:cNvPr>
          <p:cNvSpPr>
            <a:spLocks noGrp="1"/>
          </p:cNvSpPr>
          <p:nvPr>
            <p:ph type="title"/>
          </p:nvPr>
        </p:nvSpPr>
        <p:spPr>
          <a:xfrm>
            <a:off x="-3539877" y="180983"/>
            <a:ext cx="14984254" cy="1803265"/>
          </a:xfrm>
        </p:spPr>
        <p:txBody>
          <a:bodyPr/>
          <a:lstStyle/>
          <a:p>
            <a:r>
              <a:rPr lang="en-US" u="sng" dirty="0"/>
              <a:t>OUR DASHBOARD(CON)</a:t>
            </a:r>
            <a:endParaRPr lang="en-US" b="0" dirty="0"/>
          </a:p>
          <a:p>
            <a:endParaRPr lang="en-US" dirty="0"/>
          </a:p>
        </p:txBody>
      </p:sp>
      <p:pic>
        <p:nvPicPr>
          <p:cNvPr id="7" name="Content Placeholder 6" descr="Screens screenshot of a data type&#10;&#10;Description automatically generated">
            <a:extLst>
              <a:ext uri="{FF2B5EF4-FFF2-40B4-BE49-F238E27FC236}">
                <a16:creationId xmlns:a16="http://schemas.microsoft.com/office/drawing/2014/main" id="{2A131C81-EE17-74BE-285A-AAE72EBB2783}"/>
              </a:ext>
            </a:extLst>
          </p:cNvPr>
          <p:cNvPicPr>
            <a:picLocks noGrp="1" noChangeAspect="1"/>
          </p:cNvPicPr>
          <p:nvPr>
            <p:ph sz="half" idx="1"/>
          </p:nvPr>
        </p:nvPicPr>
        <p:blipFill>
          <a:blip r:embed="rId2"/>
          <a:stretch>
            <a:fillRect/>
          </a:stretch>
        </p:blipFill>
        <p:spPr>
          <a:xfrm>
            <a:off x="358234" y="967309"/>
            <a:ext cx="11567892" cy="5570651"/>
          </a:xfrm>
        </p:spPr>
      </p:pic>
      <p:sp>
        <p:nvSpPr>
          <p:cNvPr id="5" name="Slide Number Placeholder 4">
            <a:extLst>
              <a:ext uri="{FF2B5EF4-FFF2-40B4-BE49-F238E27FC236}">
                <a16:creationId xmlns:a16="http://schemas.microsoft.com/office/drawing/2014/main" id="{31C3B74A-1817-85DF-D4F3-20A153CB37D5}"/>
              </a:ext>
            </a:extLst>
          </p:cNvPr>
          <p:cNvSpPr>
            <a:spLocks noGrp="1"/>
          </p:cNvSpPr>
          <p:nvPr>
            <p:ph type="sldNum" sz="quarter" idx="12"/>
          </p:nvPr>
        </p:nvSpPr>
        <p:spPr/>
        <p:txBody>
          <a:bodyPr/>
          <a:lstStyle/>
          <a:p>
            <a:fld id="{48F63A3B-78C7-47BE-AE5E-E10140E04643}" type="slidenum">
              <a:rPr lang="en-US" dirty="0"/>
              <a:t>12</a:t>
            </a:fld>
            <a:endParaRPr lang="en-US" dirty="0"/>
          </a:p>
        </p:txBody>
      </p:sp>
    </p:spTree>
    <p:extLst>
      <p:ext uri="{BB962C8B-B14F-4D97-AF65-F5344CB8AC3E}">
        <p14:creationId xmlns:p14="http://schemas.microsoft.com/office/powerpoint/2010/main" val="30715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8B49-6BFE-CF8C-81E5-ECD2905452AF}"/>
              </a:ext>
            </a:extLst>
          </p:cNvPr>
          <p:cNvSpPr>
            <a:spLocks noGrp="1"/>
          </p:cNvSpPr>
          <p:nvPr>
            <p:ph type="title"/>
          </p:nvPr>
        </p:nvSpPr>
        <p:spPr>
          <a:xfrm>
            <a:off x="-1598933" y="310379"/>
            <a:ext cx="15631234" cy="1673869"/>
          </a:xfrm>
        </p:spPr>
        <p:txBody>
          <a:bodyPr/>
          <a:lstStyle/>
          <a:p>
            <a:r>
              <a:rPr lang="en-US" sz="3600" u="sng" dirty="0"/>
              <a:t>Summary about main components used </a:t>
            </a:r>
            <a:br>
              <a:rPr lang="en-US" sz="3600" u="sng" dirty="0"/>
            </a:br>
            <a:r>
              <a:rPr lang="en-US" sz="3600" u="sng" dirty="0"/>
              <a:t>in dashboard</a:t>
            </a:r>
          </a:p>
        </p:txBody>
      </p:sp>
      <p:sp>
        <p:nvSpPr>
          <p:cNvPr id="3" name="Content Placeholder 2">
            <a:extLst>
              <a:ext uri="{FF2B5EF4-FFF2-40B4-BE49-F238E27FC236}">
                <a16:creationId xmlns:a16="http://schemas.microsoft.com/office/drawing/2014/main" id="{E000D095-B77C-5660-35B6-0D0EF6877F5F}"/>
              </a:ext>
            </a:extLst>
          </p:cNvPr>
          <p:cNvSpPr>
            <a:spLocks noGrp="1"/>
          </p:cNvSpPr>
          <p:nvPr>
            <p:ph sz="half" idx="1"/>
          </p:nvPr>
        </p:nvSpPr>
        <p:spPr>
          <a:xfrm>
            <a:off x="539496" y="1427385"/>
            <a:ext cx="11119104" cy="5110575"/>
          </a:xfrm>
        </p:spPr>
        <p:txBody>
          <a:bodyPr vert="horz" lIns="91440" tIns="45720" rIns="91440" bIns="45720" rtlCol="0" anchor="t">
            <a:noAutofit/>
          </a:bodyPr>
          <a:lstStyle/>
          <a:p>
            <a:pPr marL="347345" indent="-347345"/>
            <a:r>
              <a:rPr lang="en-US" sz="2200" b="1" err="1">
                <a:latin typeface="Consolas"/>
              </a:rPr>
              <a:t>Dropdown_data</a:t>
            </a:r>
            <a:r>
              <a:rPr lang="en-US" sz="2200" dirty="0">
                <a:ea typeface="+mn-lt"/>
                <a:cs typeface="+mn-lt"/>
              </a:rPr>
              <a:t>: This subset of the data is created based on the selected carrier from the dropdown menu (</a:t>
            </a:r>
            <a:r>
              <a:rPr lang="en-US" sz="2200" b="1" err="1">
                <a:latin typeface="Consolas"/>
              </a:rPr>
              <a:t>input$selected_carrier</a:t>
            </a:r>
            <a:r>
              <a:rPr lang="en-US" sz="2200" dirty="0">
                <a:ea typeface="+mn-lt"/>
                <a:cs typeface="+mn-lt"/>
              </a:rPr>
              <a:t>).</a:t>
            </a:r>
            <a:endParaRPr lang="en-US" sz="2200" dirty="0">
              <a:cs typeface="Sabon Next LT"/>
            </a:endParaRPr>
          </a:p>
          <a:p>
            <a:pPr marL="347345" indent="-347345"/>
            <a:r>
              <a:rPr lang="en-US" sz="2200" b="1" err="1">
                <a:latin typeface="Consolas"/>
              </a:rPr>
              <a:t>checkbox_data</a:t>
            </a:r>
            <a:r>
              <a:rPr lang="en-US" sz="2200" dirty="0">
                <a:ea typeface="+mn-lt"/>
                <a:cs typeface="+mn-lt"/>
              </a:rPr>
              <a:t>: This subset is created based on the selected carriers from the checkbox group (</a:t>
            </a:r>
            <a:r>
              <a:rPr lang="en-US" sz="2200" b="1" err="1">
                <a:latin typeface="Consolas"/>
              </a:rPr>
              <a:t>input$selected_carriers</a:t>
            </a:r>
            <a:r>
              <a:rPr lang="en-US" sz="2200" dirty="0">
                <a:ea typeface="+mn-lt"/>
                <a:cs typeface="+mn-lt"/>
              </a:rPr>
              <a:t>).</a:t>
            </a:r>
            <a:endParaRPr lang="en-US" sz="2200" dirty="0">
              <a:cs typeface="Sabon Next LT"/>
            </a:endParaRPr>
          </a:p>
          <a:p>
            <a:pPr marL="347345" indent="-347345"/>
            <a:r>
              <a:rPr lang="en-US" sz="2200" b="1" err="1">
                <a:latin typeface="Consolas"/>
              </a:rPr>
              <a:t>DataRange_data</a:t>
            </a:r>
            <a:r>
              <a:rPr lang="en-US" sz="2200" dirty="0">
                <a:ea typeface="+mn-lt"/>
                <a:cs typeface="+mn-lt"/>
              </a:rPr>
              <a:t>: This subset is created based on the selected date range (</a:t>
            </a:r>
            <a:r>
              <a:rPr lang="en-US" sz="2200" b="1" err="1">
                <a:latin typeface="Consolas"/>
              </a:rPr>
              <a:t>input$date_range</a:t>
            </a:r>
            <a:r>
              <a:rPr lang="en-US" sz="2200" dirty="0">
                <a:ea typeface="+mn-lt"/>
                <a:cs typeface="+mn-lt"/>
              </a:rPr>
              <a:t>).</a:t>
            </a:r>
            <a:endParaRPr lang="en-US" sz="2200" dirty="0">
              <a:cs typeface="Sabon Next LT"/>
            </a:endParaRPr>
          </a:p>
          <a:p>
            <a:pPr marL="347345" indent="-347345"/>
            <a:r>
              <a:rPr lang="en-US" sz="2200" dirty="0">
                <a:ea typeface="+mn-lt"/>
                <a:cs typeface="+mn-lt"/>
              </a:rPr>
              <a:t>The </a:t>
            </a:r>
            <a:r>
              <a:rPr lang="en-US" sz="2200" b="1" err="1">
                <a:latin typeface="Consolas"/>
                <a:cs typeface="Sabon Next LT"/>
              </a:rPr>
              <a:t>renderPlotly</a:t>
            </a:r>
            <a:r>
              <a:rPr lang="en-US" sz="2200" dirty="0">
                <a:ea typeface="+mn-lt"/>
                <a:cs typeface="+mn-lt"/>
              </a:rPr>
              <a:t> function is used to create an interactive bar plot using the </a:t>
            </a:r>
            <a:r>
              <a:rPr lang="en-US" sz="2200" b="1" err="1">
                <a:latin typeface="Consolas"/>
                <a:cs typeface="Sabon Next LT"/>
              </a:rPr>
              <a:t>plotly</a:t>
            </a:r>
            <a:r>
              <a:rPr lang="en-US" sz="2200" dirty="0">
                <a:ea typeface="+mn-lt"/>
                <a:cs typeface="+mn-lt"/>
              </a:rPr>
              <a:t> library.</a:t>
            </a:r>
            <a:endParaRPr lang="en-US" sz="2200" dirty="0">
              <a:cs typeface="Sabon Next LT"/>
            </a:endParaRPr>
          </a:p>
          <a:p>
            <a:pPr marL="347345" indent="-347345"/>
            <a:r>
              <a:rPr lang="en-US" sz="2200" dirty="0">
                <a:ea typeface="+mn-lt"/>
                <a:cs typeface="+mn-lt"/>
              </a:rPr>
              <a:t>The bar plot is created using </a:t>
            </a:r>
            <a:r>
              <a:rPr lang="en-US" sz="2200" b="1" dirty="0" err="1">
                <a:latin typeface="Consolas"/>
                <a:cs typeface="Sabon Next LT"/>
              </a:rPr>
              <a:t>ggplot</a:t>
            </a:r>
            <a:r>
              <a:rPr lang="en-US" sz="2200" dirty="0">
                <a:ea typeface="+mn-lt"/>
                <a:cs typeface="+mn-lt"/>
              </a:rPr>
              <a:t> with the x-axis representing the years, y-axis representing the number of flights more than 15 minutes late (</a:t>
            </a:r>
            <a:r>
              <a:rPr lang="en-US" sz="2200" b="1" dirty="0">
                <a:latin typeface="Consolas"/>
                <a:cs typeface="Sabon Next LT"/>
              </a:rPr>
              <a:t>arr_del15</a:t>
            </a:r>
            <a:r>
              <a:rPr lang="en-US" sz="2200" dirty="0">
                <a:ea typeface="+mn-lt"/>
                <a:cs typeface="+mn-lt"/>
              </a:rPr>
              <a:t>), and tooltips providing additional information.</a:t>
            </a:r>
            <a:endParaRPr lang="en-US" sz="2200" dirty="0">
              <a:cs typeface="Sabon Next LT"/>
            </a:endParaRPr>
          </a:p>
          <a:p>
            <a:pPr marL="347345" indent="-347345"/>
            <a:r>
              <a:rPr lang="en-US" sz="2200" dirty="0">
                <a:ea typeface="+mn-lt"/>
                <a:cs typeface="+mn-lt"/>
              </a:rPr>
              <a:t>The resulting </a:t>
            </a:r>
            <a:r>
              <a:rPr lang="en-US" sz="2200" b="1" dirty="0" err="1">
                <a:latin typeface="Consolas"/>
                <a:cs typeface="Sabon Next LT"/>
              </a:rPr>
              <a:t>ggplot</a:t>
            </a:r>
            <a:r>
              <a:rPr lang="en-US" sz="2200" dirty="0">
                <a:ea typeface="+mn-lt"/>
                <a:cs typeface="+mn-lt"/>
              </a:rPr>
              <a:t> object is converted to an interactive plot using </a:t>
            </a:r>
            <a:r>
              <a:rPr lang="en-US" sz="2200" b="1" dirty="0" err="1">
                <a:latin typeface="Consolas"/>
                <a:cs typeface="Sabon Next LT"/>
              </a:rPr>
              <a:t>ggplotly</a:t>
            </a:r>
            <a:r>
              <a:rPr lang="en-US" sz="2200" dirty="0">
                <a:ea typeface="+mn-lt"/>
                <a:cs typeface="+mn-lt"/>
              </a:rPr>
              <a:t>, making it suitable for Shiny applications</a:t>
            </a:r>
            <a:endParaRPr lang="en-US" sz="2200" dirty="0">
              <a:cs typeface="Sabon Next LT"/>
            </a:endParaRPr>
          </a:p>
          <a:p>
            <a:pPr marL="347345" indent="-347345"/>
            <a:endParaRPr lang="en-US" sz="2200" dirty="0">
              <a:cs typeface="Sabon Next LT"/>
            </a:endParaRPr>
          </a:p>
          <a:p>
            <a:pPr marL="347345" indent="-347345"/>
            <a:endParaRPr lang="en-US" sz="2200" dirty="0">
              <a:cs typeface="Sabon Next LT"/>
            </a:endParaRPr>
          </a:p>
        </p:txBody>
      </p:sp>
      <p:sp>
        <p:nvSpPr>
          <p:cNvPr id="5" name="Slide Number Placeholder 4">
            <a:extLst>
              <a:ext uri="{FF2B5EF4-FFF2-40B4-BE49-F238E27FC236}">
                <a16:creationId xmlns:a16="http://schemas.microsoft.com/office/drawing/2014/main" id="{EE3D3009-AF8E-0153-BDC0-C10C81D49BD6}"/>
              </a:ext>
            </a:extLst>
          </p:cNvPr>
          <p:cNvSpPr>
            <a:spLocks noGrp="1"/>
          </p:cNvSpPr>
          <p:nvPr>
            <p:ph type="sldNum" sz="quarter" idx="12"/>
          </p:nvPr>
        </p:nvSpPr>
        <p:spPr/>
        <p:txBody>
          <a:bodyPr/>
          <a:lstStyle/>
          <a:p>
            <a:fld id="{48F63A3B-78C7-47BE-AE5E-E10140E04643}" type="slidenum">
              <a:rPr lang="en-US" dirty="0"/>
              <a:t>13</a:t>
            </a:fld>
            <a:endParaRPr lang="en-US" dirty="0"/>
          </a:p>
          <a:p>
            <a:endParaRPr lang="en-US" dirty="0"/>
          </a:p>
        </p:txBody>
      </p:sp>
    </p:spTree>
    <p:extLst>
      <p:ext uri="{BB962C8B-B14F-4D97-AF65-F5344CB8AC3E}">
        <p14:creationId xmlns:p14="http://schemas.microsoft.com/office/powerpoint/2010/main" val="330114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B5B5-67DF-F127-74C9-F6B670057177}"/>
              </a:ext>
            </a:extLst>
          </p:cNvPr>
          <p:cNvSpPr>
            <a:spLocks noGrp="1"/>
          </p:cNvSpPr>
          <p:nvPr>
            <p:ph type="title"/>
          </p:nvPr>
        </p:nvSpPr>
        <p:spPr>
          <a:xfrm>
            <a:off x="-175576" y="267247"/>
            <a:ext cx="12123160" cy="1717001"/>
          </a:xfrm>
        </p:spPr>
        <p:txBody>
          <a:bodyPr/>
          <a:lstStyle/>
          <a:p>
            <a:r>
              <a:rPr lang="en-US" sz="3600" u="sng" dirty="0"/>
              <a:t>SUMMARY ABOUT MAIN COMPONENTS USED IN DASHBOARD(con.)</a:t>
            </a:r>
            <a:endParaRPr lang="en-US" sz="3600" b="0" dirty="0"/>
          </a:p>
          <a:p>
            <a:endParaRPr lang="en-US" dirty="0"/>
          </a:p>
        </p:txBody>
      </p:sp>
      <p:sp>
        <p:nvSpPr>
          <p:cNvPr id="3" name="Content Placeholder 2">
            <a:extLst>
              <a:ext uri="{FF2B5EF4-FFF2-40B4-BE49-F238E27FC236}">
                <a16:creationId xmlns:a16="http://schemas.microsoft.com/office/drawing/2014/main" id="{5379E479-FBDE-043E-B312-714F984ACA08}"/>
              </a:ext>
            </a:extLst>
          </p:cNvPr>
          <p:cNvSpPr>
            <a:spLocks noGrp="1"/>
          </p:cNvSpPr>
          <p:nvPr>
            <p:ph sz="half" idx="1"/>
          </p:nvPr>
        </p:nvSpPr>
        <p:spPr>
          <a:xfrm>
            <a:off x="539496" y="1556781"/>
            <a:ext cx="11119104" cy="4981179"/>
          </a:xfrm>
        </p:spPr>
        <p:txBody>
          <a:bodyPr vert="horz" lIns="91440" tIns="45720" rIns="91440" bIns="45720" rtlCol="0" anchor="t">
            <a:noAutofit/>
          </a:bodyPr>
          <a:lstStyle/>
          <a:p>
            <a:pPr lvl="1" indent="-347345"/>
            <a:endParaRPr lang="en-US" sz="2200" dirty="0">
              <a:latin typeface="Arial"/>
              <a:cs typeface="Arial"/>
            </a:endParaRPr>
          </a:p>
          <a:p>
            <a:pPr lvl="1" indent="-347345"/>
            <a:r>
              <a:rPr lang="en-US" sz="2200" dirty="0">
                <a:latin typeface="Arial"/>
                <a:cs typeface="Arial"/>
              </a:rPr>
              <a:t>The </a:t>
            </a:r>
            <a:r>
              <a:rPr lang="en-US" sz="2200" b="1" err="1">
                <a:latin typeface="Consolas"/>
              </a:rPr>
              <a:t>output$weather_delay_plot</a:t>
            </a:r>
            <a:r>
              <a:rPr lang="en-US" sz="2200" dirty="0">
                <a:latin typeface="Arial"/>
                <a:cs typeface="Arial"/>
              </a:rPr>
              <a:t> is a reactive expression that renders a plot based on the selected data type (either "Daily" or "Cumulative") using </a:t>
            </a:r>
            <a:r>
              <a:rPr lang="en-US" sz="2200" b="1" err="1">
                <a:latin typeface="Consolas"/>
              </a:rPr>
              <a:t>renderPlotly</a:t>
            </a:r>
            <a:r>
              <a:rPr lang="en-US" sz="2200" dirty="0">
                <a:latin typeface="Arial"/>
                <a:cs typeface="Arial"/>
              </a:rPr>
              <a:t>.</a:t>
            </a:r>
            <a:endParaRPr lang="en-US">
              <a:cs typeface="Sabon Next LT"/>
            </a:endParaRPr>
          </a:p>
          <a:p>
            <a:pPr lvl="1" indent="-347345"/>
            <a:r>
              <a:rPr lang="en-US" sz="2200" dirty="0">
                <a:latin typeface="Arial"/>
                <a:cs typeface="Arial"/>
              </a:rPr>
              <a:t>For the "Daily" option, a line plot is created showing the weather delay over time.</a:t>
            </a:r>
          </a:p>
          <a:p>
            <a:pPr lvl="1" indent="-347345"/>
            <a:r>
              <a:rPr lang="en-US" sz="2200" dirty="0">
                <a:latin typeface="Arial"/>
                <a:cs typeface="Arial"/>
              </a:rPr>
              <a:t>For the "Cumulative" option, the data is aggregated to show the cumulative weather delay over time.</a:t>
            </a:r>
          </a:p>
          <a:p>
            <a:pPr marL="347345" indent="-347345"/>
            <a:endParaRPr lang="en-US" sz="2200" dirty="0">
              <a:latin typeface="Arial"/>
              <a:cs typeface="Arial"/>
            </a:endParaRPr>
          </a:p>
          <a:p>
            <a:pPr marL="347345" indent="-347345"/>
            <a:endParaRPr lang="en-US" dirty="0">
              <a:cs typeface="Sabon Next LT"/>
            </a:endParaRPr>
          </a:p>
        </p:txBody>
      </p:sp>
      <p:sp>
        <p:nvSpPr>
          <p:cNvPr id="5" name="Slide Number Placeholder 4">
            <a:extLst>
              <a:ext uri="{FF2B5EF4-FFF2-40B4-BE49-F238E27FC236}">
                <a16:creationId xmlns:a16="http://schemas.microsoft.com/office/drawing/2014/main" id="{31E7BE74-A12B-BFD8-AE04-744684126FF1}"/>
              </a:ext>
            </a:extLst>
          </p:cNvPr>
          <p:cNvSpPr>
            <a:spLocks noGrp="1"/>
          </p:cNvSpPr>
          <p:nvPr>
            <p:ph type="sldNum" sz="quarter" idx="12"/>
          </p:nvPr>
        </p:nvSpPr>
        <p:spPr/>
        <p:txBody>
          <a:bodyPr/>
          <a:lstStyle/>
          <a:p>
            <a:fld id="{48F63A3B-78C7-47BE-AE5E-E10140E04643}" type="slidenum">
              <a:rPr lang="en-US" dirty="0"/>
              <a:t>14</a:t>
            </a:fld>
            <a:endParaRPr lang="en-US" dirty="0"/>
          </a:p>
        </p:txBody>
      </p:sp>
    </p:spTree>
    <p:extLst>
      <p:ext uri="{BB962C8B-B14F-4D97-AF65-F5344CB8AC3E}">
        <p14:creationId xmlns:p14="http://schemas.microsoft.com/office/powerpoint/2010/main" val="21029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5746-3E47-0E7B-46EF-4E66049BED66}"/>
              </a:ext>
            </a:extLst>
          </p:cNvPr>
          <p:cNvSpPr>
            <a:spLocks noGrp="1"/>
          </p:cNvSpPr>
          <p:nvPr>
            <p:ph type="title"/>
          </p:nvPr>
        </p:nvSpPr>
        <p:spPr>
          <a:xfrm>
            <a:off x="-4129349" y="166605"/>
            <a:ext cx="15573726" cy="883115"/>
          </a:xfrm>
        </p:spPr>
        <p:txBody>
          <a:bodyPr/>
          <a:lstStyle/>
          <a:p>
            <a:r>
              <a:rPr lang="en-US" sz="3600" u="sng" dirty="0">
                <a:ea typeface="+mj-lt"/>
                <a:cs typeface="+mj-lt"/>
              </a:rPr>
              <a:t>Static Visualizations</a:t>
            </a:r>
            <a:endParaRPr lang="en-US"/>
          </a:p>
        </p:txBody>
      </p:sp>
      <p:sp>
        <p:nvSpPr>
          <p:cNvPr id="5" name="Slide Number Placeholder 4">
            <a:extLst>
              <a:ext uri="{FF2B5EF4-FFF2-40B4-BE49-F238E27FC236}">
                <a16:creationId xmlns:a16="http://schemas.microsoft.com/office/drawing/2014/main" id="{F1769824-EE6B-D6C7-646D-F69FD393483B}"/>
              </a:ext>
            </a:extLst>
          </p:cNvPr>
          <p:cNvSpPr>
            <a:spLocks noGrp="1"/>
          </p:cNvSpPr>
          <p:nvPr>
            <p:ph type="sldNum" sz="quarter" idx="12"/>
          </p:nvPr>
        </p:nvSpPr>
        <p:spPr/>
        <p:txBody>
          <a:bodyPr/>
          <a:lstStyle/>
          <a:p>
            <a:fld id="{48F63A3B-78C7-47BE-AE5E-E10140E04643}" type="slidenum">
              <a:rPr lang="en-US" dirty="0"/>
              <a:t>15</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E11AE0BE-9A11-2AB4-36F4-1F57B2E93B56}"/>
              </a:ext>
            </a:extLst>
          </p:cNvPr>
          <p:cNvPicPr>
            <a:picLocks noGrp="1" noChangeAspect="1"/>
          </p:cNvPicPr>
          <p:nvPr>
            <p:ph sz="half" idx="1"/>
          </p:nvPr>
        </p:nvPicPr>
        <p:blipFill>
          <a:blip r:embed="rId2"/>
          <a:stretch>
            <a:fillRect/>
          </a:stretch>
        </p:blipFill>
        <p:spPr>
          <a:xfrm>
            <a:off x="491189" y="909800"/>
            <a:ext cx="10367453" cy="4966802"/>
          </a:xfrm>
        </p:spPr>
      </p:pic>
    </p:spTree>
    <p:extLst>
      <p:ext uri="{BB962C8B-B14F-4D97-AF65-F5344CB8AC3E}">
        <p14:creationId xmlns:p14="http://schemas.microsoft.com/office/powerpoint/2010/main" val="372349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9BC3-BFA7-D7B9-7D59-BE3B82625331}"/>
              </a:ext>
            </a:extLst>
          </p:cNvPr>
          <p:cNvSpPr>
            <a:spLocks noGrp="1"/>
          </p:cNvSpPr>
          <p:nvPr>
            <p:ph type="title"/>
          </p:nvPr>
        </p:nvSpPr>
        <p:spPr>
          <a:xfrm>
            <a:off x="-2059010" y="94719"/>
            <a:ext cx="13503387" cy="1889529"/>
          </a:xfrm>
        </p:spPr>
        <p:txBody>
          <a:bodyPr/>
          <a:lstStyle/>
          <a:p>
            <a:r>
              <a:rPr lang="en-US" sz="3600" u="sng" dirty="0"/>
              <a:t>STATIC VISUALIZATIONS(cons.)</a:t>
            </a:r>
            <a:endParaRPr lang="en-US" sz="3600" b="0" dirty="0"/>
          </a:p>
          <a:p>
            <a:endParaRPr lang="en-US" dirty="0"/>
          </a:p>
        </p:txBody>
      </p:sp>
      <p:pic>
        <p:nvPicPr>
          <p:cNvPr id="6" name="Content Placeholder 5" descr="A screenshot of a graph&#10;&#10;Description automatically generated">
            <a:extLst>
              <a:ext uri="{FF2B5EF4-FFF2-40B4-BE49-F238E27FC236}">
                <a16:creationId xmlns:a16="http://schemas.microsoft.com/office/drawing/2014/main" id="{ECE80114-E84A-9D1F-A6D5-449B0CED66F5}"/>
              </a:ext>
            </a:extLst>
          </p:cNvPr>
          <p:cNvPicPr>
            <a:picLocks noGrp="1" noChangeAspect="1"/>
          </p:cNvPicPr>
          <p:nvPr>
            <p:ph sz="half" idx="1"/>
          </p:nvPr>
        </p:nvPicPr>
        <p:blipFill>
          <a:blip r:embed="rId2"/>
          <a:stretch>
            <a:fillRect/>
          </a:stretch>
        </p:blipFill>
        <p:spPr>
          <a:xfrm>
            <a:off x="539496" y="794075"/>
            <a:ext cx="11119104" cy="5629572"/>
          </a:xfrm>
        </p:spPr>
      </p:pic>
      <p:sp>
        <p:nvSpPr>
          <p:cNvPr id="5" name="Slide Number Placeholder 4">
            <a:extLst>
              <a:ext uri="{FF2B5EF4-FFF2-40B4-BE49-F238E27FC236}">
                <a16:creationId xmlns:a16="http://schemas.microsoft.com/office/drawing/2014/main" id="{60B86AD2-5919-423D-2736-33B0FB1E0B3A}"/>
              </a:ext>
            </a:extLst>
          </p:cNvPr>
          <p:cNvSpPr>
            <a:spLocks noGrp="1"/>
          </p:cNvSpPr>
          <p:nvPr>
            <p:ph type="sldNum" sz="quarter" idx="12"/>
          </p:nvPr>
        </p:nvSpPr>
        <p:spPr/>
        <p:txBody>
          <a:bodyPr/>
          <a:lstStyle/>
          <a:p>
            <a:fld id="{48F63A3B-78C7-47BE-AE5E-E10140E04643}" type="slidenum">
              <a:rPr lang="en-US" dirty="0"/>
              <a:t>16</a:t>
            </a:fld>
            <a:endParaRPr lang="en-US" dirty="0"/>
          </a:p>
        </p:txBody>
      </p:sp>
    </p:spTree>
    <p:extLst>
      <p:ext uri="{BB962C8B-B14F-4D97-AF65-F5344CB8AC3E}">
        <p14:creationId xmlns:p14="http://schemas.microsoft.com/office/powerpoint/2010/main" val="60067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C000-7FA1-4777-4669-8676429798C9}"/>
              </a:ext>
            </a:extLst>
          </p:cNvPr>
          <p:cNvSpPr>
            <a:spLocks noGrp="1"/>
          </p:cNvSpPr>
          <p:nvPr>
            <p:ph type="title"/>
          </p:nvPr>
        </p:nvSpPr>
        <p:spPr>
          <a:xfrm>
            <a:off x="-2346557" y="94719"/>
            <a:ext cx="13790934" cy="1889529"/>
          </a:xfrm>
        </p:spPr>
        <p:txBody>
          <a:bodyPr/>
          <a:lstStyle/>
          <a:p>
            <a:r>
              <a:rPr lang="en-US" sz="3600" b="1" u="sng" cap="all" baseline="0">
                <a:solidFill>
                  <a:srgbClr val="1F2C8F"/>
                </a:solidFill>
                <a:latin typeface="Arial Black"/>
              </a:rPr>
              <a:t>STATIC VISUALIZATIONS(CONS.)</a:t>
            </a:r>
            <a:r>
              <a:rPr lang="en-US" sz="3600">
                <a:solidFill>
                  <a:srgbClr val="1F2C8F"/>
                </a:solidFill>
                <a:latin typeface="Arial Black"/>
                <a:ea typeface="Arial Black"/>
                <a:cs typeface="Arial Black"/>
              </a:rPr>
              <a:t>​</a:t>
            </a:r>
            <a:endParaRPr lang="en-US"/>
          </a:p>
        </p:txBody>
      </p:sp>
      <p:sp>
        <p:nvSpPr>
          <p:cNvPr id="5" name="Slide Number Placeholder 4">
            <a:extLst>
              <a:ext uri="{FF2B5EF4-FFF2-40B4-BE49-F238E27FC236}">
                <a16:creationId xmlns:a16="http://schemas.microsoft.com/office/drawing/2014/main" id="{A72C3599-FF61-23D4-8C77-F3949F2EA916}"/>
              </a:ext>
            </a:extLst>
          </p:cNvPr>
          <p:cNvSpPr>
            <a:spLocks noGrp="1"/>
          </p:cNvSpPr>
          <p:nvPr>
            <p:ph type="sldNum" sz="quarter" idx="12"/>
          </p:nvPr>
        </p:nvSpPr>
        <p:spPr/>
        <p:txBody>
          <a:bodyPr/>
          <a:lstStyle/>
          <a:p>
            <a:fld id="{48F63A3B-78C7-47BE-AE5E-E10140E04643}" type="slidenum">
              <a:rPr lang="en-US" dirty="0"/>
              <a:t>17</a:t>
            </a:fld>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30845F72-DB72-4514-CBEE-D45AD093902D}"/>
              </a:ext>
            </a:extLst>
          </p:cNvPr>
          <p:cNvPicPr>
            <a:picLocks noGrp="1" noChangeAspect="1"/>
          </p:cNvPicPr>
          <p:nvPr>
            <p:ph sz="half" idx="1"/>
          </p:nvPr>
        </p:nvPicPr>
        <p:blipFill>
          <a:blip r:embed="rId2"/>
          <a:stretch>
            <a:fillRect/>
          </a:stretch>
        </p:blipFill>
        <p:spPr>
          <a:xfrm>
            <a:off x="411939" y="737271"/>
            <a:ext cx="10914142" cy="5800689"/>
          </a:xfrm>
        </p:spPr>
      </p:pic>
    </p:spTree>
    <p:extLst>
      <p:ext uri="{BB962C8B-B14F-4D97-AF65-F5344CB8AC3E}">
        <p14:creationId xmlns:p14="http://schemas.microsoft.com/office/powerpoint/2010/main" val="147952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C769-5DAA-2CF3-36AF-5A0321130AEB}"/>
              </a:ext>
            </a:extLst>
          </p:cNvPr>
          <p:cNvSpPr>
            <a:spLocks noGrp="1"/>
          </p:cNvSpPr>
          <p:nvPr>
            <p:ph type="title"/>
          </p:nvPr>
        </p:nvSpPr>
        <p:spPr>
          <a:xfrm>
            <a:off x="-1713953" y="80342"/>
            <a:ext cx="13201462" cy="1889529"/>
          </a:xfrm>
        </p:spPr>
        <p:txBody>
          <a:bodyPr/>
          <a:lstStyle/>
          <a:p>
            <a:r>
              <a:rPr lang="en-US" sz="3600" u="sng" dirty="0"/>
              <a:t>STATIC VISUALIZATIONS(CONS.)</a:t>
            </a:r>
            <a:r>
              <a:rPr lang="en-US" sz="3600" dirty="0"/>
              <a:t> </a:t>
            </a:r>
            <a:endParaRPr lang="en-US" sz="3600" b="0" dirty="0"/>
          </a:p>
          <a:p>
            <a:endParaRPr lang="en-US" dirty="0"/>
          </a:p>
        </p:txBody>
      </p:sp>
      <p:sp>
        <p:nvSpPr>
          <p:cNvPr id="5" name="Slide Number Placeholder 4">
            <a:extLst>
              <a:ext uri="{FF2B5EF4-FFF2-40B4-BE49-F238E27FC236}">
                <a16:creationId xmlns:a16="http://schemas.microsoft.com/office/drawing/2014/main" id="{380D16CF-81B5-5EF9-7215-408047FE0EA0}"/>
              </a:ext>
            </a:extLst>
          </p:cNvPr>
          <p:cNvSpPr>
            <a:spLocks noGrp="1"/>
          </p:cNvSpPr>
          <p:nvPr>
            <p:ph type="sldNum" sz="quarter" idx="12"/>
          </p:nvPr>
        </p:nvSpPr>
        <p:spPr/>
        <p:txBody>
          <a:bodyPr/>
          <a:lstStyle/>
          <a:p>
            <a:fld id="{48F63A3B-78C7-47BE-AE5E-E10140E04643}" type="slidenum">
              <a:rPr lang="en-US" dirty="0"/>
              <a:t>18</a:t>
            </a:fld>
            <a:endParaRPr lang="en-US" dirty="0"/>
          </a:p>
        </p:txBody>
      </p:sp>
      <p:pic>
        <p:nvPicPr>
          <p:cNvPr id="9" name="Content Placeholder 8" descr="A graph with numbers and points&#10;&#10;Description automatically generated">
            <a:extLst>
              <a:ext uri="{FF2B5EF4-FFF2-40B4-BE49-F238E27FC236}">
                <a16:creationId xmlns:a16="http://schemas.microsoft.com/office/drawing/2014/main" id="{BF3DAB7D-F33F-D3F4-6138-BBE96C74B94C}"/>
              </a:ext>
            </a:extLst>
          </p:cNvPr>
          <p:cNvPicPr>
            <a:picLocks noGrp="1" noChangeAspect="1"/>
          </p:cNvPicPr>
          <p:nvPr>
            <p:ph sz="half" idx="1"/>
          </p:nvPr>
        </p:nvPicPr>
        <p:blipFill>
          <a:blip r:embed="rId2"/>
          <a:stretch>
            <a:fillRect/>
          </a:stretch>
        </p:blipFill>
        <p:spPr>
          <a:xfrm>
            <a:off x="711582" y="1087342"/>
            <a:ext cx="10645535" cy="5028660"/>
          </a:xfrm>
        </p:spPr>
      </p:pic>
    </p:spTree>
    <p:extLst>
      <p:ext uri="{BB962C8B-B14F-4D97-AF65-F5344CB8AC3E}">
        <p14:creationId xmlns:p14="http://schemas.microsoft.com/office/powerpoint/2010/main" val="111379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CB14-AB2D-0D7C-139B-BA8F786CB499}"/>
              </a:ext>
            </a:extLst>
          </p:cNvPr>
          <p:cNvSpPr>
            <a:spLocks noGrp="1"/>
          </p:cNvSpPr>
          <p:nvPr>
            <p:ph type="title"/>
          </p:nvPr>
        </p:nvSpPr>
        <p:spPr>
          <a:xfrm>
            <a:off x="-2777879" y="152228"/>
            <a:ext cx="14222256" cy="1832020"/>
          </a:xfrm>
        </p:spPr>
        <p:txBody>
          <a:bodyPr/>
          <a:lstStyle/>
          <a:p>
            <a:r>
              <a:rPr lang="en-US" sz="3600" u="sng" dirty="0"/>
              <a:t>STATIC VISUALIZATIONS(con.)</a:t>
            </a:r>
            <a:endParaRPr lang="en-US" sz="3600" b="0" dirty="0"/>
          </a:p>
          <a:p>
            <a:endParaRPr lang="en-US" dirty="0"/>
          </a:p>
        </p:txBody>
      </p:sp>
      <p:sp>
        <p:nvSpPr>
          <p:cNvPr id="3" name="Content Placeholder 2">
            <a:extLst>
              <a:ext uri="{FF2B5EF4-FFF2-40B4-BE49-F238E27FC236}">
                <a16:creationId xmlns:a16="http://schemas.microsoft.com/office/drawing/2014/main" id="{4F2A38BF-8F7F-3D4B-84AE-6AC7DF50418E}"/>
              </a:ext>
            </a:extLst>
          </p:cNvPr>
          <p:cNvSpPr>
            <a:spLocks noGrp="1"/>
          </p:cNvSpPr>
          <p:nvPr>
            <p:ph sz="half" idx="1"/>
          </p:nvPr>
        </p:nvSpPr>
        <p:spPr>
          <a:xfrm>
            <a:off x="539496" y="881045"/>
            <a:ext cx="11119104" cy="5656915"/>
          </a:xfrm>
        </p:spPr>
        <p:txBody>
          <a:bodyPr vert="horz" lIns="91440" tIns="45720" rIns="91440" bIns="45720" rtlCol="0" anchor="t">
            <a:noAutofit/>
          </a:bodyPr>
          <a:lstStyle/>
          <a:p>
            <a:pPr marL="347345" indent="-347345"/>
            <a:r>
              <a:rPr lang="en-US" sz="2200" b="1" dirty="0">
                <a:ea typeface="+mn-lt"/>
                <a:cs typeface="+mn-lt"/>
              </a:rPr>
              <a:t>Chart 1: Total Number of Flights Over Different Carriers:</a:t>
            </a:r>
            <a:endParaRPr lang="en-US" sz="2200" dirty="0">
              <a:cs typeface="Sabon Next LT"/>
            </a:endParaRPr>
          </a:p>
          <a:p>
            <a:pPr lvl="1" indent="-347345"/>
            <a:r>
              <a:rPr lang="en-US" sz="2200" dirty="0">
                <a:ea typeface="+mn-lt"/>
                <a:cs typeface="+mn-lt"/>
              </a:rPr>
              <a:t>Line plot showing the total number of flights over different carriers.</a:t>
            </a:r>
            <a:endParaRPr lang="en-US" sz="2200" dirty="0">
              <a:cs typeface="Sabon Next LT"/>
            </a:endParaRPr>
          </a:p>
          <a:p>
            <a:pPr marL="347345" indent="-347345"/>
            <a:r>
              <a:rPr lang="en-US" sz="2200" b="1" dirty="0">
                <a:ea typeface="+mn-lt"/>
                <a:cs typeface="+mn-lt"/>
              </a:rPr>
              <a:t>Chart 2: Monthly Distribution of Delayed Flights by Carrier:</a:t>
            </a:r>
            <a:endParaRPr lang="en-US" sz="2200" dirty="0">
              <a:cs typeface="Sabon Next LT"/>
            </a:endParaRPr>
          </a:p>
          <a:p>
            <a:pPr lvl="1" indent="-347345"/>
            <a:r>
              <a:rPr lang="en-US" sz="2200" dirty="0">
                <a:ea typeface="+mn-lt"/>
                <a:cs typeface="+mn-lt"/>
              </a:rPr>
              <a:t>Stacked bar plot depicting the monthly distribution of delayed flights by carrier.</a:t>
            </a:r>
            <a:endParaRPr lang="en-US" sz="2200" dirty="0">
              <a:cs typeface="Sabon Next LT"/>
            </a:endParaRPr>
          </a:p>
          <a:p>
            <a:pPr marL="347345" indent="-347345"/>
            <a:r>
              <a:rPr lang="en-US" sz="2200" b="1" dirty="0">
                <a:ea typeface="+mn-lt"/>
                <a:cs typeface="+mn-lt"/>
              </a:rPr>
              <a:t>Chart 3: Proportion of Cancellations by Carrier:</a:t>
            </a:r>
            <a:endParaRPr lang="en-US" sz="2200" dirty="0">
              <a:cs typeface="Sabon Next LT"/>
            </a:endParaRPr>
          </a:p>
          <a:p>
            <a:pPr lvl="1" indent="-347345"/>
            <a:r>
              <a:rPr lang="en-US" sz="2200" dirty="0">
                <a:ea typeface="+mn-lt"/>
                <a:cs typeface="+mn-lt"/>
              </a:rPr>
              <a:t>Polar bar chart illustrating the proportion of cancellations by carrier.</a:t>
            </a:r>
            <a:endParaRPr lang="en-US" sz="2200" dirty="0">
              <a:cs typeface="Sabon Next LT"/>
            </a:endParaRPr>
          </a:p>
          <a:p>
            <a:pPr marL="347345" indent="-347345"/>
            <a:r>
              <a:rPr lang="en-US" sz="2200" b="1" dirty="0">
                <a:ea typeface="+mn-lt"/>
                <a:cs typeface="+mn-lt"/>
              </a:rPr>
              <a:t>Chart 4: Year Distribution of Cancelled Flights:</a:t>
            </a:r>
            <a:endParaRPr lang="en-US" sz="2200" dirty="0">
              <a:cs typeface="Sabon Next LT"/>
            </a:endParaRPr>
          </a:p>
          <a:p>
            <a:pPr lvl="1" indent="-347345"/>
            <a:r>
              <a:rPr lang="en-US" sz="2200" dirty="0">
                <a:ea typeface="+mn-lt"/>
                <a:cs typeface="+mn-lt"/>
              </a:rPr>
              <a:t>Bar plot displaying the distribution of cancelled flights over different years.</a:t>
            </a:r>
            <a:endParaRPr lang="en-US" sz="2200" dirty="0">
              <a:cs typeface="Sabon Next LT"/>
            </a:endParaRPr>
          </a:p>
          <a:p>
            <a:pPr marL="347345" indent="-347345"/>
            <a:r>
              <a:rPr lang="en-US" sz="2200" b="1" dirty="0">
                <a:ea typeface="+mn-lt"/>
                <a:cs typeface="+mn-lt"/>
              </a:rPr>
              <a:t>Chart 5: Year Distribution of Diverted Flights:</a:t>
            </a:r>
            <a:endParaRPr lang="en-US" sz="2200" dirty="0">
              <a:cs typeface="Sabon Next LT"/>
            </a:endParaRPr>
          </a:p>
          <a:p>
            <a:pPr lvl="1" indent="-347345"/>
            <a:r>
              <a:rPr lang="en-US" sz="2200" dirty="0">
                <a:ea typeface="+mn-lt"/>
                <a:cs typeface="+mn-lt"/>
              </a:rPr>
              <a:t>Bar plot showing the distribution of diverted flights over different years.</a:t>
            </a:r>
            <a:endParaRPr lang="en-US" sz="2200" dirty="0">
              <a:cs typeface="Sabon Next LT"/>
            </a:endParaRPr>
          </a:p>
          <a:p>
            <a:pPr marL="347345" indent="-347345"/>
            <a:r>
              <a:rPr lang="en-US" sz="2200" b="1" dirty="0">
                <a:ea typeface="+mn-lt"/>
                <a:cs typeface="+mn-lt"/>
              </a:rPr>
              <a:t>Chart 6: Year Distribution of Delayed Flights due to Weather:</a:t>
            </a:r>
            <a:endParaRPr lang="en-US" sz="2200" dirty="0">
              <a:cs typeface="Sabon Next LT"/>
            </a:endParaRPr>
          </a:p>
          <a:p>
            <a:pPr lvl="1" indent="-347345"/>
            <a:r>
              <a:rPr lang="en-US" sz="2200" dirty="0">
                <a:ea typeface="+mn-lt"/>
                <a:cs typeface="+mn-lt"/>
              </a:rPr>
              <a:t>Bar plot indicating the distribution of delayed flights due to weather over different years.</a:t>
            </a:r>
            <a:endParaRPr lang="en-US" sz="2200" dirty="0">
              <a:cs typeface="Sabon Next LT"/>
            </a:endParaRPr>
          </a:p>
          <a:p>
            <a:pPr marL="347345" indent="-347345"/>
            <a:r>
              <a:rPr lang="en-US" sz="2200" b="1" dirty="0">
                <a:ea typeface="+mn-lt"/>
                <a:cs typeface="+mn-lt"/>
              </a:rPr>
              <a:t>Chart 7: Heatmap of Delay Times Over Years and Carriers:</a:t>
            </a:r>
            <a:endParaRPr lang="en-US" sz="2200" dirty="0">
              <a:cs typeface="Sabon Next LT"/>
            </a:endParaRPr>
          </a:p>
          <a:p>
            <a:pPr lvl="1" indent="-347345"/>
            <a:r>
              <a:rPr lang="en-US" sz="2200" dirty="0">
                <a:ea typeface="+mn-lt"/>
                <a:cs typeface="+mn-lt"/>
              </a:rPr>
              <a:t>Heatmap representing the total delay times over years and carriers.</a:t>
            </a:r>
            <a:endParaRPr lang="en-US" sz="2200" dirty="0">
              <a:cs typeface="Sabon Next LT"/>
            </a:endParaRPr>
          </a:p>
          <a:p>
            <a:pPr lvl="1" indent="-347345"/>
            <a:endParaRPr lang="en-US" sz="2200" dirty="0">
              <a:cs typeface="Sabon Next LT"/>
            </a:endParaRPr>
          </a:p>
        </p:txBody>
      </p:sp>
      <p:sp>
        <p:nvSpPr>
          <p:cNvPr id="5" name="Slide Number Placeholder 4">
            <a:extLst>
              <a:ext uri="{FF2B5EF4-FFF2-40B4-BE49-F238E27FC236}">
                <a16:creationId xmlns:a16="http://schemas.microsoft.com/office/drawing/2014/main" id="{99C77E2B-5BDF-F7A3-5D04-8AD82946E95A}"/>
              </a:ext>
            </a:extLst>
          </p:cNvPr>
          <p:cNvSpPr>
            <a:spLocks noGrp="1"/>
          </p:cNvSpPr>
          <p:nvPr>
            <p:ph type="sldNum" sz="quarter" idx="12"/>
          </p:nvPr>
        </p:nvSpPr>
        <p:spPr/>
        <p:txBody>
          <a:bodyPr/>
          <a:lstStyle/>
          <a:p>
            <a:fld id="{48F63A3B-78C7-47BE-AE5E-E10140E04643}" type="slidenum">
              <a:rPr lang="en-US" dirty="0"/>
              <a:t>19</a:t>
            </a:fld>
            <a:endParaRPr lang="en-US" dirty="0"/>
          </a:p>
        </p:txBody>
      </p:sp>
    </p:spTree>
    <p:extLst>
      <p:ext uri="{BB962C8B-B14F-4D97-AF65-F5344CB8AC3E}">
        <p14:creationId xmlns:p14="http://schemas.microsoft.com/office/powerpoint/2010/main" val="271966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383049" y="377952"/>
            <a:ext cx="5952456" cy="753719"/>
          </a:xfrm>
        </p:spPr>
        <p:txBody>
          <a:bodyPr/>
          <a:lstStyle/>
          <a:p>
            <a:r>
              <a:rPr lang="en-US" dirty="0">
                <a:latin typeface="Arial Black"/>
                <a:ea typeface="Arial Regular"/>
                <a:cs typeface="Arial Black" panose="020B0604020202020204" pitchFamily="34" charset="0"/>
              </a:rPr>
              <a:t>Team members </a:t>
            </a:r>
            <a:endParaRPr lang="en-US" sz="4400" b="1" dirty="0">
              <a:solidFill>
                <a:schemeClr val="accent6"/>
              </a:solidFill>
              <a:latin typeface="Arial Black" panose="020B0604020202020204" pitchFamily="34" charset="0"/>
              <a:ea typeface="Arial Regular"/>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endParaRPr lang="en-US" dirty="0"/>
          </a:p>
          <a:p>
            <a:endParaRPr lang="en-US" dirty="0"/>
          </a:p>
        </p:txBody>
      </p:sp>
      <p:graphicFrame>
        <p:nvGraphicFramePr>
          <p:cNvPr id="4" name="Table 3">
            <a:extLst>
              <a:ext uri="{FF2B5EF4-FFF2-40B4-BE49-F238E27FC236}">
                <a16:creationId xmlns:a16="http://schemas.microsoft.com/office/drawing/2014/main" id="{06A82233-22B4-6C4A-06AC-3B9A0D65D4DB}"/>
              </a:ext>
            </a:extLst>
          </p:cNvPr>
          <p:cNvGraphicFramePr>
            <a:graphicFrameLocks noGrp="1"/>
          </p:cNvGraphicFramePr>
          <p:nvPr>
            <p:extLst>
              <p:ext uri="{D42A27DB-BD31-4B8C-83A1-F6EECF244321}">
                <p14:modId xmlns:p14="http://schemas.microsoft.com/office/powerpoint/2010/main" val="3059649892"/>
              </p:ext>
            </p:extLst>
          </p:nvPr>
        </p:nvGraphicFramePr>
        <p:xfrm>
          <a:off x="1193320" y="1351471"/>
          <a:ext cx="9662760" cy="4472928"/>
        </p:xfrm>
        <a:graphic>
          <a:graphicData uri="http://schemas.openxmlformats.org/drawingml/2006/table">
            <a:tbl>
              <a:tblPr firstRow="1" bandRow="1">
                <a:tableStyleId>{5C22544A-7EE6-4342-B048-85BDC9FD1C3A}</a:tableStyleId>
              </a:tblPr>
              <a:tblGrid>
                <a:gridCol w="4831380">
                  <a:extLst>
                    <a:ext uri="{9D8B030D-6E8A-4147-A177-3AD203B41FA5}">
                      <a16:colId xmlns:a16="http://schemas.microsoft.com/office/drawing/2014/main" val="3542961536"/>
                    </a:ext>
                  </a:extLst>
                </a:gridCol>
                <a:gridCol w="4831380">
                  <a:extLst>
                    <a:ext uri="{9D8B030D-6E8A-4147-A177-3AD203B41FA5}">
                      <a16:colId xmlns:a16="http://schemas.microsoft.com/office/drawing/2014/main" val="3981368834"/>
                    </a:ext>
                  </a:extLst>
                </a:gridCol>
              </a:tblGrid>
              <a:tr h="745488">
                <a:tc>
                  <a:txBody>
                    <a:bodyPr/>
                    <a:lstStyle/>
                    <a:p>
                      <a:pPr lvl="0" algn="l">
                        <a:lnSpc>
                          <a:spcPct val="100000"/>
                        </a:lnSpc>
                        <a:spcBef>
                          <a:spcPts val="0"/>
                        </a:spcBef>
                        <a:spcAft>
                          <a:spcPts val="0"/>
                        </a:spcAft>
                        <a:buNone/>
                      </a:pPr>
                      <a:r>
                        <a:rPr lang="en-US" sz="1800" b="1" i="0" u="none" strike="noStrike" noProof="0" dirty="0">
                          <a:solidFill>
                            <a:schemeClr val="accent6"/>
                          </a:solidFill>
                          <a:latin typeface="Sabon Next LT"/>
                        </a:rPr>
                        <a:t>Team Member</a:t>
                      </a:r>
                    </a:p>
                    <a:p>
                      <a:pPr lvl="0">
                        <a:buNone/>
                      </a:pPr>
                      <a:endParaRPr lang="en-US" dirty="0"/>
                    </a:p>
                  </a:txBody>
                  <a:tcPr/>
                </a:tc>
                <a:tc>
                  <a:txBody>
                    <a:bodyPr/>
                    <a:lstStyle/>
                    <a:p>
                      <a:pPr lvl="0" algn="l">
                        <a:lnSpc>
                          <a:spcPct val="100000"/>
                        </a:lnSpc>
                        <a:spcBef>
                          <a:spcPts val="0"/>
                        </a:spcBef>
                        <a:spcAft>
                          <a:spcPts val="0"/>
                        </a:spcAft>
                        <a:buNone/>
                      </a:pPr>
                      <a:r>
                        <a:rPr lang="en-US" sz="1800" b="1" i="0" u="none" strike="noStrike" noProof="0" dirty="0">
                          <a:solidFill>
                            <a:schemeClr val="accent6"/>
                          </a:solidFill>
                          <a:latin typeface="Sabon Next LT"/>
                        </a:rPr>
                        <a:t>ID</a:t>
                      </a:r>
                    </a:p>
                  </a:txBody>
                  <a:tcPr/>
                </a:tc>
                <a:extLst>
                  <a:ext uri="{0D108BD9-81ED-4DB2-BD59-A6C34878D82A}">
                    <a16:rowId xmlns:a16="http://schemas.microsoft.com/office/drawing/2014/main" val="44246441"/>
                  </a:ext>
                </a:extLst>
              </a:tr>
              <a:tr h="745488">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Youssef Shaaban El-Sayed</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20201701163</a:t>
                      </a:r>
                      <a:endParaRPr lang="en-US" sz="1800" b="1" i="0" u="none" strike="noStrike" noProof="0" dirty="0">
                        <a:solidFill>
                          <a:schemeClr val="accent6"/>
                        </a:solidFill>
                        <a:latin typeface="Sabon Next LT"/>
                      </a:endParaRPr>
                    </a:p>
                    <a:p>
                      <a:pPr lvl="0">
                        <a:buNone/>
                      </a:pPr>
                      <a:endParaRPr lang="en-US" dirty="0"/>
                    </a:p>
                  </a:txBody>
                  <a:tcPr/>
                </a:tc>
                <a:extLst>
                  <a:ext uri="{0D108BD9-81ED-4DB2-BD59-A6C34878D82A}">
                    <a16:rowId xmlns:a16="http://schemas.microsoft.com/office/drawing/2014/main" val="3947263034"/>
                  </a:ext>
                </a:extLst>
              </a:tr>
              <a:tr h="745488">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Youssef Mohamed Mansour</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20201701036</a:t>
                      </a:r>
                    </a:p>
                    <a:p>
                      <a:pPr lvl="0">
                        <a:buNone/>
                      </a:pPr>
                      <a:endParaRPr lang="en-US" dirty="0"/>
                    </a:p>
                  </a:txBody>
                  <a:tcPr/>
                </a:tc>
                <a:extLst>
                  <a:ext uri="{0D108BD9-81ED-4DB2-BD59-A6C34878D82A}">
                    <a16:rowId xmlns:a16="http://schemas.microsoft.com/office/drawing/2014/main" val="2176105119"/>
                  </a:ext>
                </a:extLst>
              </a:tr>
              <a:tr h="745488">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Maryam Reda Ali</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20201701218</a:t>
                      </a:r>
                    </a:p>
                    <a:p>
                      <a:pPr lvl="0">
                        <a:buNone/>
                      </a:pPr>
                      <a:endParaRPr lang="en-US" dirty="0"/>
                    </a:p>
                  </a:txBody>
                  <a:tcPr/>
                </a:tc>
                <a:extLst>
                  <a:ext uri="{0D108BD9-81ED-4DB2-BD59-A6C34878D82A}">
                    <a16:rowId xmlns:a16="http://schemas.microsoft.com/office/drawing/2014/main" val="1043563062"/>
                  </a:ext>
                </a:extLst>
              </a:tr>
              <a:tr h="745488">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Marwa Sameh Ali</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20201700799</a:t>
                      </a:r>
                    </a:p>
                    <a:p>
                      <a:pPr lvl="0">
                        <a:buNone/>
                      </a:pPr>
                      <a:endParaRPr lang="en-US" dirty="0"/>
                    </a:p>
                  </a:txBody>
                  <a:tcPr/>
                </a:tc>
                <a:extLst>
                  <a:ext uri="{0D108BD9-81ED-4DB2-BD59-A6C34878D82A}">
                    <a16:rowId xmlns:a16="http://schemas.microsoft.com/office/drawing/2014/main" val="1814162278"/>
                  </a:ext>
                </a:extLst>
              </a:tr>
              <a:tr h="745488">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Eman Mamdouh </a:t>
                      </a:r>
                      <a:r>
                        <a:rPr lang="en-US" sz="1800" b="0" i="0" u="none" strike="noStrike" noProof="0" err="1">
                          <a:solidFill>
                            <a:schemeClr val="accent6"/>
                          </a:solidFill>
                          <a:latin typeface="Sabon Next LT"/>
                        </a:rPr>
                        <a:t>Awad</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accent6"/>
                          </a:solidFill>
                          <a:latin typeface="Sabon Next LT"/>
                        </a:rPr>
                        <a:t>20201701063</a:t>
                      </a:r>
                    </a:p>
                    <a:p>
                      <a:pPr lvl="0">
                        <a:buNone/>
                      </a:pPr>
                      <a:endParaRPr lang="en-US" dirty="0"/>
                    </a:p>
                  </a:txBody>
                  <a:tcPr/>
                </a:tc>
                <a:extLst>
                  <a:ext uri="{0D108BD9-81ED-4DB2-BD59-A6C34878D82A}">
                    <a16:rowId xmlns:a16="http://schemas.microsoft.com/office/drawing/2014/main" val="601598283"/>
                  </a:ext>
                </a:extLst>
              </a:tr>
            </a:tbl>
          </a:graphicData>
        </a:graphic>
      </p:graphicFrame>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DE01-6C7B-CD0B-EBFF-AC7AC1422C1B}"/>
              </a:ext>
            </a:extLst>
          </p:cNvPr>
          <p:cNvSpPr>
            <a:spLocks noGrp="1"/>
          </p:cNvSpPr>
          <p:nvPr>
            <p:ph type="title"/>
          </p:nvPr>
        </p:nvSpPr>
        <p:spPr>
          <a:xfrm>
            <a:off x="-2159651" y="123473"/>
            <a:ext cx="13604028" cy="1860775"/>
          </a:xfrm>
        </p:spPr>
        <p:txBody>
          <a:bodyPr/>
          <a:lstStyle/>
          <a:p>
            <a:r>
              <a:rPr lang="en-US" sz="3600" u="sng" dirty="0"/>
              <a:t>STATIC VISUALIZATIONS(CON.)</a:t>
            </a:r>
            <a:endParaRPr lang="en-US" sz="3600" b="0" dirty="0"/>
          </a:p>
          <a:p>
            <a:endParaRPr lang="en-US" dirty="0"/>
          </a:p>
        </p:txBody>
      </p:sp>
      <p:sp>
        <p:nvSpPr>
          <p:cNvPr id="3" name="Content Placeholder 2">
            <a:extLst>
              <a:ext uri="{FF2B5EF4-FFF2-40B4-BE49-F238E27FC236}">
                <a16:creationId xmlns:a16="http://schemas.microsoft.com/office/drawing/2014/main" id="{AC182E46-215E-25C8-D4B0-D4A9FBEF6106}"/>
              </a:ext>
            </a:extLst>
          </p:cNvPr>
          <p:cNvSpPr>
            <a:spLocks noGrp="1"/>
          </p:cNvSpPr>
          <p:nvPr>
            <p:ph sz="half" idx="1"/>
          </p:nvPr>
        </p:nvSpPr>
        <p:spPr>
          <a:xfrm>
            <a:off x="539496" y="794781"/>
            <a:ext cx="11119104" cy="5743179"/>
          </a:xfrm>
        </p:spPr>
        <p:txBody>
          <a:bodyPr vert="horz" lIns="91440" tIns="45720" rIns="91440" bIns="45720" rtlCol="0" anchor="t">
            <a:noAutofit/>
          </a:bodyPr>
          <a:lstStyle/>
          <a:p>
            <a:pPr marL="347345" indent="-347345"/>
            <a:r>
              <a:rPr lang="en-US" sz="2200" b="1" dirty="0">
                <a:latin typeface="Arial"/>
                <a:cs typeface="Arial"/>
              </a:rPr>
              <a:t>Chart 8: Relationship Between Carrier and Cancellations:</a:t>
            </a:r>
            <a:endParaRPr lang="en-US" sz="2200" dirty="0">
              <a:latin typeface="Arial"/>
              <a:cs typeface="Arial"/>
            </a:endParaRPr>
          </a:p>
          <a:p>
            <a:pPr lvl="1" indent="-347345"/>
            <a:r>
              <a:rPr lang="en-US" sz="2200" dirty="0">
                <a:latin typeface="Arial"/>
                <a:cs typeface="Arial"/>
              </a:rPr>
              <a:t>Scatter plot depicting the relationship between carriers and the number of cancellations.</a:t>
            </a:r>
          </a:p>
          <a:p>
            <a:pPr marL="347345" indent="-347345"/>
            <a:r>
              <a:rPr lang="en-US" sz="2200" b="1" dirty="0">
                <a:latin typeface="Arial"/>
                <a:cs typeface="Arial"/>
              </a:rPr>
              <a:t>Chart 9: Delay Types Over Years by Airport:</a:t>
            </a:r>
            <a:endParaRPr lang="en-US" sz="2200" dirty="0">
              <a:latin typeface="Arial"/>
              <a:cs typeface="Arial"/>
            </a:endParaRPr>
          </a:p>
          <a:p>
            <a:pPr lvl="1" indent="-347345"/>
            <a:r>
              <a:rPr lang="en-US" sz="2200" dirty="0">
                <a:latin typeface="Arial"/>
                <a:cs typeface="Arial"/>
              </a:rPr>
              <a:t>Stacked bar plot showing different types of delays over years by airport.</a:t>
            </a:r>
          </a:p>
          <a:p>
            <a:pPr marL="347345" indent="-347345"/>
            <a:r>
              <a:rPr lang="en-US" sz="2200" b="1" dirty="0">
                <a:latin typeface="Arial"/>
                <a:cs typeface="Arial"/>
              </a:rPr>
              <a:t>Chart 10: Histogram of Arrival Delays:</a:t>
            </a:r>
            <a:endParaRPr lang="en-US" sz="2200" dirty="0">
              <a:latin typeface="Arial"/>
              <a:cs typeface="Arial"/>
            </a:endParaRPr>
          </a:p>
          <a:p>
            <a:pPr lvl="1" indent="-347345"/>
            <a:r>
              <a:rPr lang="en-US" sz="2200" dirty="0">
                <a:latin typeface="Arial"/>
                <a:cs typeface="Arial"/>
              </a:rPr>
              <a:t>Histogram illustrating the distribution of arrival delays.</a:t>
            </a:r>
          </a:p>
          <a:p>
            <a:pPr marL="347345" indent="-347345"/>
            <a:r>
              <a:rPr lang="en-US" sz="2200" b="1" dirty="0">
                <a:latin typeface="Arial"/>
                <a:cs typeface="Arial"/>
              </a:rPr>
              <a:t>Chart 11: Diverted Flights vs. Cancellations by Carrier:</a:t>
            </a:r>
            <a:endParaRPr lang="en-US" sz="2200" dirty="0">
              <a:latin typeface="Arial"/>
              <a:cs typeface="Arial"/>
            </a:endParaRPr>
          </a:p>
          <a:p>
            <a:pPr lvl="1" indent="-347345"/>
            <a:r>
              <a:rPr lang="en-US" sz="2200" dirty="0">
                <a:latin typeface="Arial"/>
                <a:cs typeface="Arial"/>
              </a:rPr>
              <a:t>Bubble chart comparing the total number of diverted flights and cancellations by carrier.</a:t>
            </a:r>
          </a:p>
          <a:p>
            <a:pPr marL="347345" indent="-347345"/>
            <a:endParaRPr lang="en-US" sz="2200" dirty="0">
              <a:latin typeface="Arial"/>
              <a:cs typeface="Arial"/>
            </a:endParaRPr>
          </a:p>
          <a:p>
            <a:pPr marL="347345" indent="-347345"/>
            <a:endParaRPr lang="en-US" dirty="0">
              <a:cs typeface="Sabon Next LT"/>
            </a:endParaRPr>
          </a:p>
        </p:txBody>
      </p:sp>
      <p:sp>
        <p:nvSpPr>
          <p:cNvPr id="5" name="Slide Number Placeholder 4">
            <a:extLst>
              <a:ext uri="{FF2B5EF4-FFF2-40B4-BE49-F238E27FC236}">
                <a16:creationId xmlns:a16="http://schemas.microsoft.com/office/drawing/2014/main" id="{B5F30F49-504E-220F-22B1-1519A4CF40E2}"/>
              </a:ext>
            </a:extLst>
          </p:cNvPr>
          <p:cNvSpPr>
            <a:spLocks noGrp="1"/>
          </p:cNvSpPr>
          <p:nvPr>
            <p:ph type="sldNum" sz="quarter" idx="12"/>
          </p:nvPr>
        </p:nvSpPr>
        <p:spPr/>
        <p:txBody>
          <a:bodyPr/>
          <a:lstStyle/>
          <a:p>
            <a:fld id="{48F63A3B-78C7-47BE-AE5E-E10140E04643}" type="slidenum">
              <a:rPr lang="en-US" dirty="0"/>
              <a:t>20</a:t>
            </a:fld>
            <a:endParaRPr lang="en-US" dirty="0"/>
          </a:p>
        </p:txBody>
      </p:sp>
    </p:spTree>
    <p:extLst>
      <p:ext uri="{BB962C8B-B14F-4D97-AF65-F5344CB8AC3E}">
        <p14:creationId xmlns:p14="http://schemas.microsoft.com/office/powerpoint/2010/main" val="1278163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4"/>
            <a:ext cx="4169664" cy="280973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468716"/>
            <a:ext cx="6723429" cy="4454564"/>
          </a:xfrm>
        </p:spPr>
        <p:txBody>
          <a:bodyPr vert="horz" lIns="91440" tIns="45720" rIns="91440" bIns="45720" rtlCol="0" anchor="t">
            <a:noAutofit/>
          </a:bodyPr>
          <a:lstStyle/>
          <a:p>
            <a:r>
              <a:rPr lang="en-US" sz="2800" dirty="0">
                <a:ea typeface="+mn-lt"/>
                <a:cs typeface="+mn-lt"/>
              </a:rPr>
              <a:t>The dataset at hand provides a comprehensive overview of airline delays in the United States during Months 8,9,10,11,12 for the years 2019 ,2020,2021,2022 and 2023, offering detailed insights into the performance of various carriers at different airports.</a:t>
            </a:r>
            <a:endParaRPr lang="en-US" sz="2800">
              <a:cs typeface="Sabon Next 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TextBox 3">
            <a:extLst>
              <a:ext uri="{FF2B5EF4-FFF2-40B4-BE49-F238E27FC236}">
                <a16:creationId xmlns:a16="http://schemas.microsoft.com/office/drawing/2014/main" id="{6D75B7C9-1318-C896-7A65-A5D72B6CA796}"/>
              </a:ext>
            </a:extLst>
          </p:cNvPr>
          <p:cNvSpPr txBox="1"/>
          <p:nvPr/>
        </p:nvSpPr>
        <p:spPr>
          <a:xfrm>
            <a:off x="4222433" y="596518"/>
            <a:ext cx="53847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u="sng" dirty="0">
                <a:solidFill>
                  <a:schemeClr val="accent6"/>
                </a:solidFill>
                <a:cs typeface="Sabon Next LT"/>
              </a:rPr>
              <a:t>INTRODUCTION</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9EFE-CCA3-31A6-7D13-1E4D42BCBE6B}"/>
              </a:ext>
            </a:extLst>
          </p:cNvPr>
          <p:cNvSpPr>
            <a:spLocks noGrp="1"/>
          </p:cNvSpPr>
          <p:nvPr>
            <p:ph type="title"/>
          </p:nvPr>
        </p:nvSpPr>
        <p:spPr>
          <a:xfrm>
            <a:off x="-4100595" y="109096"/>
            <a:ext cx="15544972" cy="768096"/>
          </a:xfrm>
        </p:spPr>
        <p:txBody>
          <a:bodyPr/>
          <a:lstStyle/>
          <a:p>
            <a:r>
              <a:rPr lang="en-US" u="sng" dirty="0"/>
              <a:t>DATASET FEATUERS</a:t>
            </a:r>
          </a:p>
        </p:txBody>
      </p:sp>
      <p:sp>
        <p:nvSpPr>
          <p:cNvPr id="3" name="Content Placeholder 2">
            <a:extLst>
              <a:ext uri="{FF2B5EF4-FFF2-40B4-BE49-F238E27FC236}">
                <a16:creationId xmlns:a16="http://schemas.microsoft.com/office/drawing/2014/main" id="{9CF59E3B-4ABC-462C-FEC2-E2033F66DA2F}"/>
              </a:ext>
            </a:extLst>
          </p:cNvPr>
          <p:cNvSpPr>
            <a:spLocks noGrp="1"/>
          </p:cNvSpPr>
          <p:nvPr>
            <p:ph sz="half" idx="1"/>
          </p:nvPr>
        </p:nvSpPr>
        <p:spPr>
          <a:xfrm>
            <a:off x="539496" y="924177"/>
            <a:ext cx="11119104" cy="5613783"/>
          </a:xfrm>
        </p:spPr>
        <p:txBody>
          <a:bodyPr vert="horz" lIns="91440" tIns="45720" rIns="91440" bIns="45720" rtlCol="0" anchor="t">
            <a:noAutofit/>
          </a:bodyPr>
          <a:lstStyle/>
          <a:p>
            <a:pPr marL="347345" indent="-347345"/>
            <a:r>
              <a:rPr lang="en-US" sz="2200" b="1" dirty="0">
                <a:ea typeface="+mn-lt"/>
                <a:cs typeface="+mn-lt"/>
              </a:rPr>
              <a:t>Year and Month:</a:t>
            </a:r>
            <a:r>
              <a:rPr lang="en-US" sz="2200" dirty="0">
                <a:solidFill>
                  <a:srgbClr val="374151"/>
                </a:solidFill>
                <a:ea typeface="+mn-lt"/>
                <a:cs typeface="+mn-lt"/>
              </a:rPr>
              <a:t> The dataset includes information for two consecutive years, 2019 ,2020,2021,2022 and 2023, with a numeric representation of the month.</a:t>
            </a:r>
            <a:endParaRPr lang="en-US" sz="2200" dirty="0">
              <a:cs typeface="Sabon Next LT"/>
            </a:endParaRPr>
          </a:p>
          <a:p>
            <a:pPr marL="347345" indent="-347345"/>
            <a:r>
              <a:rPr lang="en-US" sz="2200" b="1" dirty="0">
                <a:ea typeface="+mn-lt"/>
                <a:cs typeface="+mn-lt"/>
              </a:rPr>
              <a:t>Carrier and Carrier Name:</a:t>
            </a:r>
            <a:r>
              <a:rPr lang="en-US" sz="2200" dirty="0">
                <a:solidFill>
                  <a:srgbClr val="374151"/>
                </a:solidFill>
                <a:ea typeface="+mn-lt"/>
                <a:cs typeface="+mn-lt"/>
              </a:rPr>
              <a:t> Identifies the airline carrier and provides its name.</a:t>
            </a:r>
            <a:endParaRPr lang="en-US" sz="2200" dirty="0">
              <a:cs typeface="Sabon Next LT"/>
            </a:endParaRPr>
          </a:p>
          <a:p>
            <a:pPr marL="347345" indent="-347345"/>
            <a:r>
              <a:rPr lang="en-US" sz="2200" b="1" dirty="0">
                <a:ea typeface="+mn-lt"/>
                <a:cs typeface="+mn-lt"/>
              </a:rPr>
              <a:t>Airport and Airport Name:</a:t>
            </a:r>
            <a:r>
              <a:rPr lang="en-US" sz="2200" dirty="0">
                <a:solidFill>
                  <a:srgbClr val="374151"/>
                </a:solidFill>
                <a:ea typeface="+mn-lt"/>
                <a:cs typeface="+mn-lt"/>
              </a:rPr>
              <a:t> Specifies the airport code and name, respectively.</a:t>
            </a:r>
            <a:endParaRPr lang="en-US" sz="2200" dirty="0">
              <a:cs typeface="Sabon Next LT"/>
            </a:endParaRPr>
          </a:p>
          <a:p>
            <a:pPr marL="347345" indent="-347345"/>
            <a:r>
              <a:rPr lang="en-US" sz="2200" b="1" dirty="0">
                <a:ea typeface="+mn-lt"/>
                <a:cs typeface="+mn-lt"/>
              </a:rPr>
              <a:t>Arrival Flights (</a:t>
            </a:r>
            <a:r>
              <a:rPr lang="en-US" sz="2200" b="1" err="1">
                <a:ea typeface="+mn-lt"/>
                <a:cs typeface="+mn-lt"/>
              </a:rPr>
              <a:t>arr_flights</a:t>
            </a:r>
            <a:r>
              <a:rPr lang="en-US" sz="2200" b="1" dirty="0">
                <a:ea typeface="+mn-lt"/>
                <a:cs typeface="+mn-lt"/>
              </a:rPr>
              <a:t>):</a:t>
            </a:r>
            <a:r>
              <a:rPr lang="en-US" sz="2200" dirty="0">
                <a:solidFill>
                  <a:srgbClr val="374151"/>
                </a:solidFill>
                <a:ea typeface="+mn-lt"/>
                <a:cs typeface="+mn-lt"/>
              </a:rPr>
              <a:t> Indicates the total number of flights arriving at the airport.</a:t>
            </a:r>
            <a:endParaRPr lang="en-US" sz="2200" dirty="0">
              <a:cs typeface="Sabon Next LT"/>
            </a:endParaRPr>
          </a:p>
          <a:p>
            <a:pPr marL="347345" indent="-347345"/>
            <a:r>
              <a:rPr lang="en-US" sz="2200" b="1" dirty="0">
                <a:ea typeface="+mn-lt"/>
                <a:cs typeface="+mn-lt"/>
              </a:rPr>
              <a:t>Arrival Delays Over 15 Minutes (arr_del15):</a:t>
            </a:r>
            <a:r>
              <a:rPr lang="en-US" sz="2200" dirty="0">
                <a:solidFill>
                  <a:srgbClr val="374151"/>
                </a:solidFill>
                <a:ea typeface="+mn-lt"/>
                <a:cs typeface="+mn-lt"/>
              </a:rPr>
              <a:t> Represents the number of flights arriving more than 15 minutes late.</a:t>
            </a:r>
            <a:endParaRPr lang="en-US" sz="2200" dirty="0">
              <a:cs typeface="Sabon Next LT"/>
            </a:endParaRPr>
          </a:p>
          <a:p>
            <a:pPr marL="347345" indent="-347345"/>
            <a:r>
              <a:rPr lang="en-US" sz="2200" b="1" dirty="0">
                <a:ea typeface="+mn-lt"/>
                <a:cs typeface="+mn-lt"/>
              </a:rPr>
              <a:t>Carrier Count (</a:t>
            </a:r>
            <a:r>
              <a:rPr lang="en-US" sz="2200" b="1" err="1">
                <a:ea typeface="+mn-lt"/>
                <a:cs typeface="+mn-lt"/>
              </a:rPr>
              <a:t>carrier_ct</a:t>
            </a:r>
            <a:r>
              <a:rPr lang="en-US" sz="2200" b="1" dirty="0">
                <a:ea typeface="+mn-lt"/>
                <a:cs typeface="+mn-lt"/>
              </a:rPr>
              <a:t>):</a:t>
            </a:r>
            <a:r>
              <a:rPr lang="en-US" sz="2200" dirty="0">
                <a:solidFill>
                  <a:srgbClr val="374151"/>
                </a:solidFill>
                <a:ea typeface="+mn-lt"/>
                <a:cs typeface="+mn-lt"/>
              </a:rPr>
              <a:t> Breaks down the number of delays attributed to the air carrier, such as issues with crew availability.</a:t>
            </a:r>
            <a:endParaRPr lang="en-US" sz="2200" dirty="0">
              <a:cs typeface="Sabon Next LT"/>
            </a:endParaRPr>
          </a:p>
          <a:p>
            <a:pPr marL="347345" indent="-347345"/>
            <a:r>
              <a:rPr lang="en-US" sz="2200" b="1" dirty="0">
                <a:ea typeface="+mn-lt"/>
                <a:cs typeface="+mn-lt"/>
              </a:rPr>
              <a:t>Weather Count (</a:t>
            </a:r>
            <a:r>
              <a:rPr lang="en-US" sz="2200" b="1" err="1">
                <a:ea typeface="+mn-lt"/>
                <a:cs typeface="+mn-lt"/>
              </a:rPr>
              <a:t>weather_ct</a:t>
            </a:r>
            <a:r>
              <a:rPr lang="en-US" sz="2200" b="1" dirty="0">
                <a:ea typeface="+mn-lt"/>
                <a:cs typeface="+mn-lt"/>
              </a:rPr>
              <a:t>):</a:t>
            </a:r>
            <a:r>
              <a:rPr lang="en-US" sz="2200" dirty="0">
                <a:solidFill>
                  <a:srgbClr val="374151"/>
                </a:solidFill>
                <a:ea typeface="+mn-lt"/>
                <a:cs typeface="+mn-lt"/>
              </a:rPr>
              <a:t> Describes the number of delays caused by inclement weather.</a:t>
            </a:r>
            <a:endParaRPr lang="en-US" sz="2200" dirty="0">
              <a:cs typeface="Sabon Next LT"/>
            </a:endParaRPr>
          </a:p>
          <a:p>
            <a:pPr marL="347345" indent="-347345"/>
            <a:r>
              <a:rPr lang="en-US" sz="2200" b="1" dirty="0">
                <a:ea typeface="+mn-lt"/>
                <a:cs typeface="+mn-lt"/>
              </a:rPr>
              <a:t>NAS Count (</a:t>
            </a:r>
            <a:r>
              <a:rPr lang="en-US" sz="2200" b="1" err="1">
                <a:ea typeface="+mn-lt"/>
                <a:cs typeface="+mn-lt"/>
              </a:rPr>
              <a:t>nas_ct</a:t>
            </a:r>
            <a:r>
              <a:rPr lang="en-US" sz="2200" b="1" dirty="0">
                <a:ea typeface="+mn-lt"/>
                <a:cs typeface="+mn-lt"/>
              </a:rPr>
              <a:t>):</a:t>
            </a:r>
            <a:r>
              <a:rPr lang="en-US" sz="2200" dirty="0">
                <a:solidFill>
                  <a:srgbClr val="374151"/>
                </a:solidFill>
                <a:ea typeface="+mn-lt"/>
                <a:cs typeface="+mn-lt"/>
              </a:rPr>
              <a:t> Specifies the number of delays attributed to the National Aviation System, including heavy air traffic.</a:t>
            </a:r>
            <a:endParaRPr lang="en-US" sz="2200" dirty="0">
              <a:cs typeface="Sabon Next LT"/>
            </a:endParaRPr>
          </a:p>
          <a:p>
            <a:pPr marL="347345" indent="-347345"/>
            <a:r>
              <a:rPr lang="en-US" sz="2200" b="1" dirty="0">
                <a:ea typeface="+mn-lt"/>
                <a:cs typeface="+mn-lt"/>
              </a:rPr>
              <a:t>Security Count (</a:t>
            </a:r>
            <a:r>
              <a:rPr lang="en-US" sz="2200" b="1" err="1">
                <a:ea typeface="+mn-lt"/>
                <a:cs typeface="+mn-lt"/>
              </a:rPr>
              <a:t>security_ct</a:t>
            </a:r>
            <a:r>
              <a:rPr lang="en-US" sz="2200" b="1" dirty="0">
                <a:ea typeface="+mn-lt"/>
                <a:cs typeface="+mn-lt"/>
              </a:rPr>
              <a:t>):</a:t>
            </a:r>
            <a:r>
              <a:rPr lang="en-US" sz="2200" dirty="0">
                <a:solidFill>
                  <a:srgbClr val="374151"/>
                </a:solidFill>
                <a:ea typeface="+mn-lt"/>
                <a:cs typeface="+mn-lt"/>
              </a:rPr>
              <a:t> Represents the number of flights canceled due to a security breach.</a:t>
            </a:r>
            <a:endParaRPr lang="en-US" sz="2200" dirty="0">
              <a:cs typeface="Sabon Next LT"/>
            </a:endParaRPr>
          </a:p>
          <a:p>
            <a:pPr marL="347345" indent="-347345"/>
            <a:endParaRPr lang="en-US" sz="2200" dirty="0">
              <a:cs typeface="Sabon Next LT"/>
            </a:endParaRPr>
          </a:p>
        </p:txBody>
      </p:sp>
      <p:sp>
        <p:nvSpPr>
          <p:cNvPr id="5" name="Slide Number Placeholder 4">
            <a:extLst>
              <a:ext uri="{FF2B5EF4-FFF2-40B4-BE49-F238E27FC236}">
                <a16:creationId xmlns:a16="http://schemas.microsoft.com/office/drawing/2014/main" id="{30F581F4-7A04-E929-DAE6-A655D07E16D3}"/>
              </a:ext>
            </a:extLst>
          </p:cNvPr>
          <p:cNvSpPr>
            <a:spLocks noGrp="1"/>
          </p:cNvSpPr>
          <p:nvPr>
            <p:ph type="sldNum" sz="quarter" idx="12"/>
          </p:nvPr>
        </p:nvSpPr>
        <p:spPr/>
        <p:txBody>
          <a:bodyPr/>
          <a:lstStyle/>
          <a:p>
            <a:fld id="{48F63A3B-78C7-47BE-AE5E-E10140E04643}" type="slidenum">
              <a:rPr lang="en-US" dirty="0"/>
              <a:t>4</a:t>
            </a:fld>
            <a:endParaRPr lang="en-US" dirty="0"/>
          </a:p>
        </p:txBody>
      </p:sp>
    </p:spTree>
    <p:extLst>
      <p:ext uri="{BB962C8B-B14F-4D97-AF65-F5344CB8AC3E}">
        <p14:creationId xmlns:p14="http://schemas.microsoft.com/office/powerpoint/2010/main" val="384758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0DBE-7521-43B5-09A9-D3E2C5993182}"/>
              </a:ext>
            </a:extLst>
          </p:cNvPr>
          <p:cNvSpPr>
            <a:spLocks noGrp="1"/>
          </p:cNvSpPr>
          <p:nvPr>
            <p:ph type="title"/>
          </p:nvPr>
        </p:nvSpPr>
        <p:spPr>
          <a:xfrm>
            <a:off x="-2030254" y="109096"/>
            <a:ext cx="13474631" cy="1875152"/>
          </a:xfrm>
        </p:spPr>
        <p:txBody>
          <a:bodyPr/>
          <a:lstStyle/>
          <a:p>
            <a:r>
              <a:rPr lang="en-US" u="sng" dirty="0"/>
              <a:t>DATASET FEATUERS (CON.)</a:t>
            </a:r>
            <a:endParaRPr lang="en-US" b="0" dirty="0"/>
          </a:p>
          <a:p>
            <a:endParaRPr lang="en-US" dirty="0"/>
          </a:p>
        </p:txBody>
      </p:sp>
      <p:sp>
        <p:nvSpPr>
          <p:cNvPr id="3" name="Content Placeholder 2">
            <a:extLst>
              <a:ext uri="{FF2B5EF4-FFF2-40B4-BE49-F238E27FC236}">
                <a16:creationId xmlns:a16="http://schemas.microsoft.com/office/drawing/2014/main" id="{D39015A4-FB67-E50A-056A-C92B42407A77}"/>
              </a:ext>
            </a:extLst>
          </p:cNvPr>
          <p:cNvSpPr>
            <a:spLocks noGrp="1"/>
          </p:cNvSpPr>
          <p:nvPr>
            <p:ph sz="half" idx="1"/>
          </p:nvPr>
        </p:nvSpPr>
        <p:spPr>
          <a:xfrm>
            <a:off x="424477" y="924177"/>
            <a:ext cx="11119104" cy="5354990"/>
          </a:xfrm>
        </p:spPr>
        <p:txBody>
          <a:bodyPr vert="horz" lIns="91440" tIns="45720" rIns="91440" bIns="45720" rtlCol="0" anchor="t">
            <a:noAutofit/>
          </a:bodyPr>
          <a:lstStyle/>
          <a:p>
            <a:pPr marL="347345" indent="-347345"/>
            <a:r>
              <a:rPr lang="en-US" sz="2200" b="1" dirty="0">
                <a:ea typeface="+mn-lt"/>
                <a:cs typeface="+mn-lt"/>
              </a:rPr>
              <a:t>Late Aircraft Count (</a:t>
            </a:r>
            <a:r>
              <a:rPr lang="en-US" sz="2200" b="1" dirty="0" err="1">
                <a:ea typeface="+mn-lt"/>
                <a:cs typeface="+mn-lt"/>
              </a:rPr>
              <a:t>late_aircraft_ct</a:t>
            </a:r>
            <a:r>
              <a:rPr lang="en-US" sz="2200" b="1" dirty="0">
                <a:ea typeface="+mn-lt"/>
                <a:cs typeface="+mn-lt"/>
              </a:rPr>
              <a:t>):</a:t>
            </a:r>
            <a:r>
              <a:rPr lang="en-US" sz="2200" dirty="0">
                <a:solidFill>
                  <a:srgbClr val="374151"/>
                </a:solidFill>
                <a:ea typeface="+mn-lt"/>
                <a:cs typeface="+mn-lt"/>
              </a:rPr>
              <a:t> Indicates the number of flights delayed as a result of another flight on the same aircraft being delayed.</a:t>
            </a:r>
            <a:endParaRPr lang="en-US" sz="2200" dirty="0">
              <a:cs typeface="Sabon Next LT"/>
            </a:endParaRPr>
          </a:p>
          <a:p>
            <a:pPr marL="347345" indent="-347345"/>
            <a:r>
              <a:rPr lang="en-US" sz="2200" b="1" dirty="0">
                <a:ea typeface="+mn-lt"/>
                <a:cs typeface="+mn-lt"/>
              </a:rPr>
              <a:t>Arrival Cancelled (</a:t>
            </a:r>
            <a:r>
              <a:rPr lang="en-US" sz="2200" b="1" dirty="0" err="1">
                <a:ea typeface="+mn-lt"/>
                <a:cs typeface="+mn-lt"/>
              </a:rPr>
              <a:t>arr_cancelled</a:t>
            </a:r>
            <a:r>
              <a:rPr lang="en-US" sz="2200" b="1" dirty="0">
                <a:ea typeface="+mn-lt"/>
                <a:cs typeface="+mn-lt"/>
              </a:rPr>
              <a:t>):</a:t>
            </a:r>
            <a:r>
              <a:rPr lang="en-US" sz="2200" dirty="0">
                <a:solidFill>
                  <a:srgbClr val="374151"/>
                </a:solidFill>
                <a:ea typeface="+mn-lt"/>
                <a:cs typeface="+mn-lt"/>
              </a:rPr>
              <a:t> Reflects the number of canceled flights.</a:t>
            </a:r>
            <a:endParaRPr lang="en-US" sz="2200" dirty="0">
              <a:cs typeface="Sabon Next LT"/>
            </a:endParaRPr>
          </a:p>
          <a:p>
            <a:pPr marL="347345" indent="-347345"/>
            <a:r>
              <a:rPr lang="en-US" sz="2200" b="1" dirty="0">
                <a:ea typeface="+mn-lt"/>
                <a:cs typeface="+mn-lt"/>
              </a:rPr>
              <a:t>Arrival Diverted (</a:t>
            </a:r>
            <a:r>
              <a:rPr lang="en-US" sz="2200" b="1" err="1">
                <a:ea typeface="+mn-lt"/>
                <a:cs typeface="+mn-lt"/>
              </a:rPr>
              <a:t>arr_diverted</a:t>
            </a:r>
            <a:r>
              <a:rPr lang="en-US" sz="2200" b="1" dirty="0">
                <a:ea typeface="+mn-lt"/>
                <a:cs typeface="+mn-lt"/>
              </a:rPr>
              <a:t>):</a:t>
            </a:r>
            <a:r>
              <a:rPr lang="en-US" sz="2200" dirty="0">
                <a:solidFill>
                  <a:srgbClr val="374151"/>
                </a:solidFill>
                <a:ea typeface="+mn-lt"/>
                <a:cs typeface="+mn-lt"/>
              </a:rPr>
              <a:t> Specifies the number of flights that were diverted.</a:t>
            </a:r>
            <a:endParaRPr lang="en-US" sz="2200" dirty="0">
              <a:cs typeface="Sabon Next LT"/>
            </a:endParaRPr>
          </a:p>
          <a:p>
            <a:pPr marL="347345" indent="-347345"/>
            <a:r>
              <a:rPr lang="en-US" sz="2200" b="1" dirty="0">
                <a:ea typeface="+mn-lt"/>
                <a:cs typeface="+mn-lt"/>
              </a:rPr>
              <a:t>Total Arrival Delay (</a:t>
            </a:r>
            <a:r>
              <a:rPr lang="en-US" sz="2200" b="1" err="1">
                <a:ea typeface="+mn-lt"/>
                <a:cs typeface="+mn-lt"/>
              </a:rPr>
              <a:t>arr_delay</a:t>
            </a:r>
            <a:r>
              <a:rPr lang="en-US" sz="2200" b="1" dirty="0">
                <a:ea typeface="+mn-lt"/>
                <a:cs typeface="+mn-lt"/>
              </a:rPr>
              <a:t>):</a:t>
            </a:r>
            <a:r>
              <a:rPr lang="en-US" sz="2200" dirty="0">
                <a:solidFill>
                  <a:srgbClr val="374151"/>
                </a:solidFill>
                <a:ea typeface="+mn-lt"/>
                <a:cs typeface="+mn-lt"/>
              </a:rPr>
              <a:t> Sum of the total time (in minutes) for all delayed flights.</a:t>
            </a:r>
            <a:endParaRPr lang="en-US" sz="2200" dirty="0">
              <a:cs typeface="Sabon Next LT"/>
            </a:endParaRPr>
          </a:p>
          <a:p>
            <a:pPr marL="347345" indent="-347345"/>
            <a:r>
              <a:rPr lang="en-US" sz="2200" b="1" dirty="0">
                <a:ea typeface="+mn-lt"/>
                <a:cs typeface="+mn-lt"/>
              </a:rPr>
              <a:t>Carrier Delay (</a:t>
            </a:r>
            <a:r>
              <a:rPr lang="en-US" sz="2200" b="1" err="1">
                <a:ea typeface="+mn-lt"/>
                <a:cs typeface="+mn-lt"/>
              </a:rPr>
              <a:t>carrier_delay</a:t>
            </a:r>
            <a:r>
              <a:rPr lang="en-US" sz="2200" b="1" dirty="0">
                <a:ea typeface="+mn-lt"/>
                <a:cs typeface="+mn-lt"/>
              </a:rPr>
              <a:t>):</a:t>
            </a:r>
            <a:r>
              <a:rPr lang="en-US" sz="2200" dirty="0">
                <a:solidFill>
                  <a:srgbClr val="374151"/>
                </a:solidFill>
                <a:ea typeface="+mn-lt"/>
                <a:cs typeface="+mn-lt"/>
              </a:rPr>
              <a:t> Total time (in minutes) of delay specifically due to air carrier issues.</a:t>
            </a:r>
            <a:endParaRPr lang="en-US" sz="2200" dirty="0">
              <a:cs typeface="Sabon Next LT"/>
            </a:endParaRPr>
          </a:p>
          <a:p>
            <a:pPr marL="347345" indent="-347345"/>
            <a:r>
              <a:rPr lang="en-US" sz="2200" b="1" dirty="0">
                <a:ea typeface="+mn-lt"/>
                <a:cs typeface="+mn-lt"/>
              </a:rPr>
              <a:t>Weather Delay (</a:t>
            </a:r>
            <a:r>
              <a:rPr lang="en-US" sz="2200" b="1" err="1">
                <a:ea typeface="+mn-lt"/>
                <a:cs typeface="+mn-lt"/>
              </a:rPr>
              <a:t>weather_delay</a:t>
            </a:r>
            <a:r>
              <a:rPr lang="en-US" sz="2200" b="1" dirty="0">
                <a:ea typeface="+mn-lt"/>
                <a:cs typeface="+mn-lt"/>
              </a:rPr>
              <a:t>):</a:t>
            </a:r>
            <a:r>
              <a:rPr lang="en-US" sz="2200" dirty="0">
                <a:solidFill>
                  <a:srgbClr val="374151"/>
                </a:solidFill>
                <a:ea typeface="+mn-lt"/>
                <a:cs typeface="+mn-lt"/>
              </a:rPr>
              <a:t> Total time (in minutes) of delay caused by inclement weather.</a:t>
            </a:r>
            <a:endParaRPr lang="en-US" sz="2200" dirty="0">
              <a:cs typeface="Sabon Next LT"/>
            </a:endParaRPr>
          </a:p>
          <a:p>
            <a:pPr marL="347345" indent="-347345"/>
            <a:r>
              <a:rPr lang="en-US" sz="2200" b="1" dirty="0">
                <a:ea typeface="+mn-lt"/>
                <a:cs typeface="+mn-lt"/>
              </a:rPr>
              <a:t>NAS Delay (</a:t>
            </a:r>
            <a:r>
              <a:rPr lang="en-US" sz="2200" b="1" err="1">
                <a:ea typeface="+mn-lt"/>
                <a:cs typeface="+mn-lt"/>
              </a:rPr>
              <a:t>nas_delay</a:t>
            </a:r>
            <a:r>
              <a:rPr lang="en-US" sz="2200" b="1" dirty="0">
                <a:ea typeface="+mn-lt"/>
                <a:cs typeface="+mn-lt"/>
              </a:rPr>
              <a:t>):</a:t>
            </a:r>
            <a:r>
              <a:rPr lang="en-US" sz="2200" dirty="0">
                <a:solidFill>
                  <a:srgbClr val="374151"/>
                </a:solidFill>
                <a:ea typeface="+mn-lt"/>
                <a:cs typeface="+mn-lt"/>
              </a:rPr>
              <a:t> Total time (in minutes) of delay attributed to the National Aviation System.</a:t>
            </a:r>
            <a:endParaRPr lang="en-US" sz="2200" dirty="0">
              <a:cs typeface="Sabon Next LT"/>
            </a:endParaRPr>
          </a:p>
          <a:p>
            <a:pPr marL="347345" indent="-347345"/>
            <a:r>
              <a:rPr lang="en-US" sz="2200" b="1" dirty="0">
                <a:ea typeface="+mn-lt"/>
                <a:cs typeface="+mn-lt"/>
              </a:rPr>
              <a:t>Security Delay (</a:t>
            </a:r>
            <a:r>
              <a:rPr lang="en-US" sz="2200" b="1" err="1">
                <a:ea typeface="+mn-lt"/>
                <a:cs typeface="+mn-lt"/>
              </a:rPr>
              <a:t>security_delay</a:t>
            </a:r>
            <a:r>
              <a:rPr lang="en-US" sz="2200" b="1" dirty="0">
                <a:ea typeface="+mn-lt"/>
                <a:cs typeface="+mn-lt"/>
              </a:rPr>
              <a:t>):</a:t>
            </a:r>
            <a:r>
              <a:rPr lang="en-US" sz="2200" dirty="0">
                <a:solidFill>
                  <a:srgbClr val="374151"/>
                </a:solidFill>
                <a:ea typeface="+mn-lt"/>
                <a:cs typeface="+mn-lt"/>
              </a:rPr>
              <a:t> Total time (in minutes) of delay due to security issues.</a:t>
            </a:r>
            <a:endParaRPr lang="en-US" sz="2200" dirty="0">
              <a:cs typeface="Sabon Next LT"/>
            </a:endParaRPr>
          </a:p>
          <a:p>
            <a:pPr marL="347345" indent="-347345"/>
            <a:r>
              <a:rPr lang="en-US" sz="2200" b="1" dirty="0">
                <a:ea typeface="+mn-lt"/>
                <a:cs typeface="+mn-lt"/>
              </a:rPr>
              <a:t>Late Aircraft Delay (</a:t>
            </a:r>
            <a:r>
              <a:rPr lang="en-US" sz="2200" b="1" err="1">
                <a:ea typeface="+mn-lt"/>
                <a:cs typeface="+mn-lt"/>
              </a:rPr>
              <a:t>late_aircraft_delay</a:t>
            </a:r>
            <a:r>
              <a:rPr lang="en-US" sz="2200" b="1" dirty="0">
                <a:ea typeface="+mn-lt"/>
                <a:cs typeface="+mn-lt"/>
              </a:rPr>
              <a:t>):</a:t>
            </a:r>
            <a:r>
              <a:rPr lang="en-US" sz="2200" dirty="0">
                <a:solidFill>
                  <a:srgbClr val="374151"/>
                </a:solidFill>
                <a:ea typeface="+mn-lt"/>
                <a:cs typeface="+mn-lt"/>
              </a:rPr>
              <a:t> Total time (in minutes) of delay resulting from a previous flight on the same airplane being late.</a:t>
            </a:r>
            <a:endParaRPr lang="en-US" sz="2200" dirty="0">
              <a:cs typeface="Sabon Next LT"/>
            </a:endParaRPr>
          </a:p>
          <a:p>
            <a:pPr marL="347345" indent="-347345"/>
            <a:endParaRPr lang="en-US" sz="2200" dirty="0">
              <a:cs typeface="Sabon Next LT"/>
            </a:endParaRPr>
          </a:p>
        </p:txBody>
      </p:sp>
      <p:sp>
        <p:nvSpPr>
          <p:cNvPr id="5" name="Slide Number Placeholder 4">
            <a:extLst>
              <a:ext uri="{FF2B5EF4-FFF2-40B4-BE49-F238E27FC236}">
                <a16:creationId xmlns:a16="http://schemas.microsoft.com/office/drawing/2014/main" id="{8339913D-C9A2-7082-3262-E624959FD8A4}"/>
              </a:ext>
            </a:extLst>
          </p:cNvPr>
          <p:cNvSpPr>
            <a:spLocks noGrp="1"/>
          </p:cNvSpPr>
          <p:nvPr>
            <p:ph type="sldNum" sz="quarter" idx="12"/>
          </p:nvPr>
        </p:nvSpPr>
        <p:spPr/>
        <p:txBody>
          <a:bodyPr/>
          <a:lstStyle/>
          <a:p>
            <a:fld id="{48F63A3B-78C7-47BE-AE5E-E10140E04643}" type="slidenum">
              <a:rPr lang="en-US" dirty="0"/>
              <a:t>5</a:t>
            </a:fld>
            <a:endParaRPr lang="en-US" dirty="0"/>
          </a:p>
        </p:txBody>
      </p:sp>
    </p:spTree>
    <p:extLst>
      <p:ext uri="{BB962C8B-B14F-4D97-AF65-F5344CB8AC3E}">
        <p14:creationId xmlns:p14="http://schemas.microsoft.com/office/powerpoint/2010/main" val="422671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03F3-30A1-146E-74AD-9AA8470C4903}"/>
              </a:ext>
            </a:extLst>
          </p:cNvPr>
          <p:cNvSpPr>
            <a:spLocks noGrp="1"/>
          </p:cNvSpPr>
          <p:nvPr>
            <p:ph type="title"/>
          </p:nvPr>
        </p:nvSpPr>
        <p:spPr>
          <a:xfrm>
            <a:off x="758952" y="238492"/>
            <a:ext cx="10685425" cy="1745756"/>
          </a:xfrm>
        </p:spPr>
        <p:txBody>
          <a:bodyPr/>
          <a:lstStyle/>
          <a:p>
            <a:pPr algn="l"/>
            <a:r>
              <a:rPr lang="en-US" sz="3600" u="sng" dirty="0">
                <a:ea typeface="+mj-lt"/>
                <a:cs typeface="+mj-lt"/>
              </a:rPr>
              <a:t>Data preprocessing </a:t>
            </a:r>
            <a:endParaRPr lang="en-US" sz="3600" b="0" dirty="0">
              <a:ea typeface="+mj-lt"/>
              <a:cs typeface="+mj-lt"/>
            </a:endParaRPr>
          </a:p>
          <a:p>
            <a:endParaRPr lang="en-US" dirty="0"/>
          </a:p>
        </p:txBody>
      </p:sp>
      <p:pic>
        <p:nvPicPr>
          <p:cNvPr id="6" name="Content Placeholder 5" descr="A close-up of a computer code&#10;&#10;Description automatically generated">
            <a:extLst>
              <a:ext uri="{FF2B5EF4-FFF2-40B4-BE49-F238E27FC236}">
                <a16:creationId xmlns:a16="http://schemas.microsoft.com/office/drawing/2014/main" id="{F888373C-0C0A-8518-744A-EC21E22E7AB5}"/>
              </a:ext>
            </a:extLst>
          </p:cNvPr>
          <p:cNvPicPr>
            <a:picLocks noGrp="1" noChangeAspect="1"/>
          </p:cNvPicPr>
          <p:nvPr>
            <p:ph sz="half" idx="1"/>
          </p:nvPr>
        </p:nvPicPr>
        <p:blipFill>
          <a:blip r:embed="rId2"/>
          <a:stretch>
            <a:fillRect/>
          </a:stretch>
        </p:blipFill>
        <p:spPr>
          <a:xfrm>
            <a:off x="850593" y="873748"/>
            <a:ext cx="8915400" cy="1200150"/>
          </a:xfrm>
        </p:spPr>
      </p:pic>
      <p:sp>
        <p:nvSpPr>
          <p:cNvPr id="5" name="Slide Number Placeholder 4">
            <a:extLst>
              <a:ext uri="{FF2B5EF4-FFF2-40B4-BE49-F238E27FC236}">
                <a16:creationId xmlns:a16="http://schemas.microsoft.com/office/drawing/2014/main" id="{1B17C8AF-4242-45EA-AE3F-A3BA661825AB}"/>
              </a:ext>
            </a:extLst>
          </p:cNvPr>
          <p:cNvSpPr>
            <a:spLocks noGrp="1"/>
          </p:cNvSpPr>
          <p:nvPr>
            <p:ph type="sldNum" sz="quarter" idx="12"/>
          </p:nvPr>
        </p:nvSpPr>
        <p:spPr/>
        <p:txBody>
          <a:bodyPr/>
          <a:lstStyle/>
          <a:p>
            <a:fld id="{48F63A3B-78C7-47BE-AE5E-E10140E04643}" type="slidenum">
              <a:rPr lang="en-US" dirty="0"/>
              <a:t>6</a:t>
            </a:fld>
            <a:endParaRPr lang="en-US" dirty="0"/>
          </a:p>
        </p:txBody>
      </p:sp>
      <p:sp>
        <p:nvSpPr>
          <p:cNvPr id="7" name="TextBox 6">
            <a:extLst>
              <a:ext uri="{FF2B5EF4-FFF2-40B4-BE49-F238E27FC236}">
                <a16:creationId xmlns:a16="http://schemas.microsoft.com/office/drawing/2014/main" id="{97892251-7E0D-BB68-569B-651A98044FF1}"/>
              </a:ext>
            </a:extLst>
          </p:cNvPr>
          <p:cNvSpPr txBox="1"/>
          <p:nvPr/>
        </p:nvSpPr>
        <p:spPr>
          <a:xfrm>
            <a:off x="802031" y="2285999"/>
            <a:ext cx="859596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6"/>
                </a:solidFill>
                <a:latin typeface="Segoe UI"/>
                <a:cs typeface="Segoe UI"/>
              </a:rPr>
              <a:t>1. Converting Numeric Columns to Integer Columns:</a:t>
            </a:r>
            <a:endParaRPr lang="en-US" dirty="0">
              <a:solidFill>
                <a:schemeClr val="accent6"/>
              </a:solidFill>
              <a:latin typeface="Segoe UI"/>
              <a:cs typeface="Segoe UI"/>
            </a:endParaRPr>
          </a:p>
          <a:p>
            <a:r>
              <a:rPr lang="en-US" dirty="0">
                <a:solidFill>
                  <a:schemeClr val="accent6"/>
                </a:solidFill>
                <a:latin typeface="Segoe UI"/>
                <a:cs typeface="Segoe UI"/>
              </a:rPr>
              <a:t>The code snippet initiates by converting specific numeric columns within the dataset to integer type. This conversion aims to ensure that columns containing numeric values related to airline-related factors (such as carrier delays, weather-related delays, etc.) are in an integer format, facilitating subsequent calculations and analysis.</a:t>
            </a:r>
            <a:endParaRPr lang="ar-EG" dirty="0">
              <a:solidFill>
                <a:schemeClr val="accent6"/>
              </a:solidFill>
              <a:latin typeface="Segoe UI"/>
              <a:cs typeface="Segoe UI"/>
            </a:endParaRPr>
          </a:p>
          <a:p>
            <a:endParaRPr lang="ar-EG" dirty="0">
              <a:solidFill>
                <a:schemeClr val="accent6"/>
              </a:solidFill>
              <a:latin typeface="Segoe UI"/>
              <a:cs typeface="Segoe UI"/>
            </a:endParaRPr>
          </a:p>
          <a:p>
            <a:r>
              <a:rPr lang="en-US" b="1" dirty="0">
                <a:solidFill>
                  <a:schemeClr val="accent6"/>
                </a:solidFill>
                <a:latin typeface="Segoe UI"/>
                <a:cs typeface="Segoe UI"/>
              </a:rPr>
              <a:t>2. Removing Missing Values (NA) from the Dataset:</a:t>
            </a:r>
            <a:endParaRPr lang="en-US" dirty="0">
              <a:solidFill>
                <a:schemeClr val="accent6"/>
              </a:solidFill>
              <a:latin typeface="Segoe UI"/>
              <a:cs typeface="Segoe UI"/>
            </a:endParaRPr>
          </a:p>
          <a:p>
            <a:r>
              <a:rPr lang="en-US" dirty="0">
                <a:solidFill>
                  <a:schemeClr val="accent6"/>
                </a:solidFill>
                <a:latin typeface="Segoe UI"/>
                <a:cs typeface="Segoe UI"/>
              </a:rPr>
              <a:t>Following the conversion of numeric columns, the code eliminates rows containing missing or 'NA' values from the dataset. This step ensures that the subsequent analysis is performed on a cleaner dataset without any missing values</a:t>
            </a:r>
          </a:p>
          <a:p>
            <a:endParaRPr lang="ar-EG" dirty="0">
              <a:solidFill>
                <a:schemeClr val="accent6"/>
              </a:solidFill>
              <a:latin typeface="Segoe UI"/>
              <a:cs typeface="Segoe UI"/>
            </a:endParaRPr>
          </a:p>
          <a:p>
            <a:pPr algn="l"/>
            <a:endParaRPr lang="en-US" dirty="0">
              <a:solidFill>
                <a:schemeClr val="accent6"/>
              </a:solidFill>
              <a:cs typeface="Sabon Next LT"/>
            </a:endParaRPr>
          </a:p>
        </p:txBody>
      </p:sp>
    </p:spTree>
    <p:extLst>
      <p:ext uri="{BB962C8B-B14F-4D97-AF65-F5344CB8AC3E}">
        <p14:creationId xmlns:p14="http://schemas.microsoft.com/office/powerpoint/2010/main" val="413603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1A2A-566D-D231-52C0-FAC1AFD59012}"/>
              </a:ext>
            </a:extLst>
          </p:cNvPr>
          <p:cNvSpPr>
            <a:spLocks noGrp="1"/>
          </p:cNvSpPr>
          <p:nvPr>
            <p:ph type="title"/>
          </p:nvPr>
        </p:nvSpPr>
        <p:spPr>
          <a:xfrm>
            <a:off x="758952" y="296002"/>
            <a:ext cx="10685425" cy="811228"/>
          </a:xfrm>
        </p:spPr>
        <p:txBody>
          <a:bodyPr/>
          <a:lstStyle/>
          <a:p>
            <a:pPr algn="l"/>
            <a:r>
              <a:rPr lang="en-US" sz="3600" u="sng" dirty="0">
                <a:ea typeface="+mj-lt"/>
                <a:cs typeface="+mj-lt"/>
              </a:rPr>
              <a:t>Suitable statistics for our data </a:t>
            </a:r>
            <a:endParaRPr lang="en-US" sz="3600" b="0" dirty="0">
              <a:ea typeface="+mj-lt"/>
              <a:cs typeface="+mj-lt"/>
            </a:endParaRPr>
          </a:p>
          <a:p>
            <a:endParaRPr lang="en-US" dirty="0"/>
          </a:p>
        </p:txBody>
      </p:sp>
      <p:sp>
        <p:nvSpPr>
          <p:cNvPr id="5" name="Slide Number Placeholder 4">
            <a:extLst>
              <a:ext uri="{FF2B5EF4-FFF2-40B4-BE49-F238E27FC236}">
                <a16:creationId xmlns:a16="http://schemas.microsoft.com/office/drawing/2014/main" id="{413B1B0C-512A-4086-0462-0D5F10CE6BE4}"/>
              </a:ext>
            </a:extLst>
          </p:cNvPr>
          <p:cNvSpPr>
            <a:spLocks noGrp="1"/>
          </p:cNvSpPr>
          <p:nvPr>
            <p:ph type="sldNum" sz="quarter" idx="12"/>
          </p:nvPr>
        </p:nvSpPr>
        <p:spPr/>
        <p:txBody>
          <a:bodyPr/>
          <a:lstStyle/>
          <a:p>
            <a:fld id="{48F63A3B-78C7-47BE-AE5E-E10140E04643}" type="slidenum">
              <a:rPr lang="en-US" dirty="0"/>
              <a:t>7</a:t>
            </a:fld>
            <a:endParaRPr lang="en-US" dirty="0"/>
          </a:p>
        </p:txBody>
      </p:sp>
      <p:pic>
        <p:nvPicPr>
          <p:cNvPr id="8" name="Content Placeholder 7" descr="A screenshot of a computer program&#10;&#10;Description automatically generated">
            <a:extLst>
              <a:ext uri="{FF2B5EF4-FFF2-40B4-BE49-F238E27FC236}">
                <a16:creationId xmlns:a16="http://schemas.microsoft.com/office/drawing/2014/main" id="{1E1E76F8-5463-9637-A1AA-A5C6E6500A68}"/>
              </a:ext>
            </a:extLst>
          </p:cNvPr>
          <p:cNvPicPr>
            <a:picLocks noGrp="1" noChangeAspect="1"/>
          </p:cNvPicPr>
          <p:nvPr>
            <p:ph sz="half" idx="1"/>
          </p:nvPr>
        </p:nvPicPr>
        <p:blipFill>
          <a:blip r:embed="rId2"/>
          <a:stretch>
            <a:fillRect/>
          </a:stretch>
        </p:blipFill>
        <p:spPr>
          <a:xfrm>
            <a:off x="1487331" y="1010441"/>
            <a:ext cx="9223434" cy="5527519"/>
          </a:xfrm>
        </p:spPr>
      </p:pic>
    </p:spTree>
    <p:extLst>
      <p:ext uri="{BB962C8B-B14F-4D97-AF65-F5344CB8AC3E}">
        <p14:creationId xmlns:p14="http://schemas.microsoft.com/office/powerpoint/2010/main" val="317276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E4A4-9F21-3985-13FE-42EC7BF2AA2C}"/>
              </a:ext>
            </a:extLst>
          </p:cNvPr>
          <p:cNvSpPr>
            <a:spLocks noGrp="1"/>
          </p:cNvSpPr>
          <p:nvPr>
            <p:ph type="title"/>
          </p:nvPr>
        </p:nvSpPr>
        <p:spPr>
          <a:xfrm>
            <a:off x="83216" y="195360"/>
            <a:ext cx="11849991" cy="753719"/>
          </a:xfrm>
        </p:spPr>
        <p:txBody>
          <a:bodyPr/>
          <a:lstStyle/>
          <a:p>
            <a:pPr algn="l"/>
            <a:r>
              <a:rPr lang="en-US" sz="3600" u="sng" dirty="0"/>
              <a:t>SUITABLE STATISTICS FOR OUR DATA (con.)</a:t>
            </a:r>
            <a:endParaRPr lang="en-US" sz="3600" b="0" dirty="0"/>
          </a:p>
          <a:p>
            <a:endParaRPr lang="en-US" dirty="0"/>
          </a:p>
        </p:txBody>
      </p:sp>
      <p:pic>
        <p:nvPicPr>
          <p:cNvPr id="6" name="Content Placeholder 5" descr="A screenshot of a computer program&#10;&#10;Description automatically generated">
            <a:extLst>
              <a:ext uri="{FF2B5EF4-FFF2-40B4-BE49-F238E27FC236}">
                <a16:creationId xmlns:a16="http://schemas.microsoft.com/office/drawing/2014/main" id="{043DA252-E22D-E73F-445C-D39A9053544F}"/>
              </a:ext>
            </a:extLst>
          </p:cNvPr>
          <p:cNvPicPr>
            <a:picLocks noGrp="1" noChangeAspect="1"/>
          </p:cNvPicPr>
          <p:nvPr>
            <p:ph sz="half" idx="1"/>
          </p:nvPr>
        </p:nvPicPr>
        <p:blipFill>
          <a:blip r:embed="rId2"/>
          <a:stretch>
            <a:fillRect/>
          </a:stretch>
        </p:blipFill>
        <p:spPr>
          <a:xfrm>
            <a:off x="1903875" y="823536"/>
            <a:ext cx="8174685" cy="5714424"/>
          </a:xfrm>
        </p:spPr>
      </p:pic>
      <p:sp>
        <p:nvSpPr>
          <p:cNvPr id="5" name="Slide Number Placeholder 4">
            <a:extLst>
              <a:ext uri="{FF2B5EF4-FFF2-40B4-BE49-F238E27FC236}">
                <a16:creationId xmlns:a16="http://schemas.microsoft.com/office/drawing/2014/main" id="{2CC31572-94AB-77A4-CA69-D06E874FCD5F}"/>
              </a:ext>
            </a:extLst>
          </p:cNvPr>
          <p:cNvSpPr>
            <a:spLocks noGrp="1"/>
          </p:cNvSpPr>
          <p:nvPr>
            <p:ph type="sldNum" sz="quarter" idx="12"/>
          </p:nvPr>
        </p:nvSpPr>
        <p:spPr/>
        <p:txBody>
          <a:bodyPr/>
          <a:lstStyle/>
          <a:p>
            <a:fld id="{48F63A3B-78C7-47BE-AE5E-E10140E04643}" type="slidenum">
              <a:rPr lang="en-US" dirty="0"/>
              <a:t>8</a:t>
            </a:fld>
            <a:endParaRPr lang="en-US" dirty="0"/>
          </a:p>
        </p:txBody>
      </p:sp>
    </p:spTree>
    <p:extLst>
      <p:ext uri="{BB962C8B-B14F-4D97-AF65-F5344CB8AC3E}">
        <p14:creationId xmlns:p14="http://schemas.microsoft.com/office/powerpoint/2010/main" val="232892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8F7E-63E3-2181-79F0-06074C64F346}"/>
              </a:ext>
            </a:extLst>
          </p:cNvPr>
          <p:cNvSpPr>
            <a:spLocks noGrp="1"/>
          </p:cNvSpPr>
          <p:nvPr>
            <p:ph type="title"/>
          </p:nvPr>
        </p:nvSpPr>
        <p:spPr>
          <a:xfrm>
            <a:off x="83217" y="252869"/>
            <a:ext cx="12238179" cy="638700"/>
          </a:xfrm>
        </p:spPr>
        <p:txBody>
          <a:bodyPr/>
          <a:lstStyle/>
          <a:p>
            <a:r>
              <a:rPr lang="en-US" sz="3600" u="sng" dirty="0">
                <a:ea typeface="+mj-lt"/>
                <a:cs typeface="+mj-lt"/>
              </a:rPr>
              <a:t>Suitable statistics for our data(con.)</a:t>
            </a:r>
            <a:endParaRPr lang="en-US"/>
          </a:p>
        </p:txBody>
      </p:sp>
      <p:sp>
        <p:nvSpPr>
          <p:cNvPr id="3" name="Content Placeholder 2">
            <a:extLst>
              <a:ext uri="{FF2B5EF4-FFF2-40B4-BE49-F238E27FC236}">
                <a16:creationId xmlns:a16="http://schemas.microsoft.com/office/drawing/2014/main" id="{0C39BB9A-D203-8FE3-3FDB-301649775788}"/>
              </a:ext>
            </a:extLst>
          </p:cNvPr>
          <p:cNvSpPr>
            <a:spLocks noGrp="1"/>
          </p:cNvSpPr>
          <p:nvPr>
            <p:ph sz="half" idx="1"/>
          </p:nvPr>
        </p:nvSpPr>
        <p:spPr>
          <a:xfrm>
            <a:off x="539496" y="967309"/>
            <a:ext cx="11119104" cy="5570651"/>
          </a:xfrm>
        </p:spPr>
        <p:txBody>
          <a:bodyPr vert="horz" lIns="91440" tIns="45720" rIns="91440" bIns="45720" rtlCol="0" anchor="t">
            <a:noAutofit/>
          </a:bodyPr>
          <a:lstStyle/>
          <a:p>
            <a:pPr marL="347345" indent="-347345">
              <a:spcBef>
                <a:spcPts val="1000"/>
              </a:spcBef>
            </a:pPr>
            <a:r>
              <a:rPr lang="en-US" sz="2200" b="1" dirty="0">
                <a:latin typeface="Arial"/>
                <a:cs typeface="Arial"/>
              </a:rPr>
              <a:t>1. Average Delays, Cancellations, and Diverted Flights per Year</a:t>
            </a:r>
            <a:r>
              <a:rPr lang="en-US" sz="2200" dirty="0">
                <a:latin typeface="Arial"/>
                <a:cs typeface="Arial"/>
              </a:rPr>
              <a:t>:</a:t>
            </a:r>
          </a:p>
          <a:p>
            <a:pPr marL="347345" indent="-347345">
              <a:spcBef>
                <a:spcPts val="1000"/>
              </a:spcBef>
            </a:pPr>
            <a:r>
              <a:rPr lang="en-US" sz="2200" dirty="0">
                <a:latin typeface="Arial"/>
                <a:cs typeface="Arial"/>
              </a:rPr>
              <a:t>The code computes the average number of delays, cancellations, and diverted flights for each year in the dataset. It groups the data by the year column and calculates the sums for the specified columns (</a:t>
            </a:r>
            <a:r>
              <a:rPr lang="en-US" sz="2200" dirty="0" err="1">
                <a:latin typeface="Arial"/>
                <a:cs typeface="Arial"/>
              </a:rPr>
              <a:t>arr_delay</a:t>
            </a:r>
            <a:r>
              <a:rPr lang="en-US" sz="2200" dirty="0">
                <a:latin typeface="Arial"/>
                <a:cs typeface="Arial"/>
              </a:rPr>
              <a:t>, </a:t>
            </a:r>
            <a:r>
              <a:rPr lang="en-US" sz="2200" dirty="0" err="1">
                <a:latin typeface="Arial"/>
                <a:cs typeface="Arial"/>
              </a:rPr>
              <a:t>arr_cancelled</a:t>
            </a:r>
            <a:r>
              <a:rPr lang="en-US" sz="2200" dirty="0">
                <a:latin typeface="Arial"/>
                <a:cs typeface="Arial"/>
              </a:rPr>
              <a:t>, and </a:t>
            </a:r>
            <a:r>
              <a:rPr lang="en-US" sz="2200" dirty="0" err="1">
                <a:latin typeface="Arial"/>
                <a:cs typeface="Arial"/>
              </a:rPr>
              <a:t>arr_diverted</a:t>
            </a:r>
            <a:r>
              <a:rPr lang="en-US" sz="2200" dirty="0">
                <a:latin typeface="Arial"/>
                <a:cs typeface="Arial"/>
              </a:rPr>
              <a:t>), providing insights into yearly flight disruptions.</a:t>
            </a:r>
          </a:p>
          <a:p>
            <a:pPr marL="347345" indent="-347345">
              <a:spcBef>
                <a:spcPts val="1000"/>
              </a:spcBef>
            </a:pPr>
            <a:r>
              <a:rPr lang="en-US" sz="2200" b="1" dirty="0">
                <a:ea typeface="+mn-lt"/>
                <a:cs typeface="+mn-lt"/>
              </a:rPr>
              <a:t>2.The proportion of delayed flights (more than 15 minutes) for each carrier.</a:t>
            </a:r>
            <a:endParaRPr lang="en-US" sz="2200" b="1">
              <a:latin typeface="Arial"/>
              <a:cs typeface="Arial"/>
            </a:endParaRPr>
          </a:p>
          <a:p>
            <a:pPr marL="347345" indent="-347345"/>
            <a:r>
              <a:rPr lang="en-US" sz="2200" dirty="0">
                <a:ea typeface="+mn-lt"/>
                <a:cs typeface="+mn-lt"/>
              </a:rPr>
              <a:t>This calculates the proportion of flights delayed by more than 15 minutes for each carrier. It uses the logical condition </a:t>
            </a:r>
            <a:r>
              <a:rPr lang="en-US" sz="2200" b="1" dirty="0">
                <a:latin typeface="Consolas"/>
                <a:cs typeface="Sabon Next LT"/>
              </a:rPr>
              <a:t>arr_del15&gt;0</a:t>
            </a:r>
            <a:r>
              <a:rPr lang="en-US" sz="2200" dirty="0">
                <a:ea typeface="+mn-lt"/>
                <a:cs typeface="+mn-lt"/>
              </a:rPr>
              <a:t> to identify delayed flights and then calculates the ratio of the sum of delayed flights to the total number of flights </a:t>
            </a:r>
          </a:p>
          <a:p>
            <a:pPr marL="347345" indent="-347345"/>
            <a:r>
              <a:rPr lang="en-US" sz="2400" b="1" dirty="0">
                <a:ea typeface="+mn-lt"/>
                <a:cs typeface="+mn-lt"/>
              </a:rPr>
              <a:t>3. Compare the average delay times and cancellation rates between different airlines.</a:t>
            </a:r>
            <a:endParaRPr lang="en-US" sz="2400" b="1">
              <a:ea typeface="+mn-lt"/>
              <a:cs typeface="+mn-lt"/>
            </a:endParaRPr>
          </a:p>
          <a:p>
            <a:pPr marL="347345" indent="-347345"/>
            <a:r>
              <a:rPr lang="en-US" sz="2200" dirty="0">
                <a:ea typeface="+mn-lt"/>
                <a:cs typeface="+mn-lt"/>
              </a:rPr>
              <a:t>Calculates the cancellation rate for each carrier by finding the mean of the logical condition </a:t>
            </a:r>
            <a:r>
              <a:rPr lang="en-US" sz="2200" b="1" err="1">
                <a:latin typeface="Consolas"/>
                <a:cs typeface="Sabon Next LT"/>
              </a:rPr>
              <a:t>arr_cancelled</a:t>
            </a:r>
            <a:r>
              <a:rPr lang="en-US" sz="2200" b="1" dirty="0">
                <a:latin typeface="Consolas"/>
                <a:cs typeface="Sabon Next LT"/>
              </a:rPr>
              <a:t> &gt; 0</a:t>
            </a:r>
            <a:r>
              <a:rPr lang="en-US" sz="2200" dirty="0">
                <a:ea typeface="+mn-lt"/>
                <a:cs typeface="+mn-lt"/>
              </a:rPr>
              <a:t>.</a:t>
            </a:r>
            <a:endParaRPr lang="en-US" sz="2200" b="1">
              <a:cs typeface="Sabon Next LT"/>
            </a:endParaRPr>
          </a:p>
        </p:txBody>
      </p:sp>
      <p:sp>
        <p:nvSpPr>
          <p:cNvPr id="5" name="Slide Number Placeholder 4">
            <a:extLst>
              <a:ext uri="{FF2B5EF4-FFF2-40B4-BE49-F238E27FC236}">
                <a16:creationId xmlns:a16="http://schemas.microsoft.com/office/drawing/2014/main" id="{6821B247-F430-2EC1-8CAC-1A8D9E001147}"/>
              </a:ext>
            </a:extLst>
          </p:cNvPr>
          <p:cNvSpPr>
            <a:spLocks noGrp="1"/>
          </p:cNvSpPr>
          <p:nvPr>
            <p:ph type="sldNum" sz="quarter" idx="12"/>
          </p:nvPr>
        </p:nvSpPr>
        <p:spPr/>
        <p:txBody>
          <a:bodyPr/>
          <a:lstStyle/>
          <a:p>
            <a:fld id="{48F63A3B-78C7-47BE-AE5E-E10140E04643}" type="slidenum">
              <a:rPr lang="en-US" dirty="0"/>
              <a:t>9</a:t>
            </a:fld>
            <a:endParaRPr lang="en-US" dirty="0"/>
          </a:p>
        </p:txBody>
      </p:sp>
    </p:spTree>
    <p:extLst>
      <p:ext uri="{BB962C8B-B14F-4D97-AF65-F5344CB8AC3E}">
        <p14:creationId xmlns:p14="http://schemas.microsoft.com/office/powerpoint/2010/main" val="19469075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45</TotalTime>
  <Words>1294</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Consolas</vt:lpstr>
      <vt:lpstr>Sabon Next LT</vt:lpstr>
      <vt:lpstr>Segoe UI</vt:lpstr>
      <vt:lpstr>Office Theme</vt:lpstr>
      <vt:lpstr>Airline Delay </vt:lpstr>
      <vt:lpstr>Team members </vt:lpstr>
      <vt:lpstr>PowerPoint Presentation</vt:lpstr>
      <vt:lpstr>DATASET FEATUERS</vt:lpstr>
      <vt:lpstr>DATASET FEATUERS (CON.) </vt:lpstr>
      <vt:lpstr>Data preprocessing  </vt:lpstr>
      <vt:lpstr>Suitable statistics for our data  </vt:lpstr>
      <vt:lpstr>SUITABLE STATISTICS FOR OUR DATA (con.) </vt:lpstr>
      <vt:lpstr>Suitable statistics for our data(con.)</vt:lpstr>
      <vt:lpstr>OUR DASHBOARD </vt:lpstr>
      <vt:lpstr>OUR DASHBOARD(con.)</vt:lpstr>
      <vt:lpstr>OUR DASHBOARD(CON) </vt:lpstr>
      <vt:lpstr>Summary about main components used  in dashboard</vt:lpstr>
      <vt:lpstr>SUMMARY ABOUT MAIN COMPONENTS USED IN DASHBOARD(con.) </vt:lpstr>
      <vt:lpstr>Static Visualizations</vt:lpstr>
      <vt:lpstr>STATIC VISUALIZATIONS(cons.) </vt:lpstr>
      <vt:lpstr>STATIC VISUALIZATIONS(CONS.)​</vt:lpstr>
      <vt:lpstr>STATIC VISUALIZATIONS(CONS.)  </vt:lpstr>
      <vt:lpstr>STATIC VISUALIZATIONS(con.) </vt:lpstr>
      <vt:lpstr>STATIC VISUALIZATIONS(CON.)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يوسف شعبان السيد مجاهد</cp:lastModifiedBy>
  <cp:revision>307</cp:revision>
  <dcterms:created xsi:type="dcterms:W3CDTF">2023-12-15T14:30:16Z</dcterms:created>
  <dcterms:modified xsi:type="dcterms:W3CDTF">2023-12-16T12:30:09Z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