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76" r:id="rId7"/>
    <p:sldId id="277" r:id="rId8"/>
    <p:sldId id="278" r:id="rId9"/>
    <p:sldId id="279" r:id="rId10"/>
    <p:sldId id="280" r:id="rId11"/>
    <p:sldId id="290" r:id="rId12"/>
    <p:sldId id="289" r:id="rId13"/>
    <p:sldId id="282" r:id="rId14"/>
    <p:sldId id="283" r:id="rId15"/>
    <p:sldId id="284" r:id="rId16"/>
    <p:sldId id="285" r:id="rId17"/>
    <p:sldId id="286" r:id="rId18"/>
    <p:sldId id="287" r:id="rId19"/>
    <p:sldId id="28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336B1-1B43-B92C-ECFB-7852112C8165}" v="76" dt="2023-12-09T13:41:02.219"/>
    <p1510:client id="{3553CFD7-2363-43DE-9EC7-D43D94AAB9BA}" v="1133" dt="2023-12-08T20:29:00.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ريم رضا على عبدالرحمن" userId="S::20201701218@cis.asu.edu.eg::6808ad6f-2dc0-49bc-aa15-378ebd555475" providerId="AD" clId="Web-{276336B1-1B43-B92C-ECFB-7852112C8165}"/>
    <pc:docChg chg="addSld modSld">
      <pc:chgData name="مريم رضا على عبدالرحمن" userId="S::20201701218@cis.asu.edu.eg::6808ad6f-2dc0-49bc-aa15-378ebd555475" providerId="AD" clId="Web-{276336B1-1B43-B92C-ECFB-7852112C8165}" dt="2023-12-09T13:41:02.219" v="70" actId="14100"/>
      <pc:docMkLst>
        <pc:docMk/>
      </pc:docMkLst>
      <pc:sldChg chg="modSp">
        <pc:chgData name="مريم رضا على عبدالرحمن" userId="S::20201701218@cis.asu.edu.eg::6808ad6f-2dc0-49bc-aa15-378ebd555475" providerId="AD" clId="Web-{276336B1-1B43-B92C-ECFB-7852112C8165}" dt="2023-12-09T13:30:45.493" v="42" actId="20577"/>
        <pc:sldMkLst>
          <pc:docMk/>
          <pc:sldMk cId="1710183996" sldId="280"/>
        </pc:sldMkLst>
        <pc:spChg chg="mod">
          <ac:chgData name="مريم رضا على عبدالرحمن" userId="S::20201701218@cis.asu.edu.eg::6808ad6f-2dc0-49bc-aa15-378ebd555475" providerId="AD" clId="Web-{276336B1-1B43-B92C-ECFB-7852112C8165}" dt="2023-12-09T13:30:45.493" v="42" actId="20577"/>
          <ac:spMkLst>
            <pc:docMk/>
            <pc:sldMk cId="1710183996" sldId="280"/>
            <ac:spMk id="3" creationId="{B842E4B5-7113-5681-584C-55257DE0AFA7}"/>
          </ac:spMkLst>
        </pc:spChg>
      </pc:sldChg>
      <pc:sldChg chg="addSp delSp modSp">
        <pc:chgData name="مريم رضا على عبدالرحمن" userId="S::20201701218@cis.asu.edu.eg::6808ad6f-2dc0-49bc-aa15-378ebd555475" providerId="AD" clId="Web-{276336B1-1B43-B92C-ECFB-7852112C8165}" dt="2023-12-09T13:40:54.937" v="69" actId="14100"/>
        <pc:sldMkLst>
          <pc:docMk/>
          <pc:sldMk cId="2995307488" sldId="283"/>
        </pc:sldMkLst>
        <pc:picChg chg="del">
          <ac:chgData name="مريم رضا على عبدالرحمن" userId="S::20201701218@cis.asu.edu.eg::6808ad6f-2dc0-49bc-aa15-378ebd555475" providerId="AD" clId="Web-{276336B1-1B43-B92C-ECFB-7852112C8165}" dt="2023-12-09T13:40:27.389" v="63"/>
          <ac:picMkLst>
            <pc:docMk/>
            <pc:sldMk cId="2995307488" sldId="283"/>
            <ac:picMk id="6" creationId="{838FBD14-6241-5F64-F538-3BB4C04034FD}"/>
          </ac:picMkLst>
        </pc:picChg>
        <pc:picChg chg="add mod">
          <ac:chgData name="مريم رضا على عبدالرحمن" userId="S::20201701218@cis.asu.edu.eg::6808ad6f-2dc0-49bc-aa15-378ebd555475" providerId="AD" clId="Web-{276336B1-1B43-B92C-ECFB-7852112C8165}" dt="2023-12-09T13:40:54.937" v="69" actId="14100"/>
          <ac:picMkLst>
            <pc:docMk/>
            <pc:sldMk cId="2995307488" sldId="283"/>
            <ac:picMk id="7" creationId="{DF75FD1B-A22C-8644-9724-20CD9234E3D6}"/>
          </ac:picMkLst>
        </pc:picChg>
      </pc:sldChg>
      <pc:sldChg chg="addSp delSp modSp">
        <pc:chgData name="مريم رضا على عبدالرحمن" userId="S::20201701218@cis.asu.edu.eg::6808ad6f-2dc0-49bc-aa15-378ebd555475" providerId="AD" clId="Web-{276336B1-1B43-B92C-ECFB-7852112C8165}" dt="2023-12-09T13:41:02.219" v="70" actId="14100"/>
        <pc:sldMkLst>
          <pc:docMk/>
          <pc:sldMk cId="1312001064" sldId="284"/>
        </pc:sldMkLst>
        <pc:spChg chg="add del mod">
          <ac:chgData name="مريم رضا على عبدالرحمن" userId="S::20201701218@cis.asu.edu.eg::6808ad6f-2dc0-49bc-aa15-378ebd555475" providerId="AD" clId="Web-{276336B1-1B43-B92C-ECFB-7852112C8165}" dt="2023-12-09T13:40:11.780" v="59"/>
          <ac:spMkLst>
            <pc:docMk/>
            <pc:sldMk cId="1312001064" sldId="284"/>
            <ac:spMk id="7" creationId="{2FD4844E-057D-14CB-0643-F32B779064D9}"/>
          </ac:spMkLst>
        </pc:spChg>
        <pc:picChg chg="del">
          <ac:chgData name="مريم رضا على عبدالرحمن" userId="S::20201701218@cis.asu.edu.eg::6808ad6f-2dc0-49bc-aa15-378ebd555475" providerId="AD" clId="Web-{276336B1-1B43-B92C-ECFB-7852112C8165}" dt="2023-12-09T13:39:53.529" v="58"/>
          <ac:picMkLst>
            <pc:docMk/>
            <pc:sldMk cId="1312001064" sldId="284"/>
            <ac:picMk id="6" creationId="{52866A07-3C45-FA9C-9315-A37806540CD4}"/>
          </ac:picMkLst>
        </pc:picChg>
        <pc:picChg chg="add mod ord">
          <ac:chgData name="مريم رضا على عبدالرحمن" userId="S::20201701218@cis.asu.edu.eg::6808ad6f-2dc0-49bc-aa15-378ebd555475" providerId="AD" clId="Web-{276336B1-1B43-B92C-ECFB-7852112C8165}" dt="2023-12-09T13:41:02.219" v="70" actId="14100"/>
          <ac:picMkLst>
            <pc:docMk/>
            <pc:sldMk cId="1312001064" sldId="284"/>
            <ac:picMk id="8" creationId="{23761E7F-98F2-2B5F-E654-C6CB125351A3}"/>
          </ac:picMkLst>
        </pc:picChg>
      </pc:sldChg>
      <pc:sldChg chg="modSp">
        <pc:chgData name="مريم رضا على عبدالرحمن" userId="S::20201701218@cis.asu.edu.eg::6808ad6f-2dc0-49bc-aa15-378ebd555475" providerId="AD" clId="Web-{276336B1-1B43-B92C-ECFB-7852112C8165}" dt="2023-12-09T13:32:31.465" v="57" actId="20577"/>
        <pc:sldMkLst>
          <pc:docMk/>
          <pc:sldMk cId="1411940219" sldId="289"/>
        </pc:sldMkLst>
        <pc:spChg chg="mod">
          <ac:chgData name="مريم رضا على عبدالرحمن" userId="S::20201701218@cis.asu.edu.eg::6808ad6f-2dc0-49bc-aa15-378ebd555475" providerId="AD" clId="Web-{276336B1-1B43-B92C-ECFB-7852112C8165}" dt="2023-12-09T13:32:23.590" v="55" actId="14100"/>
          <ac:spMkLst>
            <pc:docMk/>
            <pc:sldMk cId="1411940219" sldId="289"/>
            <ac:spMk id="2" creationId="{E2C4177B-CAD3-5FD1-9E2E-73DCBA0111B8}"/>
          </ac:spMkLst>
        </pc:spChg>
        <pc:spChg chg="mod">
          <ac:chgData name="مريم رضا على عبدالرحمن" userId="S::20201701218@cis.asu.edu.eg::6808ad6f-2dc0-49bc-aa15-378ebd555475" providerId="AD" clId="Web-{276336B1-1B43-B92C-ECFB-7852112C8165}" dt="2023-12-09T13:32:31.465" v="57" actId="20577"/>
          <ac:spMkLst>
            <pc:docMk/>
            <pc:sldMk cId="1411940219" sldId="289"/>
            <ac:spMk id="3" creationId="{4BCEB328-7951-51E0-071D-BE809BBB26A3}"/>
          </ac:spMkLst>
        </pc:spChg>
      </pc:sldChg>
      <pc:sldChg chg="delSp modSp new">
        <pc:chgData name="مريم رضا على عبدالرحمن" userId="S::20201701218@cis.asu.edu.eg::6808ad6f-2dc0-49bc-aa15-378ebd555475" providerId="AD" clId="Web-{276336B1-1B43-B92C-ECFB-7852112C8165}" dt="2023-12-09T13:30:35.586" v="41" actId="20577"/>
        <pc:sldMkLst>
          <pc:docMk/>
          <pc:sldMk cId="1948865979" sldId="290"/>
        </pc:sldMkLst>
        <pc:spChg chg="del">
          <ac:chgData name="مريم رضا على عبدالرحمن" userId="S::20201701218@cis.asu.edu.eg::6808ad6f-2dc0-49bc-aa15-378ebd555475" providerId="AD" clId="Web-{276336B1-1B43-B92C-ECFB-7852112C8165}" dt="2023-12-09T13:29:49.131" v="31"/>
          <ac:spMkLst>
            <pc:docMk/>
            <pc:sldMk cId="1948865979" sldId="290"/>
            <ac:spMk id="2" creationId="{FC3D25F2-D379-88C9-612E-602AC99826C8}"/>
          </ac:spMkLst>
        </pc:spChg>
        <pc:spChg chg="mod">
          <ac:chgData name="مريم رضا على عبدالرحمن" userId="S::20201701218@cis.asu.edu.eg::6808ad6f-2dc0-49bc-aa15-378ebd555475" providerId="AD" clId="Web-{276336B1-1B43-B92C-ECFB-7852112C8165}" dt="2023-12-09T13:30:35.586" v="41" actId="20577"/>
          <ac:spMkLst>
            <pc:docMk/>
            <pc:sldMk cId="1948865979" sldId="290"/>
            <ac:spMk id="3" creationId="{34BE9E06-EECF-3816-978E-91BA5C6D8A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432250"/>
            <a:ext cx="6478707" cy="4630467"/>
          </a:xfrm>
        </p:spPr>
        <p:txBody>
          <a:bodyPr/>
          <a:lstStyle/>
          <a:p>
            <a:pPr algn="ctr"/>
            <a:br>
              <a:rPr lang="en-US" sz="5400" dirty="0"/>
            </a:br>
            <a:br>
              <a:rPr lang="en-US" sz="5400" dirty="0"/>
            </a:br>
            <a:r>
              <a:rPr lang="en-US" sz="5400" dirty="0">
                <a:solidFill>
                  <a:srgbClr val="202124"/>
                </a:solidFill>
              </a:rPr>
              <a:t>Churn For Bank Customers</a:t>
            </a:r>
            <a:endParaRPr lang="en-US" sz="5400" dirty="0"/>
          </a:p>
          <a:p>
            <a:br>
              <a:rPr lang="en-US" dirty="0"/>
            </a:b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BEB9-2AC4-E2FC-DFC7-9285062AB19A}"/>
              </a:ext>
            </a:extLst>
          </p:cNvPr>
          <p:cNvSpPr>
            <a:spLocks noGrp="1"/>
          </p:cNvSpPr>
          <p:nvPr>
            <p:ph type="title"/>
          </p:nvPr>
        </p:nvSpPr>
        <p:spPr/>
        <p:txBody>
          <a:bodyPr/>
          <a:lstStyle/>
          <a:p>
            <a:r>
              <a:rPr lang="en-US" u="sng" dirty="0"/>
              <a:t>Classification Models </a:t>
            </a:r>
          </a:p>
        </p:txBody>
      </p:sp>
      <p:sp>
        <p:nvSpPr>
          <p:cNvPr id="3" name="Content Placeholder 2">
            <a:extLst>
              <a:ext uri="{FF2B5EF4-FFF2-40B4-BE49-F238E27FC236}">
                <a16:creationId xmlns:a16="http://schemas.microsoft.com/office/drawing/2014/main" id="{21B9DA48-4B90-C643-9433-060CA205CD09}"/>
              </a:ext>
            </a:extLst>
          </p:cNvPr>
          <p:cNvSpPr>
            <a:spLocks noGrp="1"/>
          </p:cNvSpPr>
          <p:nvPr>
            <p:ph idx="1"/>
          </p:nvPr>
        </p:nvSpPr>
        <p:spPr>
          <a:xfrm>
            <a:off x="1167493" y="1399241"/>
            <a:ext cx="9807936" cy="3985041"/>
          </a:xfrm>
        </p:spPr>
        <p:txBody>
          <a:bodyPr vert="horz" lIns="91440" tIns="45720" rIns="91440" bIns="45720" rtlCol="0" anchor="t">
            <a:noAutofit/>
          </a:bodyPr>
          <a:lstStyle/>
          <a:p>
            <a:endParaRPr lang="en-US" dirty="0">
              <a:latin typeface="Segoe UI Historic"/>
              <a:ea typeface="Segoe UI Historic"/>
              <a:cs typeface="Segoe UI Historic"/>
            </a:endParaRPr>
          </a:p>
          <a:p>
            <a:r>
              <a:rPr lang="en-US" dirty="0">
                <a:latin typeface="Segoe UI Historic"/>
                <a:ea typeface="Segoe UI Historic"/>
                <a:cs typeface="Segoe UI Historic"/>
              </a:rPr>
              <a:t>Decision Tree , Random Forest , </a:t>
            </a:r>
            <a:r>
              <a:rPr lang="en-US" dirty="0" err="1">
                <a:latin typeface="Segoe UI Historic"/>
                <a:ea typeface="Segoe UI Historic"/>
                <a:cs typeface="Segoe UI Historic"/>
              </a:rPr>
              <a:t>X</a:t>
            </a:r>
            <a:r>
              <a:rPr lang="en-US" dirty="0" err="1">
                <a:ea typeface="+mn-lt"/>
                <a:cs typeface="+mn-lt"/>
              </a:rPr>
              <a:t>gboost</a:t>
            </a:r>
            <a:r>
              <a:rPr lang="en-US" dirty="0">
                <a:ea typeface="+mn-lt"/>
                <a:cs typeface="+mn-lt"/>
              </a:rPr>
              <a:t> , SVM Models :</a:t>
            </a:r>
          </a:p>
          <a:p>
            <a:r>
              <a:rPr lang="en-US" dirty="0">
                <a:latin typeface="Tenorite"/>
                <a:ea typeface="Segoe UI Historic"/>
                <a:cs typeface="Segoe UI Historic"/>
              </a:rPr>
              <a:t>We use this classification models because our data depend on binary class (</a:t>
            </a:r>
            <a:r>
              <a:rPr lang="en-US" dirty="0">
                <a:ea typeface="+mn-lt"/>
                <a:cs typeface="+mn-lt"/>
              </a:rPr>
              <a:t>Exited) and </a:t>
            </a:r>
            <a:r>
              <a:rPr lang="en-US" dirty="0">
                <a:solidFill>
                  <a:srgbClr val="202124"/>
                </a:solidFill>
                <a:ea typeface="+mn-lt"/>
                <a:cs typeface="+mn-lt"/>
              </a:rPr>
              <a:t>Random Forest had the highest accuracy value</a:t>
            </a:r>
            <a:endParaRPr lang="en-US" dirty="0">
              <a:latin typeface="Tenorite"/>
              <a:ea typeface="Segoe UI Historic"/>
              <a:cs typeface="Segoe UI Historic"/>
            </a:endParaRPr>
          </a:p>
        </p:txBody>
      </p:sp>
      <p:sp>
        <p:nvSpPr>
          <p:cNvPr id="4" name="Footer Placeholder 3">
            <a:extLst>
              <a:ext uri="{FF2B5EF4-FFF2-40B4-BE49-F238E27FC236}">
                <a16:creationId xmlns:a16="http://schemas.microsoft.com/office/drawing/2014/main" id="{6EA8273C-573A-407C-B117-76C3C3CCB007}"/>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9CF232D3-4846-0703-F11B-B99B0BEAC9C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92110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B7EA-E080-88FE-5737-8F54FA7465E5}"/>
              </a:ext>
            </a:extLst>
          </p:cNvPr>
          <p:cNvSpPr>
            <a:spLocks noGrp="1"/>
          </p:cNvSpPr>
          <p:nvPr>
            <p:ph type="title"/>
          </p:nvPr>
        </p:nvSpPr>
        <p:spPr>
          <a:xfrm>
            <a:off x="1167492" y="-366622"/>
            <a:ext cx="9807937" cy="2087562"/>
          </a:xfrm>
        </p:spPr>
        <p:txBody>
          <a:bodyPr/>
          <a:lstStyle/>
          <a:p>
            <a:r>
              <a:rPr lang="en-US" u="sng" dirty="0"/>
              <a:t>Results</a:t>
            </a:r>
          </a:p>
        </p:txBody>
      </p:sp>
      <p:sp>
        <p:nvSpPr>
          <p:cNvPr id="3" name="Content Placeholder 2">
            <a:extLst>
              <a:ext uri="{FF2B5EF4-FFF2-40B4-BE49-F238E27FC236}">
                <a16:creationId xmlns:a16="http://schemas.microsoft.com/office/drawing/2014/main" id="{5E76CD10-3ECF-4B9D-0C67-1F3F05581FAC}"/>
              </a:ext>
            </a:extLst>
          </p:cNvPr>
          <p:cNvSpPr>
            <a:spLocks noGrp="1"/>
          </p:cNvSpPr>
          <p:nvPr>
            <p:ph idx="1"/>
          </p:nvPr>
        </p:nvSpPr>
        <p:spPr>
          <a:xfrm>
            <a:off x="1167493" y="1658034"/>
            <a:ext cx="9807936" cy="3726248"/>
          </a:xfrm>
        </p:spPr>
        <p:txBody>
          <a:bodyPr vert="horz" lIns="91440" tIns="45720" rIns="91440" bIns="45720" rtlCol="0" anchor="t">
            <a:noAutofit/>
          </a:bodyPr>
          <a:lstStyle/>
          <a:p>
            <a:r>
              <a:rPr lang="en-US" dirty="0"/>
              <a:t>CNN Model </a:t>
            </a:r>
          </a:p>
        </p:txBody>
      </p:sp>
      <p:sp>
        <p:nvSpPr>
          <p:cNvPr id="4" name="Footer Placeholder 3">
            <a:extLst>
              <a:ext uri="{FF2B5EF4-FFF2-40B4-BE49-F238E27FC236}">
                <a16:creationId xmlns:a16="http://schemas.microsoft.com/office/drawing/2014/main" id="{A34DC437-4251-E395-A22A-58ABF8300257}"/>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376261A-DB49-C2E8-FBBD-8A932DF470A9}"/>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7" name="Picture 6" descr="A screenshot of a computer&#10;&#10;Description automatically generated">
            <a:extLst>
              <a:ext uri="{FF2B5EF4-FFF2-40B4-BE49-F238E27FC236}">
                <a16:creationId xmlns:a16="http://schemas.microsoft.com/office/drawing/2014/main" id="{DF75FD1B-A22C-8644-9724-20CD9234E3D6}"/>
              </a:ext>
            </a:extLst>
          </p:cNvPr>
          <p:cNvPicPr>
            <a:picLocks noChangeAspect="1"/>
          </p:cNvPicPr>
          <p:nvPr/>
        </p:nvPicPr>
        <p:blipFill>
          <a:blip r:embed="rId2"/>
          <a:stretch>
            <a:fillRect/>
          </a:stretch>
        </p:blipFill>
        <p:spPr>
          <a:xfrm>
            <a:off x="1265546" y="2147977"/>
            <a:ext cx="7676832" cy="4114800"/>
          </a:xfrm>
          <a:prstGeom prst="rect">
            <a:avLst/>
          </a:prstGeom>
        </p:spPr>
      </p:pic>
    </p:spTree>
    <p:extLst>
      <p:ext uri="{BB962C8B-B14F-4D97-AF65-F5344CB8AC3E}">
        <p14:creationId xmlns:p14="http://schemas.microsoft.com/office/powerpoint/2010/main" val="2995307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C22F-C7A0-D2B7-4A07-27077379EDBD}"/>
              </a:ext>
            </a:extLst>
          </p:cNvPr>
          <p:cNvSpPr>
            <a:spLocks noGrp="1"/>
          </p:cNvSpPr>
          <p:nvPr>
            <p:ph type="title"/>
          </p:nvPr>
        </p:nvSpPr>
        <p:spPr/>
        <p:txBody>
          <a:bodyPr/>
          <a:lstStyle/>
          <a:p>
            <a:r>
              <a:rPr lang="en-US" sz="2800" b="0" dirty="0"/>
              <a:t>RNN Model</a:t>
            </a:r>
          </a:p>
        </p:txBody>
      </p:sp>
      <p:sp>
        <p:nvSpPr>
          <p:cNvPr id="4" name="Footer Placeholder 3">
            <a:extLst>
              <a:ext uri="{FF2B5EF4-FFF2-40B4-BE49-F238E27FC236}">
                <a16:creationId xmlns:a16="http://schemas.microsoft.com/office/drawing/2014/main" id="{6FCFC6F3-FA23-11DD-BA93-0DB5004869BE}"/>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5B8D0FF-B7AD-7968-6B6D-73D024F5D854}"/>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23761E7F-98F2-2B5F-E654-C6CB125351A3}"/>
              </a:ext>
            </a:extLst>
          </p:cNvPr>
          <p:cNvPicPr>
            <a:picLocks noGrp="1" noChangeAspect="1"/>
          </p:cNvPicPr>
          <p:nvPr>
            <p:ph idx="1"/>
          </p:nvPr>
        </p:nvPicPr>
        <p:blipFill>
          <a:blip r:embed="rId2"/>
          <a:stretch>
            <a:fillRect/>
          </a:stretch>
        </p:blipFill>
        <p:spPr>
          <a:xfrm>
            <a:off x="1247307" y="1643475"/>
            <a:ext cx="8368723" cy="4574875"/>
          </a:xfrm>
        </p:spPr>
      </p:pic>
    </p:spTree>
    <p:extLst>
      <p:ext uri="{BB962C8B-B14F-4D97-AF65-F5344CB8AC3E}">
        <p14:creationId xmlns:p14="http://schemas.microsoft.com/office/powerpoint/2010/main" val="131200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3A76-0768-4D5E-036B-885C217ABA88}"/>
              </a:ext>
            </a:extLst>
          </p:cNvPr>
          <p:cNvSpPr>
            <a:spLocks noGrp="1"/>
          </p:cNvSpPr>
          <p:nvPr>
            <p:ph type="title"/>
          </p:nvPr>
        </p:nvSpPr>
        <p:spPr/>
        <p:txBody>
          <a:bodyPr/>
          <a:lstStyle/>
          <a:p>
            <a:r>
              <a:rPr lang="en-US" sz="2800" b="0" dirty="0"/>
              <a:t>Decision Tree</a:t>
            </a:r>
            <a:endParaRPr lang="en-US" sz="2800" dirty="0"/>
          </a:p>
        </p:txBody>
      </p:sp>
      <p:pic>
        <p:nvPicPr>
          <p:cNvPr id="6" name="Content Placeholder 5" descr="A screenshot of a computer code&#10;&#10;Description automatically generated">
            <a:extLst>
              <a:ext uri="{FF2B5EF4-FFF2-40B4-BE49-F238E27FC236}">
                <a16:creationId xmlns:a16="http://schemas.microsoft.com/office/drawing/2014/main" id="{7227420D-0A0C-645A-1FBB-279422F1A555}"/>
              </a:ext>
            </a:extLst>
          </p:cNvPr>
          <p:cNvPicPr>
            <a:picLocks noGrp="1" noChangeAspect="1"/>
          </p:cNvPicPr>
          <p:nvPr>
            <p:ph idx="1"/>
          </p:nvPr>
        </p:nvPicPr>
        <p:blipFill>
          <a:blip r:embed="rId2"/>
          <a:stretch>
            <a:fillRect/>
          </a:stretch>
        </p:blipFill>
        <p:spPr>
          <a:xfrm>
            <a:off x="1162493" y="1758404"/>
            <a:ext cx="7373786" cy="3784300"/>
          </a:xfrm>
        </p:spPr>
      </p:pic>
      <p:sp>
        <p:nvSpPr>
          <p:cNvPr id="4" name="Footer Placeholder 3">
            <a:extLst>
              <a:ext uri="{FF2B5EF4-FFF2-40B4-BE49-F238E27FC236}">
                <a16:creationId xmlns:a16="http://schemas.microsoft.com/office/drawing/2014/main" id="{42579C15-3014-696B-E101-3DC8EB89A5BA}"/>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927453CA-F290-1D4A-DAC4-AECE78C0E40B}"/>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02183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2990-8416-A9B6-F9F0-1D007B46D56F}"/>
              </a:ext>
            </a:extLst>
          </p:cNvPr>
          <p:cNvSpPr>
            <a:spLocks noGrp="1"/>
          </p:cNvSpPr>
          <p:nvPr>
            <p:ph type="title"/>
          </p:nvPr>
        </p:nvSpPr>
        <p:spPr/>
        <p:txBody>
          <a:bodyPr/>
          <a:lstStyle/>
          <a:p>
            <a:r>
              <a:rPr lang="en-US" sz="2800" b="0" dirty="0"/>
              <a:t>Random Forest</a:t>
            </a:r>
          </a:p>
        </p:txBody>
      </p:sp>
      <p:pic>
        <p:nvPicPr>
          <p:cNvPr id="6" name="Content Placeholder 5" descr="A screenshot of a computer&#10;&#10;Description automatically generated">
            <a:extLst>
              <a:ext uri="{FF2B5EF4-FFF2-40B4-BE49-F238E27FC236}">
                <a16:creationId xmlns:a16="http://schemas.microsoft.com/office/drawing/2014/main" id="{D38A8E37-74F0-BAA5-4C5F-BC9258100278}"/>
              </a:ext>
            </a:extLst>
          </p:cNvPr>
          <p:cNvPicPr>
            <a:picLocks noGrp="1" noChangeAspect="1"/>
          </p:cNvPicPr>
          <p:nvPr>
            <p:ph idx="1"/>
          </p:nvPr>
        </p:nvPicPr>
        <p:blipFill>
          <a:blip r:embed="rId2"/>
          <a:stretch>
            <a:fillRect/>
          </a:stretch>
        </p:blipFill>
        <p:spPr>
          <a:xfrm>
            <a:off x="1267988" y="1720215"/>
            <a:ext cx="7809779" cy="4205736"/>
          </a:xfrm>
        </p:spPr>
      </p:pic>
      <p:sp>
        <p:nvSpPr>
          <p:cNvPr id="4" name="Footer Placeholder 3">
            <a:extLst>
              <a:ext uri="{FF2B5EF4-FFF2-40B4-BE49-F238E27FC236}">
                <a16:creationId xmlns:a16="http://schemas.microsoft.com/office/drawing/2014/main" id="{9653B7C3-7070-FF65-8F4D-1FBF981A6A3F}"/>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11A8B48-B86A-66CF-C790-383333334E0E}"/>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4670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3BD3-23A8-F60A-7251-3AC92C3818AC}"/>
              </a:ext>
            </a:extLst>
          </p:cNvPr>
          <p:cNvSpPr>
            <a:spLocks noGrp="1"/>
          </p:cNvSpPr>
          <p:nvPr>
            <p:ph type="title"/>
          </p:nvPr>
        </p:nvSpPr>
        <p:spPr>
          <a:xfrm>
            <a:off x="1196247" y="467264"/>
            <a:ext cx="9807937" cy="1756883"/>
          </a:xfrm>
        </p:spPr>
        <p:txBody>
          <a:bodyPr/>
          <a:lstStyle/>
          <a:p>
            <a:r>
              <a:rPr lang="en-US" sz="2800" b="0" dirty="0" err="1">
                <a:ea typeface="+mj-lt"/>
                <a:cs typeface="+mj-lt"/>
              </a:rPr>
              <a:t>Xgboost</a:t>
            </a:r>
            <a:r>
              <a:rPr lang="en-US" sz="2800" b="0" dirty="0">
                <a:ea typeface="+mj-lt"/>
                <a:cs typeface="+mj-lt"/>
              </a:rPr>
              <a:t> Model</a:t>
            </a:r>
            <a:endParaRPr lang="en-US" sz="2800" dirty="0" err="1"/>
          </a:p>
          <a:p>
            <a:endParaRPr lang="en-US" dirty="0"/>
          </a:p>
        </p:txBody>
      </p:sp>
      <p:pic>
        <p:nvPicPr>
          <p:cNvPr id="6" name="Content Placeholder 5" descr="A screenshot of a test&#10;&#10;Description automatically generated">
            <a:extLst>
              <a:ext uri="{FF2B5EF4-FFF2-40B4-BE49-F238E27FC236}">
                <a16:creationId xmlns:a16="http://schemas.microsoft.com/office/drawing/2014/main" id="{1BF1E03B-5008-88A2-B49D-F5813049315A}"/>
              </a:ext>
            </a:extLst>
          </p:cNvPr>
          <p:cNvPicPr>
            <a:picLocks noGrp="1" noChangeAspect="1"/>
          </p:cNvPicPr>
          <p:nvPr>
            <p:ph idx="1"/>
          </p:nvPr>
        </p:nvPicPr>
        <p:blipFill>
          <a:blip r:embed="rId2"/>
          <a:stretch>
            <a:fillRect/>
          </a:stretch>
        </p:blipFill>
        <p:spPr>
          <a:xfrm>
            <a:off x="1253609" y="1719136"/>
            <a:ext cx="7910420" cy="3963478"/>
          </a:xfrm>
        </p:spPr>
      </p:pic>
      <p:sp>
        <p:nvSpPr>
          <p:cNvPr id="4" name="Footer Placeholder 3">
            <a:extLst>
              <a:ext uri="{FF2B5EF4-FFF2-40B4-BE49-F238E27FC236}">
                <a16:creationId xmlns:a16="http://schemas.microsoft.com/office/drawing/2014/main" id="{4EF97059-2AC4-F663-0CCC-6AAECE6D541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5DDD19F-66D8-92D8-A5A6-EE3669A76F3C}"/>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037812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2F3F-3FA9-A431-B338-D20EAE03DE96}"/>
              </a:ext>
            </a:extLst>
          </p:cNvPr>
          <p:cNvSpPr>
            <a:spLocks noGrp="1"/>
          </p:cNvSpPr>
          <p:nvPr>
            <p:ph type="title"/>
          </p:nvPr>
        </p:nvSpPr>
        <p:spPr>
          <a:xfrm>
            <a:off x="1325642" y="381000"/>
            <a:ext cx="9649787" cy="1325563"/>
          </a:xfrm>
        </p:spPr>
        <p:txBody>
          <a:bodyPr/>
          <a:lstStyle/>
          <a:p>
            <a:r>
              <a:rPr lang="en-US" sz="2800" b="0" dirty="0"/>
              <a:t>SVM Model</a:t>
            </a:r>
          </a:p>
        </p:txBody>
      </p:sp>
      <p:pic>
        <p:nvPicPr>
          <p:cNvPr id="6" name="Content Placeholder 5" descr="A screenshot of a computer code&#10;&#10;Description automatically generated">
            <a:extLst>
              <a:ext uri="{FF2B5EF4-FFF2-40B4-BE49-F238E27FC236}">
                <a16:creationId xmlns:a16="http://schemas.microsoft.com/office/drawing/2014/main" id="{FB06AB76-4CAD-FC2C-9B35-78D4E874D166}"/>
              </a:ext>
            </a:extLst>
          </p:cNvPr>
          <p:cNvPicPr>
            <a:picLocks noGrp="1" noChangeAspect="1"/>
          </p:cNvPicPr>
          <p:nvPr>
            <p:ph idx="1"/>
          </p:nvPr>
        </p:nvPicPr>
        <p:blipFill>
          <a:blip r:embed="rId2"/>
          <a:stretch>
            <a:fillRect/>
          </a:stretch>
        </p:blipFill>
        <p:spPr>
          <a:xfrm>
            <a:off x="1464237" y="1820317"/>
            <a:ext cx="8035505" cy="3646097"/>
          </a:xfrm>
        </p:spPr>
      </p:pic>
      <p:sp>
        <p:nvSpPr>
          <p:cNvPr id="4" name="Footer Placeholder 3">
            <a:extLst>
              <a:ext uri="{FF2B5EF4-FFF2-40B4-BE49-F238E27FC236}">
                <a16:creationId xmlns:a16="http://schemas.microsoft.com/office/drawing/2014/main" id="{EDAB249B-7900-63C6-4483-8EB7F334D92A}"/>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8600467-0737-8068-94E5-2A15D517F66C}"/>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84234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endParaRPr lang="en-US" dirty="0"/>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graphicFrame>
        <p:nvGraphicFramePr>
          <p:cNvPr id="4" name="Table 3">
            <a:extLst>
              <a:ext uri="{FF2B5EF4-FFF2-40B4-BE49-F238E27FC236}">
                <a16:creationId xmlns:a16="http://schemas.microsoft.com/office/drawing/2014/main" id="{F75B7220-0C80-4853-0ABF-185B783FE761}"/>
              </a:ext>
            </a:extLst>
          </p:cNvPr>
          <p:cNvGraphicFramePr>
            <a:graphicFrameLocks noGrp="1"/>
          </p:cNvGraphicFramePr>
          <p:nvPr>
            <p:extLst>
              <p:ext uri="{D42A27DB-BD31-4B8C-83A1-F6EECF244321}">
                <p14:modId xmlns:p14="http://schemas.microsoft.com/office/powerpoint/2010/main" val="3461994436"/>
              </p:ext>
            </p:extLst>
          </p:nvPr>
        </p:nvGraphicFramePr>
        <p:xfrm>
          <a:off x="1193320" y="1035169"/>
          <a:ext cx="9528324" cy="4398365"/>
        </p:xfrm>
        <a:graphic>
          <a:graphicData uri="http://schemas.openxmlformats.org/drawingml/2006/table">
            <a:tbl>
              <a:tblPr firstRow="1" bandRow="1">
                <a:tableStyleId>{5C22544A-7EE6-4342-B048-85BDC9FD1C3A}</a:tableStyleId>
              </a:tblPr>
              <a:tblGrid>
                <a:gridCol w="4796117">
                  <a:extLst>
                    <a:ext uri="{9D8B030D-6E8A-4147-A177-3AD203B41FA5}">
                      <a16:colId xmlns:a16="http://schemas.microsoft.com/office/drawing/2014/main" val="2356995673"/>
                    </a:ext>
                  </a:extLst>
                </a:gridCol>
                <a:gridCol w="4732207">
                  <a:extLst>
                    <a:ext uri="{9D8B030D-6E8A-4147-A177-3AD203B41FA5}">
                      <a16:colId xmlns:a16="http://schemas.microsoft.com/office/drawing/2014/main" val="3314439078"/>
                    </a:ext>
                  </a:extLst>
                </a:gridCol>
              </a:tblGrid>
              <a:tr h="358588">
                <a:tc>
                  <a:txBody>
                    <a:bodyPr/>
                    <a:lstStyle/>
                    <a:p>
                      <a:r>
                        <a:rPr lang="en-US" dirty="0"/>
                        <a:t>Team Member</a:t>
                      </a:r>
                    </a:p>
                  </a:txBody>
                  <a:tcPr/>
                </a:tc>
                <a:tc>
                  <a:txBody>
                    <a:bodyPr/>
                    <a:lstStyle/>
                    <a:p>
                      <a:r>
                        <a:rPr lang="en-US" dirty="0"/>
                        <a:t>ID </a:t>
                      </a:r>
                    </a:p>
                  </a:txBody>
                  <a:tcPr/>
                </a:tc>
                <a:extLst>
                  <a:ext uri="{0D108BD9-81ED-4DB2-BD59-A6C34878D82A}">
                    <a16:rowId xmlns:a16="http://schemas.microsoft.com/office/drawing/2014/main" val="665094671"/>
                  </a:ext>
                </a:extLst>
              </a:tr>
              <a:tr h="672101">
                <a:tc>
                  <a:txBody>
                    <a:bodyPr/>
                    <a:lstStyle/>
                    <a:p>
                      <a:r>
                        <a:rPr lang="en-US" dirty="0"/>
                        <a:t>Youssef Shaaban El-Sayed</a:t>
                      </a:r>
                    </a:p>
                  </a:txBody>
                  <a:tcPr/>
                </a:tc>
                <a:tc>
                  <a:txBody>
                    <a:bodyPr/>
                    <a:lstStyle/>
                    <a:p>
                      <a:r>
                        <a:rPr lang="en-US" dirty="0"/>
                        <a:t>20201701163</a:t>
                      </a:r>
                    </a:p>
                  </a:txBody>
                  <a:tcPr/>
                </a:tc>
                <a:extLst>
                  <a:ext uri="{0D108BD9-81ED-4DB2-BD59-A6C34878D82A}">
                    <a16:rowId xmlns:a16="http://schemas.microsoft.com/office/drawing/2014/main" val="3439602095"/>
                  </a:ext>
                </a:extLst>
              </a:tr>
              <a:tr h="672101">
                <a:tc>
                  <a:txBody>
                    <a:bodyPr/>
                    <a:lstStyle/>
                    <a:p>
                      <a:r>
                        <a:rPr lang="en-US" dirty="0"/>
                        <a:t>Youssef Mohamed Mansour</a:t>
                      </a:r>
                    </a:p>
                  </a:txBody>
                  <a:tcPr/>
                </a:tc>
                <a:tc>
                  <a:txBody>
                    <a:bodyPr/>
                    <a:lstStyle/>
                    <a:p>
                      <a:r>
                        <a:rPr lang="en-US" dirty="0"/>
                        <a:t>20201701036</a:t>
                      </a:r>
                    </a:p>
                  </a:txBody>
                  <a:tcPr/>
                </a:tc>
                <a:extLst>
                  <a:ext uri="{0D108BD9-81ED-4DB2-BD59-A6C34878D82A}">
                    <a16:rowId xmlns:a16="http://schemas.microsoft.com/office/drawing/2014/main" val="435892306"/>
                  </a:ext>
                </a:extLst>
              </a:tr>
              <a:tr h="672101">
                <a:tc>
                  <a:txBody>
                    <a:bodyPr/>
                    <a:lstStyle/>
                    <a:p>
                      <a:r>
                        <a:rPr lang="en-US" dirty="0"/>
                        <a:t>Abdelrhman Amr Mohamed</a:t>
                      </a:r>
                    </a:p>
                  </a:txBody>
                  <a:tcPr/>
                </a:tc>
                <a:tc>
                  <a:txBody>
                    <a:bodyPr/>
                    <a:lstStyle/>
                    <a:p>
                      <a:r>
                        <a:rPr lang="en-US" dirty="0"/>
                        <a:t>20201700478</a:t>
                      </a:r>
                    </a:p>
                  </a:txBody>
                  <a:tcPr/>
                </a:tc>
                <a:extLst>
                  <a:ext uri="{0D108BD9-81ED-4DB2-BD59-A6C34878D82A}">
                    <a16:rowId xmlns:a16="http://schemas.microsoft.com/office/drawing/2014/main" val="2415486476"/>
                  </a:ext>
                </a:extLst>
              </a:tr>
              <a:tr h="672101">
                <a:tc>
                  <a:txBody>
                    <a:bodyPr/>
                    <a:lstStyle/>
                    <a:p>
                      <a:r>
                        <a:rPr lang="en-US" dirty="0"/>
                        <a:t>Maryam Reda Ali</a:t>
                      </a:r>
                    </a:p>
                  </a:txBody>
                  <a:tcPr/>
                </a:tc>
                <a:tc>
                  <a:txBody>
                    <a:bodyPr/>
                    <a:lstStyle/>
                    <a:p>
                      <a:r>
                        <a:rPr lang="en-US" dirty="0"/>
                        <a:t>20201701218</a:t>
                      </a:r>
                    </a:p>
                  </a:txBody>
                  <a:tcPr/>
                </a:tc>
                <a:extLst>
                  <a:ext uri="{0D108BD9-81ED-4DB2-BD59-A6C34878D82A}">
                    <a16:rowId xmlns:a16="http://schemas.microsoft.com/office/drawing/2014/main" val="1125850561"/>
                  </a:ext>
                </a:extLst>
              </a:tr>
              <a:tr h="672101">
                <a:tc>
                  <a:txBody>
                    <a:bodyPr/>
                    <a:lstStyle/>
                    <a:p>
                      <a:r>
                        <a:rPr lang="en-US" dirty="0"/>
                        <a:t>Marwa Sameh Ali</a:t>
                      </a:r>
                    </a:p>
                  </a:txBody>
                  <a:tcPr/>
                </a:tc>
                <a:tc>
                  <a:txBody>
                    <a:bodyPr/>
                    <a:lstStyle/>
                    <a:p>
                      <a:pPr lvl="0">
                        <a:buNone/>
                      </a:pPr>
                      <a:r>
                        <a:rPr lang="en-US" dirty="0"/>
                        <a:t>20201700799</a:t>
                      </a:r>
                    </a:p>
                  </a:txBody>
                  <a:tcPr/>
                </a:tc>
                <a:extLst>
                  <a:ext uri="{0D108BD9-81ED-4DB2-BD59-A6C34878D82A}">
                    <a16:rowId xmlns:a16="http://schemas.microsoft.com/office/drawing/2014/main" val="2410126506"/>
                  </a:ext>
                </a:extLst>
              </a:tr>
              <a:tr h="672100">
                <a:tc>
                  <a:txBody>
                    <a:bodyPr/>
                    <a:lstStyle/>
                    <a:p>
                      <a:pPr lvl="0">
                        <a:buNone/>
                      </a:pPr>
                      <a:r>
                        <a:rPr lang="en-US" dirty="0"/>
                        <a:t>Eman Mamdouh </a:t>
                      </a:r>
                      <a:r>
                        <a:rPr lang="en-US" dirty="0" err="1"/>
                        <a:t>Awad</a:t>
                      </a:r>
                    </a:p>
                  </a:txBody>
                  <a:tcPr/>
                </a:tc>
                <a:tc>
                  <a:txBody>
                    <a:bodyPr/>
                    <a:lstStyle/>
                    <a:p>
                      <a:pPr lvl="0">
                        <a:buNone/>
                      </a:pPr>
                      <a:r>
                        <a:rPr lang="en-US" dirty="0"/>
                        <a:t>20201701063</a:t>
                      </a:r>
                    </a:p>
                  </a:txBody>
                  <a:tcPr/>
                </a:tc>
                <a:extLst>
                  <a:ext uri="{0D108BD9-81ED-4DB2-BD59-A6C34878D82A}">
                    <a16:rowId xmlns:a16="http://schemas.microsoft.com/office/drawing/2014/main" val="1865360776"/>
                  </a:ext>
                </a:extLst>
              </a:tr>
            </a:tbl>
          </a:graphicData>
        </a:graphic>
      </p:graphicFrame>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5143-B728-838B-AFE2-2161A1C94006}"/>
              </a:ext>
            </a:extLst>
          </p:cNvPr>
          <p:cNvSpPr>
            <a:spLocks noGrp="1"/>
          </p:cNvSpPr>
          <p:nvPr>
            <p:ph type="title"/>
          </p:nvPr>
        </p:nvSpPr>
        <p:spPr/>
        <p:txBody>
          <a:bodyPr/>
          <a:lstStyle/>
          <a:p>
            <a:r>
              <a:rPr lang="en-US" b="0" u="sng" dirty="0">
                <a:ea typeface="+mj-lt"/>
                <a:cs typeface="+mj-lt"/>
              </a:rPr>
              <a:t>Introduction (the problem, idea)</a:t>
            </a:r>
            <a:endParaRPr lang="en-US" u="sng"/>
          </a:p>
        </p:txBody>
      </p:sp>
      <p:sp>
        <p:nvSpPr>
          <p:cNvPr id="3" name="Content Placeholder 2">
            <a:extLst>
              <a:ext uri="{FF2B5EF4-FFF2-40B4-BE49-F238E27FC236}">
                <a16:creationId xmlns:a16="http://schemas.microsoft.com/office/drawing/2014/main" id="{65589498-E789-0EA6-E8AC-CF8615D06A9E}"/>
              </a:ext>
            </a:extLst>
          </p:cNvPr>
          <p:cNvSpPr>
            <a:spLocks noGrp="1"/>
          </p:cNvSpPr>
          <p:nvPr>
            <p:ph idx="1"/>
          </p:nvPr>
        </p:nvSpPr>
        <p:spPr>
          <a:xfrm>
            <a:off x="1167493" y="1715543"/>
            <a:ext cx="9807936" cy="4833305"/>
          </a:xfrm>
          <a:solidFill>
            <a:schemeClr val="bg1"/>
          </a:solidFill>
        </p:spPr>
        <p:txBody>
          <a:bodyPr vert="horz" lIns="91440" tIns="45720" rIns="91440" bIns="45720" rtlCol="0" anchor="t">
            <a:noAutofit/>
          </a:bodyPr>
          <a:lstStyle/>
          <a:p>
            <a:r>
              <a:rPr lang="en-US" sz="2400" dirty="0"/>
              <a:t>Problem : </a:t>
            </a:r>
            <a:r>
              <a:rPr lang="en-US" sz="2400" dirty="0">
                <a:ea typeface="+mn-lt"/>
                <a:cs typeface="+mn-lt"/>
              </a:rPr>
              <a:t>Churn detection for bank customers refers to the process of identifying and predicting customers who are likely to stop using the bank's services or close their accounts in the near future , Churn in this context, is the phenomenon where customers discontinue their relationship with a bank, and it is a critical concern for financial institutions.</a:t>
            </a:r>
            <a:endParaRPr lang="en-US"/>
          </a:p>
          <a:p>
            <a:r>
              <a:rPr lang="en-US" sz="2400" dirty="0"/>
              <a:t>Idea :</a:t>
            </a:r>
            <a:r>
              <a:rPr lang="en-US" sz="2400" dirty="0">
                <a:ea typeface="+mn-lt"/>
                <a:cs typeface="+mn-lt"/>
              </a:rPr>
              <a:t>The goal of churn detection is to proactively identify customers at risk of churning so that the bank can take preventive actions to retain them. Retaining existing customers is often more cost-effective than acquiring new ones, and it helps maintain a stable and profitable customer base. </a:t>
            </a:r>
            <a:endParaRPr lang="en-US" sz="2400" dirty="0"/>
          </a:p>
          <a:p>
            <a:endParaRPr lang="en-US" sz="2400" dirty="0">
              <a:solidFill>
                <a:srgbClr val="374151"/>
              </a:solidFill>
            </a:endParaRPr>
          </a:p>
        </p:txBody>
      </p:sp>
      <p:sp>
        <p:nvSpPr>
          <p:cNvPr id="4" name="Footer Placeholder 3">
            <a:extLst>
              <a:ext uri="{FF2B5EF4-FFF2-40B4-BE49-F238E27FC236}">
                <a16:creationId xmlns:a16="http://schemas.microsoft.com/office/drawing/2014/main" id="{53A1B7C7-2C3D-262E-5AB4-FFC44CBBBA1E}"/>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152F2E9-4E38-0B10-092F-4543DA7C70DD}"/>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88123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4595-D8FA-07FB-8547-29CDB9CD7B70}"/>
              </a:ext>
            </a:extLst>
          </p:cNvPr>
          <p:cNvSpPr>
            <a:spLocks noGrp="1"/>
          </p:cNvSpPr>
          <p:nvPr>
            <p:ph type="title"/>
          </p:nvPr>
        </p:nvSpPr>
        <p:spPr>
          <a:xfrm>
            <a:off x="678662" y="381000"/>
            <a:ext cx="11173786" cy="1325563"/>
          </a:xfrm>
        </p:spPr>
        <p:txBody>
          <a:bodyPr/>
          <a:lstStyle/>
          <a:p>
            <a:r>
              <a:rPr lang="en-US" b="0" u="sng" dirty="0">
                <a:ea typeface="+mj-lt"/>
                <a:cs typeface="+mj-lt"/>
              </a:rPr>
              <a:t>Dataset Description and preprocessing</a:t>
            </a:r>
            <a:endParaRPr lang="en-US" u="sng"/>
          </a:p>
        </p:txBody>
      </p:sp>
      <p:sp>
        <p:nvSpPr>
          <p:cNvPr id="3" name="Content Placeholder 2">
            <a:extLst>
              <a:ext uri="{FF2B5EF4-FFF2-40B4-BE49-F238E27FC236}">
                <a16:creationId xmlns:a16="http://schemas.microsoft.com/office/drawing/2014/main" id="{4DE7618B-1A6D-EE23-40DC-6A5F6030FD85}"/>
              </a:ext>
            </a:extLst>
          </p:cNvPr>
          <p:cNvSpPr>
            <a:spLocks noGrp="1"/>
          </p:cNvSpPr>
          <p:nvPr>
            <p:ph idx="1"/>
          </p:nvPr>
        </p:nvSpPr>
        <p:spPr>
          <a:xfrm>
            <a:off x="721795" y="1571769"/>
            <a:ext cx="10253634" cy="3036136"/>
          </a:xfrm>
        </p:spPr>
        <p:txBody>
          <a:bodyPr vert="horz" lIns="91440" tIns="45720" rIns="91440" bIns="45720" rtlCol="0" anchor="t">
            <a:noAutofit/>
          </a:bodyPr>
          <a:lstStyle/>
          <a:p>
            <a:pPr marL="285750" indent="-285750">
              <a:buFont typeface="Arial"/>
              <a:buChar char="•"/>
            </a:pPr>
            <a:r>
              <a:rPr lang="en-US" sz="2000" dirty="0" err="1">
                <a:ea typeface="+mn-lt"/>
                <a:cs typeface="+mn-lt"/>
              </a:rPr>
              <a:t>RowNumber</a:t>
            </a:r>
            <a:r>
              <a:rPr lang="en-US" sz="2000" dirty="0">
                <a:ea typeface="+mn-lt"/>
                <a:cs typeface="+mn-lt"/>
              </a:rPr>
              <a:t>—corresponds to the record (row) number </a:t>
            </a:r>
            <a:endParaRPr lang="en-US" sz="2000"/>
          </a:p>
          <a:p>
            <a:pPr marL="285750" indent="-285750">
              <a:buFont typeface="Arial"/>
              <a:buChar char="•"/>
            </a:pPr>
            <a:r>
              <a:rPr lang="en-US" sz="2000" dirty="0" err="1">
                <a:ea typeface="+mn-lt"/>
                <a:cs typeface="+mn-lt"/>
              </a:rPr>
              <a:t>CustomerId</a:t>
            </a:r>
            <a:r>
              <a:rPr lang="en-US" sz="2000" dirty="0">
                <a:ea typeface="+mn-lt"/>
                <a:cs typeface="+mn-lt"/>
              </a:rPr>
              <a:t>—contains random values </a:t>
            </a:r>
            <a:endParaRPr lang="en-US" sz="2000"/>
          </a:p>
          <a:p>
            <a:pPr marL="285750" indent="-285750">
              <a:buFont typeface="Arial"/>
              <a:buChar char="•"/>
            </a:pPr>
            <a:r>
              <a:rPr lang="en-US" sz="2000" dirty="0">
                <a:ea typeface="+mn-lt"/>
                <a:cs typeface="+mn-lt"/>
              </a:rPr>
              <a:t>Surname—the surname of a customer </a:t>
            </a:r>
            <a:endParaRPr lang="en-US" sz="2000"/>
          </a:p>
          <a:p>
            <a:pPr marL="285750" indent="-285750">
              <a:buFont typeface="Arial"/>
              <a:buChar char="•"/>
            </a:pPr>
            <a:r>
              <a:rPr lang="en-US" sz="2000" dirty="0" err="1">
                <a:ea typeface="+mn-lt"/>
                <a:cs typeface="+mn-lt"/>
              </a:rPr>
              <a:t>CreditScore</a:t>
            </a:r>
            <a:r>
              <a:rPr lang="en-US" sz="2000" dirty="0">
                <a:ea typeface="+mn-lt"/>
                <a:cs typeface="+mn-lt"/>
              </a:rPr>
              <a:t>—can have an effect on customer churn, since a customer with a higher credit score is less likely to leave the bank.</a:t>
            </a:r>
            <a:endParaRPr lang="en-US" sz="2000"/>
          </a:p>
          <a:p>
            <a:pPr marL="285750" indent="-285750">
              <a:buFont typeface="Arial"/>
              <a:buChar char="•"/>
            </a:pPr>
            <a:r>
              <a:rPr lang="en-US" sz="2000" dirty="0">
                <a:ea typeface="+mn-lt"/>
                <a:cs typeface="+mn-lt"/>
              </a:rPr>
              <a:t>Geography—a customer’s location can affect their decision to leave the bank.</a:t>
            </a:r>
            <a:endParaRPr lang="en-US" sz="2000"/>
          </a:p>
          <a:p>
            <a:pPr marL="285750" indent="-285750">
              <a:buFont typeface="Arial"/>
              <a:buChar char="•"/>
            </a:pPr>
            <a:r>
              <a:rPr lang="en-US" sz="2000" dirty="0">
                <a:ea typeface="+mn-lt"/>
                <a:cs typeface="+mn-lt"/>
              </a:rPr>
              <a:t>Gender—it’s interesting to explore whether gender plays a role in a customer leaving the bank.</a:t>
            </a:r>
            <a:endParaRPr lang="en-US" sz="2000"/>
          </a:p>
          <a:p>
            <a:pPr marL="285750" indent="-285750">
              <a:buFont typeface="Arial"/>
              <a:buChar char="•"/>
            </a:pPr>
            <a:r>
              <a:rPr lang="en-US" sz="2000" dirty="0">
                <a:ea typeface="+mn-lt"/>
                <a:cs typeface="+mn-lt"/>
              </a:rPr>
              <a:t>Age—this is certainly relevant, since older customers are less likely to leave their bank than younger ones.</a:t>
            </a:r>
            <a:endParaRPr lang="en-US" sz="2000"/>
          </a:p>
          <a:p>
            <a:pPr marL="285750" indent="-285750">
              <a:buFont typeface="Arial"/>
              <a:buChar char="•"/>
            </a:pPr>
            <a:r>
              <a:rPr lang="en-US" sz="2000" dirty="0">
                <a:ea typeface="+mn-lt"/>
                <a:cs typeface="+mn-lt"/>
              </a:rPr>
              <a:t>Tenure—refers to the number of years that the customer has been a client of the bank. Normally, older clients are more loyal and less likely to leave a bank.</a:t>
            </a:r>
            <a:endParaRPr lang="en-US" sz="2000" dirty="0"/>
          </a:p>
          <a:p>
            <a:endParaRPr lang="en-US" dirty="0"/>
          </a:p>
        </p:txBody>
      </p:sp>
      <p:sp>
        <p:nvSpPr>
          <p:cNvPr id="4" name="Footer Placeholder 3">
            <a:extLst>
              <a:ext uri="{FF2B5EF4-FFF2-40B4-BE49-F238E27FC236}">
                <a16:creationId xmlns:a16="http://schemas.microsoft.com/office/drawing/2014/main" id="{558368DF-B3DA-7DBE-E1BE-3175BF692661}"/>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D68E0B0-97A2-B126-F313-D28558950A1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3842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A849-DAD1-51DA-641A-DA484AEB37AA}"/>
              </a:ext>
            </a:extLst>
          </p:cNvPr>
          <p:cNvSpPr>
            <a:spLocks noGrp="1"/>
          </p:cNvSpPr>
          <p:nvPr>
            <p:ph type="title"/>
          </p:nvPr>
        </p:nvSpPr>
        <p:spPr>
          <a:xfrm>
            <a:off x="1167492" y="381000"/>
            <a:ext cx="10469296" cy="2173827"/>
          </a:xfrm>
        </p:spPr>
        <p:txBody>
          <a:bodyPr/>
          <a:lstStyle/>
          <a:p>
            <a:r>
              <a:rPr lang="en-US" b="0" u="sng" dirty="0">
                <a:ea typeface="+mj-lt"/>
                <a:cs typeface="+mj-lt"/>
              </a:rPr>
              <a:t>Dataset Description and preprocessing</a:t>
            </a:r>
            <a:br>
              <a:rPr lang="en-US" b="0" u="sng" dirty="0">
                <a:ea typeface="+mj-lt"/>
                <a:cs typeface="+mj-lt"/>
              </a:rPr>
            </a:br>
            <a:r>
              <a:rPr lang="en-US" b="0" u="sng" dirty="0">
                <a:ea typeface="+mj-lt"/>
                <a:cs typeface="+mj-lt"/>
              </a:rPr>
              <a:t>(Cont.)</a:t>
            </a:r>
          </a:p>
          <a:p>
            <a:endParaRPr lang="en-US" dirty="0"/>
          </a:p>
        </p:txBody>
      </p:sp>
      <p:sp>
        <p:nvSpPr>
          <p:cNvPr id="3" name="Content Placeholder 2">
            <a:extLst>
              <a:ext uri="{FF2B5EF4-FFF2-40B4-BE49-F238E27FC236}">
                <a16:creationId xmlns:a16="http://schemas.microsoft.com/office/drawing/2014/main" id="{B267B73E-EB41-9C2C-24B8-4E269F663415}"/>
              </a:ext>
            </a:extLst>
          </p:cNvPr>
          <p:cNvSpPr>
            <a:spLocks noGrp="1"/>
          </p:cNvSpPr>
          <p:nvPr>
            <p:ph idx="1"/>
          </p:nvPr>
        </p:nvSpPr>
        <p:spPr>
          <a:xfrm>
            <a:off x="664285" y="2017467"/>
            <a:ext cx="10728087" cy="3366815"/>
          </a:xfrm>
        </p:spPr>
        <p:txBody>
          <a:bodyPr vert="horz" lIns="91440" tIns="45720" rIns="91440" bIns="45720" rtlCol="0" anchor="t">
            <a:noAutofit/>
          </a:bodyPr>
          <a:lstStyle/>
          <a:p>
            <a:pPr marL="742950" lvl="1" indent="-285750">
              <a:buFont typeface="Arial,Sans-Serif"/>
              <a:buChar char="•"/>
            </a:pPr>
            <a:r>
              <a:rPr lang="en-US" sz="2000" dirty="0">
                <a:latin typeface="Arial"/>
                <a:cs typeface="Arial"/>
              </a:rPr>
              <a:t>Balance—also a very good indicator of customer churn, as people with a higher balance in their accounts are less likely to leave the bank compared to those with lower balances.</a:t>
            </a:r>
          </a:p>
          <a:p>
            <a:pPr marL="742950" lvl="1" indent="-285750">
              <a:buFont typeface="Arial,Sans-Serif"/>
              <a:buChar char="•"/>
            </a:pPr>
            <a:r>
              <a:rPr lang="en-US" sz="2000" dirty="0" err="1">
                <a:latin typeface="Arial"/>
                <a:cs typeface="Arial"/>
              </a:rPr>
              <a:t>NumOfProducts</a:t>
            </a:r>
            <a:r>
              <a:rPr lang="en-US" sz="2000" dirty="0">
                <a:latin typeface="Arial"/>
                <a:cs typeface="Arial"/>
              </a:rPr>
              <a:t>—refers to the number of products that a customer has purchased through the bank.</a:t>
            </a:r>
          </a:p>
          <a:p>
            <a:pPr marL="742950" lvl="1" indent="-285750">
              <a:buFont typeface="Arial,Sans-Serif"/>
              <a:buChar char="•"/>
            </a:pPr>
            <a:r>
              <a:rPr lang="en-US" sz="2000" dirty="0" err="1">
                <a:latin typeface="Arial"/>
                <a:cs typeface="Arial"/>
              </a:rPr>
              <a:t>HasCrCard</a:t>
            </a:r>
            <a:r>
              <a:rPr lang="en-US" sz="2000" dirty="0">
                <a:latin typeface="Arial"/>
                <a:cs typeface="Arial"/>
              </a:rPr>
              <a:t>—denotes whether or not a customer has a credit card. This column is also relevant, since people with a credit card are less likely to leave the bank.</a:t>
            </a:r>
          </a:p>
          <a:p>
            <a:pPr marL="742950" lvl="1" indent="-285750">
              <a:buFont typeface="Arial,Sans-Serif"/>
              <a:buChar char="•"/>
            </a:pPr>
            <a:r>
              <a:rPr lang="en-US" sz="2000" dirty="0" err="1">
                <a:latin typeface="Arial"/>
                <a:cs typeface="Arial"/>
              </a:rPr>
              <a:t>IsActiveMember</a:t>
            </a:r>
            <a:r>
              <a:rPr lang="en-US" sz="2000" dirty="0">
                <a:latin typeface="Arial"/>
                <a:cs typeface="Arial"/>
              </a:rPr>
              <a:t>—active customers are less likely to leave the bank.</a:t>
            </a:r>
          </a:p>
          <a:p>
            <a:pPr marL="742950" lvl="1" indent="-285750">
              <a:buFont typeface="Arial,Sans-Serif"/>
              <a:buChar char="•"/>
            </a:pPr>
            <a:r>
              <a:rPr lang="en-US" sz="2000" dirty="0" err="1">
                <a:latin typeface="Arial"/>
                <a:cs typeface="Arial"/>
              </a:rPr>
              <a:t>EstimatedSalary</a:t>
            </a:r>
            <a:r>
              <a:rPr lang="en-US" sz="2000" dirty="0">
                <a:latin typeface="Arial"/>
                <a:cs typeface="Arial"/>
              </a:rPr>
              <a:t>—as with balance, people with lower salaries are more likely to leave the bank compared to those with higher salaries.</a:t>
            </a:r>
          </a:p>
          <a:p>
            <a:pPr marL="742950" lvl="1" indent="-285750">
              <a:buFont typeface="Arial,Sans-Serif"/>
              <a:buChar char="•"/>
            </a:pPr>
            <a:r>
              <a:rPr lang="en-US" sz="2000" dirty="0">
                <a:latin typeface="Arial"/>
                <a:cs typeface="Arial"/>
              </a:rPr>
              <a:t>Exited—whether or not the customer left the bank</a:t>
            </a:r>
          </a:p>
          <a:p>
            <a:endParaRPr lang="en-US" dirty="0"/>
          </a:p>
        </p:txBody>
      </p:sp>
      <p:sp>
        <p:nvSpPr>
          <p:cNvPr id="4" name="Footer Placeholder 3">
            <a:extLst>
              <a:ext uri="{FF2B5EF4-FFF2-40B4-BE49-F238E27FC236}">
                <a16:creationId xmlns:a16="http://schemas.microsoft.com/office/drawing/2014/main" id="{2040F1C7-25CD-81C7-C4DE-C1B7DFDBBD7E}"/>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7AA609-DBF1-8867-B18F-D248CF9BC0F3}"/>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1778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5275-2CB3-977E-111A-8C6276083E74}"/>
              </a:ext>
            </a:extLst>
          </p:cNvPr>
          <p:cNvSpPr>
            <a:spLocks noGrp="1"/>
          </p:cNvSpPr>
          <p:nvPr>
            <p:ph type="title"/>
          </p:nvPr>
        </p:nvSpPr>
        <p:spPr>
          <a:xfrm>
            <a:off x="836813" y="309114"/>
            <a:ext cx="10929371" cy="1958165"/>
          </a:xfrm>
        </p:spPr>
        <p:txBody>
          <a:bodyPr/>
          <a:lstStyle/>
          <a:p>
            <a:r>
              <a:rPr lang="en-US" sz="4800" b="0" u="sng" baseline="0" dirty="0">
                <a:ea typeface="+mj-lt"/>
                <a:cs typeface="+mj-lt"/>
              </a:rPr>
              <a:t>Dataset Description and preprocessing</a:t>
            </a:r>
            <a:br>
              <a:rPr lang="en-US" b="0" u="sng" dirty="0">
                <a:ea typeface="+mj-lt"/>
                <a:cs typeface="+mj-lt"/>
              </a:rPr>
            </a:br>
            <a:r>
              <a:rPr lang="en-US" b="0" u="sng" dirty="0">
                <a:ea typeface="+mj-lt"/>
                <a:cs typeface="+mj-lt"/>
              </a:rPr>
              <a:t>(Cont.)</a:t>
            </a:r>
            <a:endParaRPr lang="en-US" dirty="0"/>
          </a:p>
        </p:txBody>
      </p:sp>
      <p:sp>
        <p:nvSpPr>
          <p:cNvPr id="3" name="Content Placeholder 2">
            <a:extLst>
              <a:ext uri="{FF2B5EF4-FFF2-40B4-BE49-F238E27FC236}">
                <a16:creationId xmlns:a16="http://schemas.microsoft.com/office/drawing/2014/main" id="{3D055A4B-6A9E-8418-B8A1-0BFD420E9910}"/>
              </a:ext>
            </a:extLst>
          </p:cNvPr>
          <p:cNvSpPr>
            <a:spLocks noGrp="1"/>
          </p:cNvSpPr>
          <p:nvPr>
            <p:ph idx="1"/>
          </p:nvPr>
        </p:nvSpPr>
        <p:spPr>
          <a:xfrm>
            <a:off x="923078" y="2765090"/>
            <a:ext cx="10052351" cy="3208663"/>
          </a:xfrm>
        </p:spPr>
        <p:txBody>
          <a:bodyPr vert="horz" lIns="91440" tIns="45720" rIns="91440" bIns="45720" rtlCol="0" anchor="t">
            <a:noAutofit/>
          </a:bodyPr>
          <a:lstStyle/>
          <a:p>
            <a:pPr marL="285750" indent="-285750">
              <a:buFont typeface="Arial"/>
              <a:buChar char="•"/>
            </a:pPr>
            <a:r>
              <a:rPr lang="en-US" sz="2400" dirty="0" err="1">
                <a:ea typeface="+mn-lt"/>
                <a:cs typeface="+mn-lt"/>
              </a:rPr>
              <a:t>RowNumber</a:t>
            </a:r>
            <a:r>
              <a:rPr lang="en-US" sz="2400" dirty="0">
                <a:ea typeface="+mn-lt"/>
                <a:cs typeface="+mn-lt"/>
              </a:rPr>
              <a:t> , </a:t>
            </a:r>
            <a:r>
              <a:rPr lang="en-US" sz="2400" dirty="0" err="1">
                <a:ea typeface="+mn-lt"/>
                <a:cs typeface="+mn-lt"/>
              </a:rPr>
              <a:t>CustomerId</a:t>
            </a:r>
            <a:r>
              <a:rPr lang="en-US" sz="2400" dirty="0">
                <a:ea typeface="+mn-lt"/>
                <a:cs typeface="+mn-lt"/>
              </a:rPr>
              <a:t> and  Surname columns has no effect on the output so we dropped them from our dataset</a:t>
            </a:r>
            <a:endParaRPr lang="en-US" sz="2400" dirty="0"/>
          </a:p>
          <a:p>
            <a:pPr marL="285750" indent="-285750">
              <a:buFont typeface="Arial"/>
              <a:buChar char="•"/>
            </a:pPr>
            <a:endParaRPr lang="en-US" sz="2000" dirty="0">
              <a:solidFill>
                <a:srgbClr val="3C4043"/>
              </a:solidFill>
            </a:endParaRPr>
          </a:p>
          <a:p>
            <a:endParaRPr lang="en-US" sz="2000" dirty="0"/>
          </a:p>
        </p:txBody>
      </p:sp>
      <p:sp>
        <p:nvSpPr>
          <p:cNvPr id="4" name="Footer Placeholder 3">
            <a:extLst>
              <a:ext uri="{FF2B5EF4-FFF2-40B4-BE49-F238E27FC236}">
                <a16:creationId xmlns:a16="http://schemas.microsoft.com/office/drawing/2014/main" id="{8D996ED7-10C2-3AFE-6FEB-975B35BE14ED}"/>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66B4BBAB-812C-220C-EBA5-C7F307F73F2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98322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12CC-6620-E9B7-E803-CD268AEA278A}"/>
              </a:ext>
            </a:extLst>
          </p:cNvPr>
          <p:cNvSpPr>
            <a:spLocks noGrp="1"/>
          </p:cNvSpPr>
          <p:nvPr>
            <p:ph type="title"/>
          </p:nvPr>
        </p:nvSpPr>
        <p:spPr>
          <a:xfrm>
            <a:off x="851191" y="280359"/>
            <a:ext cx="10124238" cy="1440581"/>
          </a:xfrm>
        </p:spPr>
        <p:txBody>
          <a:bodyPr/>
          <a:lstStyle/>
          <a:p>
            <a:r>
              <a:rPr lang="en-US" b="0" u="sng" dirty="0"/>
              <a:t>Models </a:t>
            </a:r>
            <a:r>
              <a:rPr lang="en-US" b="0" u="sng" dirty="0">
                <a:ea typeface="+mj-lt"/>
                <a:cs typeface="+mj-lt"/>
              </a:rPr>
              <a:t>from scratch.</a:t>
            </a:r>
            <a:r>
              <a:rPr lang="en-US" b="0" u="sng" dirty="0"/>
              <a:t> </a:t>
            </a:r>
          </a:p>
        </p:txBody>
      </p:sp>
      <p:sp>
        <p:nvSpPr>
          <p:cNvPr id="3" name="Content Placeholder 2">
            <a:extLst>
              <a:ext uri="{FF2B5EF4-FFF2-40B4-BE49-F238E27FC236}">
                <a16:creationId xmlns:a16="http://schemas.microsoft.com/office/drawing/2014/main" id="{B842E4B5-7113-5681-584C-55257DE0AFA7}"/>
              </a:ext>
            </a:extLst>
          </p:cNvPr>
          <p:cNvSpPr>
            <a:spLocks noGrp="1"/>
          </p:cNvSpPr>
          <p:nvPr>
            <p:ph idx="1"/>
          </p:nvPr>
        </p:nvSpPr>
        <p:spPr>
          <a:xfrm>
            <a:off x="851191" y="1643656"/>
            <a:ext cx="10814350" cy="4790173"/>
          </a:xfrm>
        </p:spPr>
        <p:txBody>
          <a:bodyPr vert="horz" lIns="91440" tIns="45720" rIns="91440" bIns="45720" rtlCol="0" anchor="t">
            <a:noAutofit/>
          </a:bodyPr>
          <a:lstStyle/>
          <a:p>
            <a:r>
              <a:rPr lang="en-US" u="sng" dirty="0"/>
              <a:t>1-CNN Model </a:t>
            </a:r>
            <a:endParaRPr lang="en-US" u="sng" dirty="0">
              <a:ea typeface="Segoe UI Historic"/>
              <a:cs typeface="Segoe UI Historic"/>
            </a:endParaRPr>
          </a:p>
          <a:p>
            <a:r>
              <a:rPr lang="en-US" sz="2400" b="1" dirty="0">
                <a:ea typeface="+mn-lt"/>
                <a:cs typeface="+mn-lt"/>
              </a:rPr>
              <a:t>The Reason of Choosing </a:t>
            </a:r>
            <a:r>
              <a:rPr lang="en-US" sz="2400" b="1" dirty="0">
                <a:solidFill>
                  <a:srgbClr val="202124"/>
                </a:solidFill>
                <a:ea typeface="+mn-lt"/>
                <a:cs typeface="+mn-lt"/>
              </a:rPr>
              <a:t>Convolutional Neural Networks (</a:t>
            </a:r>
            <a:r>
              <a:rPr lang="en-US" sz="2400" b="1" dirty="0">
                <a:latin typeface="Segoe UI Historic"/>
                <a:ea typeface="Segoe UI Historic"/>
                <a:cs typeface="Segoe UI Historic"/>
              </a:rPr>
              <a:t>CNNs)</a:t>
            </a:r>
            <a:r>
              <a:rPr lang="en-US" sz="2400" dirty="0">
                <a:latin typeface="Segoe UI Historic"/>
                <a:ea typeface="Segoe UI Historic"/>
                <a:cs typeface="Segoe UI Historic"/>
              </a:rPr>
              <a:t> : automatically extract relevant features from complex numeric datasets, eliminating the need for manual feature engineering and allowing them to learn hierarchical representations of the data. </a:t>
            </a:r>
            <a:endParaRPr lang="en-US" sz="2400">
              <a:latin typeface="Tenorite"/>
              <a:ea typeface="Segoe UI Historic"/>
              <a:cs typeface="Segoe UI Historic"/>
            </a:endParaRPr>
          </a:p>
          <a:p>
            <a:endParaRPr lang="en-US" sz="2400" dirty="0">
              <a:latin typeface="Segoe UI Historic"/>
              <a:ea typeface="Segoe UI Historic"/>
              <a:cs typeface="Segoe UI Historic"/>
            </a:endParaRPr>
          </a:p>
          <a:p>
            <a:r>
              <a:rPr lang="en-US" sz="2400" dirty="0">
                <a:latin typeface="Segoe UI Historic"/>
                <a:ea typeface="Segoe UI Historic"/>
                <a:cs typeface="Segoe UI Historic"/>
              </a:rPr>
              <a:t>CNN are robust to variations, noise, outliers, and differences in scale or distribution within numeric datasets. They can still extract meaningful patterns for classification under such conditions</a:t>
            </a:r>
            <a:endParaRPr lang="en-US" sz="2400"/>
          </a:p>
          <a:p>
            <a:endParaRPr lang="en-US" sz="1200" dirty="0"/>
          </a:p>
          <a:p>
            <a:endParaRPr lang="en-US" dirty="0"/>
          </a:p>
        </p:txBody>
      </p:sp>
      <p:sp>
        <p:nvSpPr>
          <p:cNvPr id="4" name="Footer Placeholder 3">
            <a:extLst>
              <a:ext uri="{FF2B5EF4-FFF2-40B4-BE49-F238E27FC236}">
                <a16:creationId xmlns:a16="http://schemas.microsoft.com/office/drawing/2014/main" id="{43ECE0FB-ABF1-BB81-664D-92AADD12A7A3}"/>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4DD9F8D-3931-914C-605A-B6C876BB50C8}"/>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71018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E9E06-EECF-3816-978E-91BA5C6D8AC6}"/>
              </a:ext>
            </a:extLst>
          </p:cNvPr>
          <p:cNvSpPr>
            <a:spLocks noGrp="1"/>
          </p:cNvSpPr>
          <p:nvPr>
            <p:ph idx="1"/>
          </p:nvPr>
        </p:nvSpPr>
        <p:spPr>
          <a:xfrm>
            <a:off x="1167493" y="579732"/>
            <a:ext cx="9807936" cy="5394021"/>
          </a:xfrm>
        </p:spPr>
        <p:txBody>
          <a:bodyPr vert="horz" lIns="91440" tIns="45720" rIns="91440" bIns="45720" rtlCol="0" anchor="t">
            <a:noAutofit/>
          </a:bodyPr>
          <a:lstStyle/>
          <a:p>
            <a:r>
              <a:rPr lang="en-US" sz="2400" b="1" dirty="0">
                <a:latin typeface="Segoe UI"/>
                <a:cs typeface="Segoe UI"/>
              </a:rPr>
              <a:t>Modification Made On It :</a:t>
            </a:r>
            <a:endParaRPr lang="en-US" b="1">
              <a:latin typeface="Tenorite"/>
              <a:cs typeface="Segoe UI"/>
            </a:endParaRPr>
          </a:p>
          <a:p>
            <a:r>
              <a:rPr lang="en-US" sz="2400" b="1" dirty="0">
                <a:latin typeface="Segoe UI"/>
                <a:cs typeface="Segoe UI"/>
              </a:rPr>
              <a:t>Dense Layers:</a:t>
            </a:r>
            <a:r>
              <a:rPr lang="en-US" sz="2400" dirty="0">
                <a:solidFill>
                  <a:srgbClr val="374151"/>
                </a:solidFill>
                <a:latin typeface="Segoe UI"/>
                <a:cs typeface="Segoe UI"/>
              </a:rPr>
              <a:t> In a Convolutional Neural Network (CNN), you typically use convolutional layers (</a:t>
            </a:r>
            <a:r>
              <a:rPr lang="en-US" sz="2400" b="1" dirty="0">
                <a:latin typeface="Consolas"/>
              </a:rPr>
              <a:t>Conv2D</a:t>
            </a:r>
            <a:r>
              <a:rPr lang="en-US" sz="2400" dirty="0">
                <a:solidFill>
                  <a:srgbClr val="374151"/>
                </a:solidFill>
                <a:latin typeface="Segoe UI"/>
                <a:cs typeface="Segoe UI"/>
              </a:rPr>
              <a:t>) instead of dense layers for processing spatial information in images.</a:t>
            </a:r>
            <a:endParaRPr lang="en-US"/>
          </a:p>
          <a:p>
            <a:r>
              <a:rPr lang="en-US" sz="2400" b="1" dirty="0">
                <a:latin typeface="Segoe UI"/>
                <a:cs typeface="Segoe UI"/>
              </a:rPr>
              <a:t>Dropout:</a:t>
            </a:r>
            <a:r>
              <a:rPr lang="en-US" sz="2400" dirty="0">
                <a:solidFill>
                  <a:srgbClr val="374151"/>
                </a:solidFill>
                <a:latin typeface="Segoe UI"/>
                <a:cs typeface="Segoe UI"/>
              </a:rPr>
              <a:t> Dropout is often used in dense layers to prevent overfitting. In CNNs, it's more common to use dropout after dense layers or convolutional layers.</a:t>
            </a:r>
          </a:p>
          <a:p>
            <a:r>
              <a:rPr lang="en-US" sz="2400" b="1" dirty="0">
                <a:latin typeface="Segoe UI"/>
                <a:cs typeface="Segoe UI"/>
              </a:rPr>
              <a:t>Activation Function in Output Layer:</a:t>
            </a:r>
            <a:r>
              <a:rPr lang="en-US" sz="2400" dirty="0">
                <a:solidFill>
                  <a:srgbClr val="374151"/>
                </a:solidFill>
                <a:latin typeface="Segoe UI"/>
                <a:cs typeface="Segoe UI"/>
              </a:rPr>
              <a:t> For binary classification problems, it's common to use a sigmoid activation function in the output layer instead of </a:t>
            </a:r>
            <a:r>
              <a:rPr lang="en-US" sz="2400" b="1" err="1">
                <a:latin typeface="Consolas"/>
              </a:rPr>
              <a:t>relu</a:t>
            </a:r>
            <a:r>
              <a:rPr lang="en-US" sz="2400" dirty="0">
                <a:solidFill>
                  <a:srgbClr val="374151"/>
                </a:solidFill>
                <a:latin typeface="Segoe UI"/>
                <a:cs typeface="Segoe UI"/>
              </a:rPr>
              <a:t>. The sigmoid activation function squashes the output to the range [0, 1], which is suitable for binary classification.</a:t>
            </a:r>
          </a:p>
          <a:p>
            <a:r>
              <a:rPr lang="en-US" sz="2400" b="1" dirty="0">
                <a:latin typeface="Segoe UI"/>
                <a:cs typeface="Segoe UI"/>
              </a:rPr>
              <a:t>Model Evaluation:</a:t>
            </a:r>
            <a:r>
              <a:rPr lang="en-US" sz="2400" dirty="0">
                <a:solidFill>
                  <a:srgbClr val="374151"/>
                </a:solidFill>
                <a:latin typeface="Segoe UI"/>
                <a:cs typeface="Segoe UI"/>
              </a:rPr>
              <a:t> The evaluation part is modified to use the </a:t>
            </a:r>
            <a:r>
              <a:rPr lang="en-US" sz="2400" b="1" dirty="0">
                <a:latin typeface="Consolas"/>
              </a:rPr>
              <a:t>evaluate</a:t>
            </a:r>
            <a:r>
              <a:rPr lang="en-US" sz="2400" dirty="0">
                <a:solidFill>
                  <a:srgbClr val="374151"/>
                </a:solidFill>
                <a:latin typeface="Segoe UI"/>
                <a:cs typeface="Segoe UI"/>
              </a:rPr>
              <a:t> method instead of manually thresholding the predicted values.</a:t>
            </a:r>
          </a:p>
          <a:p>
            <a:endParaRPr lang="en-US" sz="2400" dirty="0">
              <a:latin typeface="Segoe UI"/>
              <a:cs typeface="Segoe UI"/>
            </a:endParaRPr>
          </a:p>
          <a:p>
            <a:endParaRPr lang="en-US" sz="2400" dirty="0"/>
          </a:p>
        </p:txBody>
      </p:sp>
      <p:sp>
        <p:nvSpPr>
          <p:cNvPr id="4" name="Footer Placeholder 3">
            <a:extLst>
              <a:ext uri="{FF2B5EF4-FFF2-40B4-BE49-F238E27FC236}">
                <a16:creationId xmlns:a16="http://schemas.microsoft.com/office/drawing/2014/main" id="{81FCA62F-F533-518D-D9EC-4AA0C6798951}"/>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46F4A2A-DD09-795E-98C5-9979C196D563}"/>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94886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177B-CAD3-5FD1-9E2E-73DCBA0111B8}"/>
              </a:ext>
            </a:extLst>
          </p:cNvPr>
          <p:cNvSpPr>
            <a:spLocks noGrp="1"/>
          </p:cNvSpPr>
          <p:nvPr>
            <p:ph type="title"/>
          </p:nvPr>
        </p:nvSpPr>
        <p:spPr>
          <a:xfrm>
            <a:off x="1167492" y="179717"/>
            <a:ext cx="9807937" cy="865487"/>
          </a:xfrm>
        </p:spPr>
        <p:txBody>
          <a:bodyPr/>
          <a:lstStyle/>
          <a:p>
            <a:r>
              <a:rPr lang="en-US" sz="2800" b="0" u="sng" dirty="0">
                <a:ea typeface="+mj-lt"/>
                <a:cs typeface="+mj-lt"/>
              </a:rPr>
              <a:t>2-RNN Model</a:t>
            </a:r>
            <a:endParaRPr lang="en-US" dirty="0"/>
          </a:p>
        </p:txBody>
      </p:sp>
      <p:sp>
        <p:nvSpPr>
          <p:cNvPr id="3" name="Content Placeholder 2">
            <a:extLst>
              <a:ext uri="{FF2B5EF4-FFF2-40B4-BE49-F238E27FC236}">
                <a16:creationId xmlns:a16="http://schemas.microsoft.com/office/drawing/2014/main" id="{4BCEB328-7951-51E0-071D-BE809BBB26A3}"/>
              </a:ext>
            </a:extLst>
          </p:cNvPr>
          <p:cNvSpPr>
            <a:spLocks noGrp="1"/>
          </p:cNvSpPr>
          <p:nvPr>
            <p:ph idx="1"/>
          </p:nvPr>
        </p:nvSpPr>
        <p:spPr>
          <a:xfrm>
            <a:off x="1167493" y="723507"/>
            <a:ext cx="9807936" cy="5882850"/>
          </a:xfrm>
        </p:spPr>
        <p:txBody>
          <a:bodyPr vert="horz" lIns="91440" tIns="45720" rIns="91440" bIns="45720" rtlCol="0" anchor="t">
            <a:noAutofit/>
          </a:bodyPr>
          <a:lstStyle/>
          <a:p>
            <a:br>
              <a:rPr lang="en-US" sz="2400" dirty="0">
                <a:latin typeface="Segoe UI"/>
                <a:cs typeface="Segoe UI"/>
              </a:rPr>
            </a:br>
            <a:r>
              <a:rPr lang="en-US" sz="2400" b="1" dirty="0">
                <a:latin typeface="Segoe UI"/>
                <a:cs typeface="Segoe UI"/>
              </a:rPr>
              <a:t>The Reason of Choosing Recurrent Neural Networks (RNNs) : </a:t>
            </a:r>
            <a:r>
              <a:rPr lang="en-US" sz="2400" dirty="0">
                <a:latin typeface="Segoe UI"/>
                <a:cs typeface="Segoe UI"/>
              </a:rPr>
              <a:t>could be a suitable choice for churn prediction in banking due to their ability to capture sequential dependencies in data</a:t>
            </a:r>
          </a:p>
          <a:p>
            <a:endParaRPr lang="en-US" sz="2400" dirty="0">
              <a:latin typeface="Segoe UI"/>
              <a:cs typeface="Segoe UI"/>
            </a:endParaRPr>
          </a:p>
          <a:p>
            <a:r>
              <a:rPr lang="en-US" sz="2400" b="1" dirty="0">
                <a:latin typeface="Segoe UI"/>
                <a:cs typeface="Segoe UI"/>
              </a:rPr>
              <a:t>Modification Made On It :</a:t>
            </a:r>
            <a:endParaRPr lang="en-US" sz="2400" b="1" dirty="0">
              <a:solidFill>
                <a:srgbClr val="374151"/>
              </a:solidFill>
              <a:latin typeface="Tenorite"/>
              <a:cs typeface="Segoe UI"/>
            </a:endParaRPr>
          </a:p>
          <a:p>
            <a:r>
              <a:rPr lang="en-US" sz="2400" b="1" dirty="0">
                <a:ea typeface="+mn-lt"/>
                <a:cs typeface="+mn-lt"/>
              </a:rPr>
              <a:t>Activation Function in Output Layer:</a:t>
            </a:r>
            <a:r>
              <a:rPr lang="en-US" sz="2400" dirty="0">
                <a:solidFill>
                  <a:srgbClr val="374151"/>
                </a:solidFill>
                <a:ea typeface="+mn-lt"/>
                <a:cs typeface="+mn-lt"/>
              </a:rPr>
              <a:t> For binary classification problems, using a sigmoid activation function in the output layer is appropriate, as it squashes the output to the range [0, 1].</a:t>
            </a:r>
          </a:p>
          <a:p>
            <a:r>
              <a:rPr lang="en-US" sz="2400" b="1" dirty="0">
                <a:ea typeface="+mn-lt"/>
                <a:cs typeface="+mn-lt"/>
              </a:rPr>
              <a:t>Loss Function:</a:t>
            </a:r>
            <a:r>
              <a:rPr lang="en-US" sz="2400" dirty="0">
                <a:solidFill>
                  <a:srgbClr val="374151"/>
                </a:solidFill>
                <a:ea typeface="+mn-lt"/>
                <a:cs typeface="+mn-lt"/>
              </a:rPr>
              <a:t> For binary classification, using </a:t>
            </a:r>
            <a:r>
              <a:rPr lang="en-US" sz="2400" b="1" err="1">
                <a:latin typeface="Consolas"/>
                <a:cs typeface="Segoe UI"/>
              </a:rPr>
              <a:t>binary_crossentropy</a:t>
            </a:r>
            <a:r>
              <a:rPr lang="en-US" sz="2400" dirty="0">
                <a:solidFill>
                  <a:srgbClr val="374151"/>
                </a:solidFill>
                <a:ea typeface="+mn-lt"/>
                <a:cs typeface="+mn-lt"/>
              </a:rPr>
              <a:t> as the loss function is common. However, you might also consider other options based on your problem, such as </a:t>
            </a:r>
            <a:r>
              <a:rPr lang="en-US" sz="2400" b="1" err="1">
                <a:latin typeface="Consolas"/>
                <a:cs typeface="Segoe UI"/>
              </a:rPr>
              <a:t>categorical_crossentropy</a:t>
            </a:r>
            <a:r>
              <a:rPr lang="en-US" sz="2400" dirty="0">
                <a:solidFill>
                  <a:srgbClr val="374151"/>
                </a:solidFill>
                <a:ea typeface="+mn-lt"/>
                <a:cs typeface="+mn-lt"/>
              </a:rPr>
              <a:t> for multi-class classification.</a:t>
            </a:r>
            <a:endParaRPr lang="en-US" sz="2400" dirty="0"/>
          </a:p>
          <a:p>
            <a:endParaRPr lang="en-US"/>
          </a:p>
          <a:p>
            <a:endParaRPr lang="en-US" dirty="0"/>
          </a:p>
        </p:txBody>
      </p:sp>
      <p:sp>
        <p:nvSpPr>
          <p:cNvPr id="4" name="Footer Placeholder 3">
            <a:extLst>
              <a:ext uri="{FF2B5EF4-FFF2-40B4-BE49-F238E27FC236}">
                <a16:creationId xmlns:a16="http://schemas.microsoft.com/office/drawing/2014/main" id="{72549066-0F7A-2C86-E468-1E88DC496BF1}"/>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91D81131-9051-ED78-2BDC-911485A477B0}"/>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41194021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Churn For Bank Customers  </vt:lpstr>
      <vt:lpstr>PowerPoint Presentation</vt:lpstr>
      <vt:lpstr>Introduction (the problem, idea)</vt:lpstr>
      <vt:lpstr>Dataset Description and preprocessing</vt:lpstr>
      <vt:lpstr>Dataset Description and preprocessing (Cont.) </vt:lpstr>
      <vt:lpstr>Dataset Description and preprocessing (Cont.)</vt:lpstr>
      <vt:lpstr>Models from scratch. </vt:lpstr>
      <vt:lpstr>PowerPoint Presentation</vt:lpstr>
      <vt:lpstr>2-RNN Model</vt:lpstr>
      <vt:lpstr>Classification Models </vt:lpstr>
      <vt:lpstr>Results</vt:lpstr>
      <vt:lpstr>RNN Model</vt:lpstr>
      <vt:lpstr>Decision Tree</vt:lpstr>
      <vt:lpstr>Random Forest</vt:lpstr>
      <vt:lpstr>Xgboost Model </vt:lpstr>
      <vt:lpstr>SVM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383</cp:revision>
  <dcterms:created xsi:type="dcterms:W3CDTF">2023-12-08T17:03:35Z</dcterms:created>
  <dcterms:modified xsi:type="dcterms:W3CDTF">2023-12-09T13:41:08Z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