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2" r:id="rId6"/>
    <p:sldId id="263" r:id="rId7"/>
    <p:sldId id="264" r:id="rId8"/>
    <p:sldId id="265" r:id="rId9"/>
    <p:sldId id="266" r:id="rId10"/>
    <p:sldId id="267" r:id="rId11"/>
    <p:sldId id="269" r:id="rId12"/>
    <p:sldId id="270"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A1B63F-A429-4142-B45F-79540AECF6C7}" type="datetimeFigureOut">
              <a:rPr lang="en-US" smtClean="0"/>
              <a:t>5/21/2023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33E0CE-8F70-42F8-B1B5-FE3A257BB411}" type="slidenum">
              <a:rPr lang="en-US" smtClean="0"/>
              <a:t>‹#›</a:t>
            </a:fld>
            <a:endParaRPr lang="en-US"/>
          </a:p>
        </p:txBody>
      </p:sp>
    </p:spTree>
    <p:extLst>
      <p:ext uri="{BB962C8B-B14F-4D97-AF65-F5344CB8AC3E}">
        <p14:creationId xmlns:p14="http://schemas.microsoft.com/office/powerpoint/2010/main" val="923833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71322D-990C-4C68-82DC-5CF1A7E1B044}"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6FE8D-B3E0-4CBB-908A-08C6224B2439}" type="slidenum">
              <a:rPr lang="en-US" smtClean="0"/>
              <a:t>‹#›</a:t>
            </a:fld>
            <a:endParaRPr lang="en-US"/>
          </a:p>
        </p:txBody>
      </p:sp>
    </p:spTree>
    <p:extLst>
      <p:ext uri="{BB962C8B-B14F-4D97-AF65-F5344CB8AC3E}">
        <p14:creationId xmlns:p14="http://schemas.microsoft.com/office/powerpoint/2010/main" val="632936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71322D-990C-4C68-82DC-5CF1A7E1B044}"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6FE8D-B3E0-4CBB-908A-08C6224B2439}" type="slidenum">
              <a:rPr lang="en-US" smtClean="0"/>
              <a:t>‹#›</a:t>
            </a:fld>
            <a:endParaRPr lang="en-US"/>
          </a:p>
        </p:txBody>
      </p:sp>
    </p:spTree>
    <p:extLst>
      <p:ext uri="{BB962C8B-B14F-4D97-AF65-F5344CB8AC3E}">
        <p14:creationId xmlns:p14="http://schemas.microsoft.com/office/powerpoint/2010/main" val="8623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71322D-990C-4C68-82DC-5CF1A7E1B044}"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6FE8D-B3E0-4CBB-908A-08C6224B2439}" type="slidenum">
              <a:rPr lang="en-US" smtClean="0"/>
              <a:t>‹#›</a:t>
            </a:fld>
            <a:endParaRPr lang="en-US"/>
          </a:p>
        </p:txBody>
      </p:sp>
    </p:spTree>
    <p:extLst>
      <p:ext uri="{BB962C8B-B14F-4D97-AF65-F5344CB8AC3E}">
        <p14:creationId xmlns:p14="http://schemas.microsoft.com/office/powerpoint/2010/main" val="37764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71322D-990C-4C68-82DC-5CF1A7E1B044}"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6FE8D-B3E0-4CBB-908A-08C6224B2439}" type="slidenum">
              <a:rPr lang="en-US" smtClean="0"/>
              <a:t>‹#›</a:t>
            </a:fld>
            <a:endParaRPr lang="en-US"/>
          </a:p>
        </p:txBody>
      </p:sp>
    </p:spTree>
    <p:extLst>
      <p:ext uri="{BB962C8B-B14F-4D97-AF65-F5344CB8AC3E}">
        <p14:creationId xmlns:p14="http://schemas.microsoft.com/office/powerpoint/2010/main" val="1053749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971322D-990C-4C68-82DC-5CF1A7E1B044}"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6FE8D-B3E0-4CBB-908A-08C6224B2439}" type="slidenum">
              <a:rPr lang="en-US" smtClean="0"/>
              <a:t>‹#›</a:t>
            </a:fld>
            <a:endParaRPr lang="en-US"/>
          </a:p>
        </p:txBody>
      </p:sp>
    </p:spTree>
    <p:extLst>
      <p:ext uri="{BB962C8B-B14F-4D97-AF65-F5344CB8AC3E}">
        <p14:creationId xmlns:p14="http://schemas.microsoft.com/office/powerpoint/2010/main" val="907829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71322D-990C-4C68-82DC-5CF1A7E1B044}" type="datetimeFigureOut">
              <a:rPr lang="en-US" smtClean="0"/>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6FE8D-B3E0-4CBB-908A-08C6224B2439}" type="slidenum">
              <a:rPr lang="en-US" smtClean="0"/>
              <a:t>‹#›</a:t>
            </a:fld>
            <a:endParaRPr lang="en-US"/>
          </a:p>
        </p:txBody>
      </p:sp>
    </p:spTree>
    <p:extLst>
      <p:ext uri="{BB962C8B-B14F-4D97-AF65-F5344CB8AC3E}">
        <p14:creationId xmlns:p14="http://schemas.microsoft.com/office/powerpoint/2010/main" val="815761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71322D-990C-4C68-82DC-5CF1A7E1B044}" type="datetimeFigureOut">
              <a:rPr lang="en-US" smtClean="0"/>
              <a:t>5/21/2023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46FE8D-B3E0-4CBB-908A-08C6224B2439}" type="slidenum">
              <a:rPr lang="en-US" smtClean="0"/>
              <a:t>‹#›</a:t>
            </a:fld>
            <a:endParaRPr lang="en-US"/>
          </a:p>
        </p:txBody>
      </p:sp>
    </p:spTree>
    <p:extLst>
      <p:ext uri="{BB962C8B-B14F-4D97-AF65-F5344CB8AC3E}">
        <p14:creationId xmlns:p14="http://schemas.microsoft.com/office/powerpoint/2010/main" val="1223406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71322D-990C-4C68-82DC-5CF1A7E1B044}" type="datetimeFigureOut">
              <a:rPr lang="en-US" smtClean="0"/>
              <a:t>5/21/2023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46FE8D-B3E0-4CBB-908A-08C6224B2439}" type="slidenum">
              <a:rPr lang="en-US" smtClean="0"/>
              <a:t>‹#›</a:t>
            </a:fld>
            <a:endParaRPr lang="en-US"/>
          </a:p>
        </p:txBody>
      </p:sp>
    </p:spTree>
    <p:extLst>
      <p:ext uri="{BB962C8B-B14F-4D97-AF65-F5344CB8AC3E}">
        <p14:creationId xmlns:p14="http://schemas.microsoft.com/office/powerpoint/2010/main" val="1577402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1322D-990C-4C68-82DC-5CF1A7E1B044}" type="datetimeFigureOut">
              <a:rPr lang="en-US" smtClean="0"/>
              <a:t>5/21/2023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46FE8D-B3E0-4CBB-908A-08C6224B2439}" type="slidenum">
              <a:rPr lang="en-US" smtClean="0"/>
              <a:t>‹#›</a:t>
            </a:fld>
            <a:endParaRPr lang="en-US"/>
          </a:p>
        </p:txBody>
      </p:sp>
    </p:spTree>
    <p:extLst>
      <p:ext uri="{BB962C8B-B14F-4D97-AF65-F5344CB8AC3E}">
        <p14:creationId xmlns:p14="http://schemas.microsoft.com/office/powerpoint/2010/main" val="904945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971322D-990C-4C68-82DC-5CF1A7E1B044}" type="datetimeFigureOut">
              <a:rPr lang="en-US" smtClean="0"/>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6FE8D-B3E0-4CBB-908A-08C6224B2439}" type="slidenum">
              <a:rPr lang="en-US" smtClean="0"/>
              <a:t>‹#›</a:t>
            </a:fld>
            <a:endParaRPr lang="en-US"/>
          </a:p>
        </p:txBody>
      </p:sp>
    </p:spTree>
    <p:extLst>
      <p:ext uri="{BB962C8B-B14F-4D97-AF65-F5344CB8AC3E}">
        <p14:creationId xmlns:p14="http://schemas.microsoft.com/office/powerpoint/2010/main" val="3292428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971322D-990C-4C68-82DC-5CF1A7E1B044}" type="datetimeFigureOut">
              <a:rPr lang="en-US" smtClean="0"/>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6FE8D-B3E0-4CBB-908A-08C6224B2439}" type="slidenum">
              <a:rPr lang="en-US" smtClean="0"/>
              <a:t>‹#›</a:t>
            </a:fld>
            <a:endParaRPr lang="en-US"/>
          </a:p>
        </p:txBody>
      </p:sp>
    </p:spTree>
    <p:extLst>
      <p:ext uri="{BB962C8B-B14F-4D97-AF65-F5344CB8AC3E}">
        <p14:creationId xmlns:p14="http://schemas.microsoft.com/office/powerpoint/2010/main" val="3787929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71322D-990C-4C68-82DC-5CF1A7E1B044}" type="datetimeFigureOut">
              <a:rPr lang="en-US" smtClean="0"/>
              <a:t>5/21/2023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46FE8D-B3E0-4CBB-908A-08C6224B2439}" type="slidenum">
              <a:rPr lang="en-US" smtClean="0"/>
              <a:t>‹#›</a:t>
            </a:fld>
            <a:endParaRPr lang="en-US"/>
          </a:p>
        </p:txBody>
      </p:sp>
    </p:spTree>
    <p:extLst>
      <p:ext uri="{BB962C8B-B14F-4D97-AF65-F5344CB8AC3E}">
        <p14:creationId xmlns:p14="http://schemas.microsoft.com/office/powerpoint/2010/main" val="1019582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40595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2426556"/>
            <a:ext cx="5629275" cy="2990850"/>
          </a:xfrm>
          <a:prstGeom prst="rect">
            <a:avLst/>
          </a:prstGeom>
        </p:spPr>
      </p:pic>
      <p:pic>
        <p:nvPicPr>
          <p:cNvPr id="5" name="Picture 4"/>
          <p:cNvPicPr>
            <a:picLocks noChangeAspect="1"/>
          </p:cNvPicPr>
          <p:nvPr/>
        </p:nvPicPr>
        <p:blipFill>
          <a:blip r:embed="rId3"/>
          <a:stretch>
            <a:fillRect/>
          </a:stretch>
        </p:blipFill>
        <p:spPr>
          <a:xfrm>
            <a:off x="0" y="518615"/>
            <a:ext cx="5716988" cy="1590675"/>
          </a:xfrm>
          <a:prstGeom prst="rect">
            <a:avLst/>
          </a:prstGeom>
        </p:spPr>
      </p:pic>
      <p:pic>
        <p:nvPicPr>
          <p:cNvPr id="6" name="Picture 5"/>
          <p:cNvPicPr>
            <a:picLocks noChangeAspect="1"/>
          </p:cNvPicPr>
          <p:nvPr/>
        </p:nvPicPr>
        <p:blipFill rotWithShape="1">
          <a:blip r:embed="rId4"/>
          <a:srcRect b="6960"/>
          <a:stretch/>
        </p:blipFill>
        <p:spPr>
          <a:xfrm>
            <a:off x="7255607" y="2180854"/>
            <a:ext cx="4010025" cy="3305548"/>
          </a:xfrm>
          <a:prstGeom prst="rect">
            <a:avLst/>
          </a:prstGeom>
        </p:spPr>
      </p:pic>
      <p:pic>
        <p:nvPicPr>
          <p:cNvPr id="7" name="Picture 6"/>
          <p:cNvPicPr>
            <a:picLocks noChangeAspect="1"/>
          </p:cNvPicPr>
          <p:nvPr/>
        </p:nvPicPr>
        <p:blipFill>
          <a:blip r:embed="rId5"/>
          <a:stretch>
            <a:fillRect/>
          </a:stretch>
        </p:blipFill>
        <p:spPr>
          <a:xfrm>
            <a:off x="6104283" y="518614"/>
            <a:ext cx="5867400" cy="1590675"/>
          </a:xfrm>
          <a:prstGeom prst="rect">
            <a:avLst/>
          </a:prstGeom>
        </p:spPr>
      </p:pic>
    </p:spTree>
    <p:extLst>
      <p:ext uri="{BB962C8B-B14F-4D97-AF65-F5344CB8AC3E}">
        <p14:creationId xmlns:p14="http://schemas.microsoft.com/office/powerpoint/2010/main" val="2731140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4598" b="85543"/>
          <a:stretch/>
        </p:blipFill>
        <p:spPr>
          <a:xfrm>
            <a:off x="0" y="1075496"/>
            <a:ext cx="8677730" cy="1071355"/>
          </a:xfrm>
          <a:prstGeom prst="rect">
            <a:avLst/>
          </a:prstGeom>
        </p:spPr>
      </p:pic>
      <p:sp>
        <p:nvSpPr>
          <p:cNvPr id="3" name="Rectangle 2"/>
          <p:cNvSpPr/>
          <p:nvPr/>
        </p:nvSpPr>
        <p:spPr>
          <a:xfrm>
            <a:off x="-262393" y="2289975"/>
            <a:ext cx="12510052" cy="1508105"/>
          </a:xfrm>
          <a:prstGeom prst="rect">
            <a:avLst/>
          </a:prstGeom>
        </p:spPr>
        <p:txBody>
          <a:bodyPr wrap="square">
            <a:spAutoFit/>
          </a:bodyPr>
          <a:lstStyle/>
          <a:p>
            <a:pPr lvl="1"/>
            <a:r>
              <a:rPr lang="en-US" dirty="0" smtClean="0"/>
              <a:t>The dataset is first split into training subset (x) to </a:t>
            </a:r>
            <a:r>
              <a:rPr lang="en-US" sz="2000" b="1" dirty="0" smtClean="0"/>
              <a:t>85%  </a:t>
            </a:r>
            <a:r>
              <a:rPr lang="en-US" dirty="0" smtClean="0"/>
              <a:t>and testing subset (y)to </a:t>
            </a:r>
            <a:r>
              <a:rPr lang="en-US" sz="2000" b="1" dirty="0" smtClean="0"/>
              <a:t>15%</a:t>
            </a:r>
            <a:r>
              <a:rPr lang="en-US" dirty="0" smtClean="0"/>
              <a:t> variables.- `x`: contains the features that will be used to predict the target variable ,the features are 'Gender', 'Dependents', 'Education', 'Self_Employed','</a:t>
            </a:r>
            <a:r>
              <a:rPr lang="en-US" dirty="0" err="1" smtClean="0"/>
              <a:t>Loan_Amount_Term</a:t>
            </a:r>
            <a:r>
              <a:rPr lang="en-US" dirty="0" smtClean="0"/>
              <a:t>', '</a:t>
            </a:r>
            <a:r>
              <a:rPr lang="en-US" dirty="0" err="1" smtClean="0"/>
              <a:t>Credit_History</a:t>
            </a:r>
            <a:r>
              <a:rPr lang="en-US" dirty="0" smtClean="0"/>
              <a:t>', and '</a:t>
            </a:r>
            <a:r>
              <a:rPr lang="en-US" dirty="0" err="1" smtClean="0"/>
              <a:t>Property_Area</a:t>
            </a:r>
            <a:r>
              <a:rPr lang="en-US" dirty="0" smtClean="0"/>
              <a:t>'.- `y`: contains  target variable that we want to predict ,the target variable is '</a:t>
            </a:r>
            <a:r>
              <a:rPr lang="en-US" dirty="0" err="1" smtClean="0"/>
              <a:t>Loan_Status</a:t>
            </a:r>
            <a:r>
              <a:rPr lang="en-US" dirty="0" smtClean="0"/>
              <a:t>'.- `</a:t>
            </a:r>
            <a:r>
              <a:rPr lang="en-US" dirty="0" err="1" smtClean="0"/>
              <a:t>train_test_split</a:t>
            </a:r>
            <a:r>
              <a:rPr lang="en-US" dirty="0" smtClean="0"/>
              <a:t>`: This function is used to randomly split the dataset into training and testing subsets. </a:t>
            </a:r>
            <a:endParaRPr lang="en-US" dirty="0"/>
          </a:p>
        </p:txBody>
      </p:sp>
      <p:sp>
        <p:nvSpPr>
          <p:cNvPr id="4" name="TextBox 3"/>
          <p:cNvSpPr txBox="1"/>
          <p:nvPr/>
        </p:nvSpPr>
        <p:spPr>
          <a:xfrm>
            <a:off x="699715" y="192900"/>
            <a:ext cx="8531749" cy="584775"/>
          </a:xfrm>
          <a:prstGeom prst="rect">
            <a:avLst/>
          </a:prstGeom>
          <a:noFill/>
        </p:spPr>
        <p:txBody>
          <a:bodyPr wrap="square" rtlCol="0">
            <a:spAutoFit/>
          </a:bodyPr>
          <a:lstStyle/>
          <a:p>
            <a:r>
              <a:rPr lang="en-US" sz="3200" b="1" u="sng" dirty="0" err="1" smtClean="0"/>
              <a:t>Spliting</a:t>
            </a:r>
            <a:r>
              <a:rPr lang="en-US" sz="3200" b="1" u="sng" dirty="0" smtClean="0"/>
              <a:t> Data:</a:t>
            </a:r>
            <a:endParaRPr lang="en-US" sz="3200" b="1" u="sng" dirty="0"/>
          </a:p>
        </p:txBody>
      </p:sp>
    </p:spTree>
    <p:extLst>
      <p:ext uri="{BB962C8B-B14F-4D97-AF65-F5344CB8AC3E}">
        <p14:creationId xmlns:p14="http://schemas.microsoft.com/office/powerpoint/2010/main" val="635347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94" t="18024" r="-383" b="1161"/>
          <a:stretch/>
        </p:blipFill>
        <p:spPr>
          <a:xfrm>
            <a:off x="1558456" y="636105"/>
            <a:ext cx="8311970" cy="5669280"/>
          </a:xfrm>
          <a:prstGeom prst="rect">
            <a:avLst/>
          </a:prstGeom>
        </p:spPr>
      </p:pic>
    </p:spTree>
    <p:extLst>
      <p:ext uri="{BB962C8B-B14F-4D97-AF65-F5344CB8AC3E}">
        <p14:creationId xmlns:p14="http://schemas.microsoft.com/office/powerpoint/2010/main" val="188677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42698"/>
            <a:ext cx="11465781" cy="6247864"/>
          </a:xfrm>
          <a:prstGeom prst="rect">
            <a:avLst/>
          </a:prstGeom>
        </p:spPr>
        <p:txBody>
          <a:bodyPr wrap="square">
            <a:spAutoFit/>
          </a:bodyPr>
          <a:lstStyle/>
          <a:p>
            <a:r>
              <a:rPr lang="en-US" dirty="0" smtClean="0"/>
              <a:t>It then evaluates the performance of the model using a confusion matrix, classification report, and accuracy score. //it calculates the cross-validation accuracy of the model using 10-fold cross-</a:t>
            </a:r>
            <a:r>
              <a:rPr lang="en-US" dirty="0" err="1" smtClean="0"/>
              <a:t>validation.LogisticRegression</a:t>
            </a:r>
            <a:r>
              <a:rPr lang="en-US" dirty="0" smtClean="0"/>
              <a:t>: This is a class that implements logistic regression classification. The </a:t>
            </a:r>
            <a:r>
              <a:rPr lang="en-US" dirty="0" err="1" smtClean="0"/>
              <a:t>random_state</a:t>
            </a:r>
            <a:r>
              <a:rPr lang="en-US" dirty="0" smtClean="0"/>
              <a:t> parameter is set to 0 to ensure reproducibility of the results, and the </a:t>
            </a:r>
            <a:r>
              <a:rPr lang="en-US" dirty="0" err="1" smtClean="0"/>
              <a:t>max_iter</a:t>
            </a:r>
            <a:r>
              <a:rPr lang="en-US" dirty="0" smtClean="0"/>
              <a:t> parameter is set to 1000 to specify the maximum number of iterations for the solver to </a:t>
            </a:r>
            <a:r>
              <a:rPr lang="en-US" dirty="0" err="1" smtClean="0"/>
              <a:t>converge.fit</a:t>
            </a:r>
            <a:r>
              <a:rPr lang="en-US" dirty="0" smtClean="0"/>
              <a:t>: This method is called on the </a:t>
            </a:r>
            <a:r>
              <a:rPr lang="en-US" dirty="0" err="1" smtClean="0"/>
              <a:t>LogisticRegression</a:t>
            </a:r>
            <a:r>
              <a:rPr lang="en-US" dirty="0" smtClean="0"/>
              <a:t> object </a:t>
            </a:r>
            <a:r>
              <a:rPr lang="en-US" dirty="0" err="1" smtClean="0"/>
              <a:t>clf</a:t>
            </a:r>
            <a:r>
              <a:rPr lang="en-US" dirty="0" smtClean="0"/>
              <a:t> to train the model on the training subset of the data, (</a:t>
            </a:r>
            <a:r>
              <a:rPr lang="en-US" dirty="0" err="1" smtClean="0"/>
              <a:t>x_train</a:t>
            </a:r>
            <a:r>
              <a:rPr lang="en-US" dirty="0" smtClean="0"/>
              <a:t> and </a:t>
            </a:r>
            <a:r>
              <a:rPr lang="en-US" dirty="0" err="1" smtClean="0"/>
              <a:t>y_train</a:t>
            </a:r>
            <a:r>
              <a:rPr lang="en-US" dirty="0" smtClean="0"/>
              <a:t>).predict: This method is called on the trained </a:t>
            </a:r>
            <a:r>
              <a:rPr lang="en-US" dirty="0" err="1" smtClean="0"/>
              <a:t>clf</a:t>
            </a:r>
            <a:r>
              <a:rPr lang="en-US" dirty="0" smtClean="0"/>
              <a:t> object to predict the target variable for the testing subset of the data, </a:t>
            </a:r>
            <a:r>
              <a:rPr lang="en-US" dirty="0" err="1" smtClean="0"/>
              <a:t>x_test.confusion_matrix</a:t>
            </a:r>
            <a:r>
              <a:rPr lang="en-US" dirty="0" smtClean="0"/>
              <a:t>: This function returns a confusion matrix, which is a table that shows the number of true positives, true negatives, false positives, and false negatives produced by the </a:t>
            </a:r>
            <a:r>
              <a:rPr lang="en-US" dirty="0" err="1" smtClean="0"/>
              <a:t>model.classification_report</a:t>
            </a:r>
            <a:r>
              <a:rPr lang="en-US" dirty="0" smtClean="0"/>
              <a:t>: This function returns a text report that shows the precision, recall, F1 score, and support for each class in the target </a:t>
            </a:r>
            <a:r>
              <a:rPr lang="en-US" dirty="0" err="1" smtClean="0"/>
              <a:t>variable.accuracy_score</a:t>
            </a:r>
            <a:r>
              <a:rPr lang="en-US" dirty="0" smtClean="0"/>
              <a:t>: This function returns the accuracy of the model, which is the proportion of correctly classified instances out of the total number of instances in the testing </a:t>
            </a:r>
            <a:r>
              <a:rPr lang="en-US" dirty="0" err="1" smtClean="0"/>
              <a:t>subset.cross_val_score</a:t>
            </a:r>
            <a:r>
              <a:rPr lang="en-US" dirty="0" smtClean="0"/>
              <a:t>: This function performs cross-validation on the entire dataset (x and y) using 10-fold cross-validation. It splits the data into 10 parts, trains the model on 9 parts, and evaluates it on the remaining part.</a:t>
            </a:r>
          </a:p>
          <a:p>
            <a:endParaRPr lang="en-US" dirty="0"/>
          </a:p>
          <a:p>
            <a:r>
              <a:rPr lang="en-US" sz="4000" dirty="0" smtClean="0"/>
              <a:t>Decision Tree:</a:t>
            </a:r>
          </a:p>
          <a:p>
            <a:r>
              <a:rPr lang="en-US" dirty="0" smtClean="0"/>
              <a:t>It then evaluates the performance of the model using a classification report, accuracy score, and cross-validation accuracy.- `</a:t>
            </a:r>
            <a:r>
              <a:rPr lang="en-US" dirty="0" err="1" smtClean="0"/>
              <a:t>DecisionTreeClassifier</a:t>
            </a:r>
            <a:r>
              <a:rPr lang="en-US" dirty="0" smtClean="0"/>
              <a:t>`: This is a class implements decision tree classification. The `criterion` parameter is set to '</a:t>
            </a:r>
            <a:r>
              <a:rPr lang="en-US" dirty="0" err="1" smtClean="0"/>
              <a:t>gini</a:t>
            </a:r>
            <a:r>
              <a:rPr lang="en-US" dirty="0" smtClean="0"/>
              <a:t>' to use the Gini impurity measure, which is a measure of how often a randomly chosen element from the dataset would be incorrectly labeled if it were randomly labeled according to the distribution of labels in the subset.   The `</a:t>
            </a:r>
            <a:r>
              <a:rPr lang="en-US" dirty="0" err="1" smtClean="0"/>
              <a:t>max_depth</a:t>
            </a:r>
            <a:r>
              <a:rPr lang="en-US" dirty="0" smtClean="0"/>
              <a:t>` parameter is set to 7 to limit the depth of the decision tree and prevent overfitting.    The `</a:t>
            </a:r>
            <a:r>
              <a:rPr lang="en-US" dirty="0" err="1" smtClean="0"/>
              <a:t>random_state</a:t>
            </a:r>
            <a:r>
              <a:rPr lang="en-US" dirty="0" smtClean="0"/>
              <a:t>` parameter is set to 0 to ensure reproducibility of the results</a:t>
            </a:r>
            <a:endParaRPr lang="en-US" dirty="0"/>
          </a:p>
        </p:txBody>
      </p:sp>
      <p:sp>
        <p:nvSpPr>
          <p:cNvPr id="4" name="TextBox 3"/>
          <p:cNvSpPr txBox="1"/>
          <p:nvPr/>
        </p:nvSpPr>
        <p:spPr>
          <a:xfrm>
            <a:off x="55659" y="95415"/>
            <a:ext cx="6528021" cy="646331"/>
          </a:xfrm>
          <a:prstGeom prst="rect">
            <a:avLst/>
          </a:prstGeom>
          <a:noFill/>
        </p:spPr>
        <p:txBody>
          <a:bodyPr wrap="square" rtlCol="0">
            <a:spAutoFit/>
          </a:bodyPr>
          <a:lstStyle/>
          <a:p>
            <a:r>
              <a:rPr lang="en-US" sz="3600" b="1" dirty="0" smtClean="0"/>
              <a:t>Logistic </a:t>
            </a:r>
            <a:r>
              <a:rPr lang="en-US" sz="3600" b="1" dirty="0" err="1" smtClean="0"/>
              <a:t>Reg</a:t>
            </a:r>
            <a:r>
              <a:rPr lang="en-US" sz="3600" b="1" dirty="0" smtClean="0"/>
              <a:t> </a:t>
            </a:r>
            <a:r>
              <a:rPr lang="en-US" sz="3600" b="1" dirty="0" err="1" smtClean="0"/>
              <a:t>Algo</a:t>
            </a:r>
            <a:r>
              <a:rPr lang="en-US" sz="3600" b="1" dirty="0" smtClean="0"/>
              <a:t>:</a:t>
            </a:r>
            <a:endParaRPr lang="en-US" sz="3600" b="1" dirty="0"/>
          </a:p>
        </p:txBody>
      </p:sp>
    </p:spTree>
    <p:extLst>
      <p:ext uri="{BB962C8B-B14F-4D97-AF65-F5344CB8AC3E}">
        <p14:creationId xmlns:p14="http://schemas.microsoft.com/office/powerpoint/2010/main" val="3372286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80060"/>
            <a:ext cx="12192000" cy="3693319"/>
          </a:xfrm>
          <a:prstGeom prst="rect">
            <a:avLst/>
          </a:prstGeom>
        </p:spPr>
        <p:txBody>
          <a:bodyPr wrap="square">
            <a:spAutoFit/>
          </a:bodyPr>
          <a:lstStyle/>
          <a:p>
            <a:r>
              <a:rPr lang="en-US" dirty="0" smtClean="0"/>
              <a:t>It then evaluates the performance of the model using a classification report and accuracy score.- `</a:t>
            </a:r>
            <a:r>
              <a:rPr lang="en-US" dirty="0" err="1" smtClean="0"/>
              <a:t>make_pipeline</a:t>
            </a:r>
            <a:r>
              <a:rPr lang="en-US" dirty="0" smtClean="0"/>
              <a:t>`: This function is used to create a pipeline that scales the data using `</a:t>
            </a:r>
            <a:r>
              <a:rPr lang="en-US" dirty="0" err="1" smtClean="0"/>
              <a:t>StandardScaler</a:t>
            </a:r>
            <a:r>
              <a:rPr lang="en-US" dirty="0" smtClean="0"/>
              <a:t>` and then applies the SVM classifier.   The `</a:t>
            </a:r>
            <a:r>
              <a:rPr lang="en-US" dirty="0" err="1" smtClean="0"/>
              <a:t>StandardScaler</a:t>
            </a:r>
            <a:r>
              <a:rPr lang="en-US" dirty="0" smtClean="0"/>
              <a:t>` function is used to standardize the features by removing the mean and scaling to unit variance.- `</a:t>
            </a:r>
            <a:r>
              <a:rPr lang="en-US" dirty="0" err="1" smtClean="0"/>
              <a:t>svm.SVC</a:t>
            </a:r>
            <a:r>
              <a:rPr lang="en-US" dirty="0" smtClean="0"/>
              <a:t>`: This is a class that implements the SVM algorithm for classification. The `kernel` parameter is set to 'linear' to use a linear kernel function, which is suitable for datasets with a large number of features.- `fit`: This method is called to </a:t>
            </a:r>
            <a:r>
              <a:rPr lang="en-US" dirty="0" err="1" smtClean="0"/>
              <a:t>to</a:t>
            </a:r>
            <a:r>
              <a:rPr lang="en-US" dirty="0" smtClean="0"/>
              <a:t> train the model on the training subset of the data, `</a:t>
            </a:r>
            <a:r>
              <a:rPr lang="en-US" dirty="0" err="1" smtClean="0"/>
              <a:t>x_train</a:t>
            </a:r>
            <a:r>
              <a:rPr lang="en-US" dirty="0" smtClean="0"/>
              <a:t>` and `</a:t>
            </a:r>
            <a:r>
              <a:rPr lang="en-US" dirty="0" err="1" smtClean="0"/>
              <a:t>y_train</a:t>
            </a:r>
            <a:r>
              <a:rPr lang="en-US" dirty="0" smtClean="0"/>
              <a:t>`.- `predict`: This method is called to predict the target variable for the testing subset of the data, `</a:t>
            </a:r>
            <a:r>
              <a:rPr lang="en-US" dirty="0" err="1" smtClean="0"/>
              <a:t>x_test</a:t>
            </a:r>
            <a:r>
              <a:rPr lang="en-US" dirty="0" smtClean="0"/>
              <a:t>`.- `</a:t>
            </a:r>
            <a:r>
              <a:rPr lang="en-US" dirty="0" err="1" smtClean="0"/>
              <a:t>classification_report</a:t>
            </a:r>
            <a:r>
              <a:rPr lang="en-US" dirty="0" smtClean="0"/>
              <a:t>`: This function returns a text report that shows the precision, recall, F1 score, and support for each class in the target variable, and the report shows the precision, recall, F1 </a:t>
            </a:r>
            <a:r>
              <a:rPr lang="en-US" dirty="0" err="1" smtClean="0"/>
              <a:t>score,and</a:t>
            </a:r>
            <a:r>
              <a:rPr lang="en-US" dirty="0" smtClean="0"/>
              <a:t> support for each class in the target variable. - `</a:t>
            </a:r>
            <a:r>
              <a:rPr lang="en-US" dirty="0" err="1" smtClean="0"/>
              <a:t>accuracy_score</a:t>
            </a:r>
            <a:r>
              <a:rPr lang="en-US" dirty="0" smtClean="0"/>
              <a:t>`: This function returns the accuracy of the model, which is the proportion of correctly classified instances out of the total number of instances in the testing subset.   In contrast to the logistic regression and decision tree models, the SVM model is implemented as a pipeline that includes feature scaling using `</a:t>
            </a:r>
            <a:r>
              <a:rPr lang="en-US" dirty="0" err="1" smtClean="0"/>
              <a:t>StandardScaler</a:t>
            </a:r>
            <a:r>
              <a:rPr lang="en-US" dirty="0" smtClean="0"/>
              <a:t>`. This helps to improve the performance of the SVM algorithm by ensuring that all features are on the same scale.    The `p` variable stores the trained model, which can be used for further analysis or predictions.</a:t>
            </a:r>
            <a:endParaRPr lang="en-US" dirty="0"/>
          </a:p>
        </p:txBody>
      </p:sp>
      <p:sp>
        <p:nvSpPr>
          <p:cNvPr id="4" name="TextBox 3"/>
          <p:cNvSpPr txBox="1"/>
          <p:nvPr/>
        </p:nvSpPr>
        <p:spPr>
          <a:xfrm>
            <a:off x="159026" y="477078"/>
            <a:ext cx="7426518" cy="707886"/>
          </a:xfrm>
          <a:prstGeom prst="rect">
            <a:avLst/>
          </a:prstGeom>
          <a:noFill/>
        </p:spPr>
        <p:txBody>
          <a:bodyPr wrap="square" rtlCol="0">
            <a:spAutoFit/>
          </a:bodyPr>
          <a:lstStyle/>
          <a:p>
            <a:r>
              <a:rPr lang="en-US" sz="4000" b="1" dirty="0" smtClean="0"/>
              <a:t>SVM:</a:t>
            </a:r>
            <a:endParaRPr lang="en-US" sz="4000" b="1" dirty="0"/>
          </a:p>
        </p:txBody>
      </p:sp>
    </p:spTree>
    <p:extLst>
      <p:ext uri="{BB962C8B-B14F-4D97-AF65-F5344CB8AC3E}">
        <p14:creationId xmlns:p14="http://schemas.microsoft.com/office/powerpoint/2010/main" val="1050762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w="0"/>
                <a:effectLst>
                  <a:outerShdw blurRad="38100" dist="19050" dir="2700000" algn="tl" rotWithShape="0">
                    <a:schemeClr val="dk1">
                      <a:alpha val="40000"/>
                    </a:schemeClr>
                  </a:outerShdw>
                </a:effectLst>
              </a:rPr>
              <a:t>Loan Dataset:</a:t>
            </a:r>
            <a:endParaRPr lang="en-US" dirty="0">
              <a:ln w="0"/>
              <a:effectLst>
                <a:outerShdw blurRad="38100" dist="19050" dir="2700000" algn="tl" rotWithShape="0">
                  <a:schemeClr val="dk1">
                    <a:alpha val="40000"/>
                  </a:schemeClr>
                </a:outerShdw>
              </a:effectLst>
            </a:endParaRPr>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4172" y="1786104"/>
            <a:ext cx="6892133" cy="4351338"/>
          </a:xfrm>
        </p:spPr>
      </p:pic>
    </p:spTree>
    <p:extLst>
      <p:ext uri="{BB962C8B-B14F-4D97-AF65-F5344CB8AC3E}">
        <p14:creationId xmlns:p14="http://schemas.microsoft.com/office/powerpoint/2010/main" val="2145632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Describe Dataset Attributes</a:t>
            </a:r>
            <a:endParaRPr lang="en-US" u="sng" dirty="0"/>
          </a:p>
        </p:txBody>
      </p:sp>
      <p:sp>
        <p:nvSpPr>
          <p:cNvPr id="3" name="Content Placeholder 2"/>
          <p:cNvSpPr>
            <a:spLocks noGrp="1"/>
          </p:cNvSpPr>
          <p:nvPr>
            <p:ph idx="1"/>
          </p:nvPr>
        </p:nvSpPr>
        <p:spPr/>
        <p:txBody>
          <a:bodyPr>
            <a:normAutofit fontScale="55000" lnSpcReduction="20000"/>
          </a:bodyPr>
          <a:lstStyle/>
          <a:p>
            <a:r>
              <a:rPr lang="en-US" dirty="0" smtClean="0"/>
              <a:t>1- Gender: The gender of the loan applicant, usually recorded as "Male" or "Female".</a:t>
            </a:r>
          </a:p>
          <a:p>
            <a:r>
              <a:rPr lang="en-US" dirty="0" smtClean="0"/>
              <a:t>2- Married: The marital status of the loan applicant, usually recorded as "yes" or "no".</a:t>
            </a:r>
          </a:p>
          <a:p>
            <a:r>
              <a:rPr lang="en-US" dirty="0" smtClean="0"/>
              <a:t>3- Dependents: The number of dependents that the loan applicant has, such as children or elderly parents.</a:t>
            </a:r>
          </a:p>
          <a:p>
            <a:r>
              <a:rPr lang="en-US" dirty="0" smtClean="0"/>
              <a:t>4- Education: The level of education attained by the loan applicant, usually recorded as "Graduate" or "Not Graduate".</a:t>
            </a:r>
          </a:p>
          <a:p>
            <a:r>
              <a:rPr lang="en-US" dirty="0" smtClean="0"/>
              <a:t>5-Self-Employed: the loan applicant is self-employed or not, usually recorded as "Yes" or "No".</a:t>
            </a:r>
          </a:p>
          <a:p>
            <a:r>
              <a:rPr lang="en-US" dirty="0" smtClean="0"/>
              <a:t>6-ApplicantIncome : This attribute refers to the income of the borrower applying for the loan </a:t>
            </a:r>
          </a:p>
          <a:p>
            <a:r>
              <a:rPr lang="en-US" dirty="0" smtClean="0"/>
              <a:t>7-CoapplicantIncome: This attribute refers to the income of any co-borrower applying for the loan along with the primary borrower . </a:t>
            </a:r>
          </a:p>
          <a:p>
            <a:r>
              <a:rPr lang="en-US" dirty="0" smtClean="0"/>
              <a:t>8-Loan Amount: The amount of money requested</a:t>
            </a:r>
          </a:p>
          <a:p>
            <a:r>
              <a:rPr lang="en-US" dirty="0" smtClean="0"/>
              <a:t>9-Loan_Amount_Term: This attribute refers to the time period over which the loan will be repaid .</a:t>
            </a:r>
          </a:p>
          <a:p>
            <a:r>
              <a:rPr lang="en-US" dirty="0" smtClean="0"/>
              <a:t>10-Credit History : the loan applicant has a history of repaying loans on time, usually recorded as "1" for a good credit history or "0" for a poor credit history.</a:t>
            </a:r>
          </a:p>
          <a:p>
            <a:r>
              <a:rPr lang="en-US" dirty="0" smtClean="0"/>
              <a:t>11-Property Area: The location of property  that loan is being requested for , usually recorded as "Rural", "</a:t>
            </a:r>
            <a:r>
              <a:rPr lang="en-US" dirty="0" err="1" smtClean="0"/>
              <a:t>Semiurban</a:t>
            </a:r>
            <a:r>
              <a:rPr lang="en-US" dirty="0" smtClean="0"/>
              <a:t>", or "Urban".</a:t>
            </a:r>
          </a:p>
          <a:p>
            <a:r>
              <a:rPr lang="en-US" dirty="0" smtClean="0"/>
              <a:t>12-Loan Status: The current status of the loan application, usually recorded as "yes" if it approved or  "no" if it denied.</a:t>
            </a:r>
          </a:p>
          <a:p>
            <a:endParaRPr lang="en-US" dirty="0"/>
          </a:p>
        </p:txBody>
      </p:sp>
    </p:spTree>
    <p:extLst>
      <p:ext uri="{BB962C8B-B14F-4D97-AF65-F5344CB8AC3E}">
        <p14:creationId xmlns:p14="http://schemas.microsoft.com/office/powerpoint/2010/main" val="2290693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1681" y="2234316"/>
            <a:ext cx="7625300" cy="3143250"/>
          </a:xfrm>
        </p:spPr>
      </p:pic>
    </p:spTree>
    <p:extLst>
      <p:ext uri="{BB962C8B-B14F-4D97-AF65-F5344CB8AC3E}">
        <p14:creationId xmlns:p14="http://schemas.microsoft.com/office/powerpoint/2010/main" val="1926116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033669"/>
            <a:ext cx="12192000" cy="6463308"/>
          </a:xfrm>
          <a:prstGeom prst="rect">
            <a:avLst/>
          </a:prstGeom>
        </p:spPr>
        <p:txBody>
          <a:bodyPr wrap="square" rtlCol="0">
            <a:spAutoFit/>
          </a:bodyPr>
          <a:lstStyle/>
          <a:p>
            <a:r>
              <a:rPr lang="en-US" dirty="0">
                <a:latin typeface="Calibri" panose="020F0502020204030204" pitchFamily="34" charset="0"/>
              </a:rPr>
              <a:t>1-df['Gender'] = </a:t>
            </a:r>
            <a:r>
              <a:rPr lang="en-US" dirty="0" err="1">
                <a:latin typeface="Calibri" panose="020F0502020204030204" pitchFamily="34" charset="0"/>
              </a:rPr>
              <a:t>df</a:t>
            </a:r>
            <a:r>
              <a:rPr lang="en-US" dirty="0">
                <a:latin typeface="Calibri" panose="020F0502020204030204" pitchFamily="34" charset="0"/>
              </a:rPr>
              <a:t>['Gender'].</a:t>
            </a:r>
            <a:r>
              <a:rPr lang="en-US" dirty="0" err="1">
                <a:latin typeface="Calibri" panose="020F0502020204030204" pitchFamily="34" charset="0"/>
              </a:rPr>
              <a:t>fillna</a:t>
            </a:r>
            <a:r>
              <a:rPr lang="en-US" dirty="0">
                <a:latin typeface="Calibri" panose="020F0502020204030204" pitchFamily="34" charset="0"/>
              </a:rPr>
              <a:t>('Female'):  fill missing values in the "Gender" column with  "Female".</a:t>
            </a:r>
          </a:p>
          <a:p>
            <a:r>
              <a:rPr lang="en-US" dirty="0">
                <a:latin typeface="Calibri" panose="020F0502020204030204" pitchFamily="34" charset="0"/>
              </a:rPr>
              <a:t>2-df['</a:t>
            </a:r>
            <a:r>
              <a:rPr lang="en-US" dirty="0" err="1">
                <a:latin typeface="Calibri" panose="020F0502020204030204" pitchFamily="34" charset="0"/>
              </a:rPr>
              <a:t>LoanAmount</a:t>
            </a:r>
            <a:r>
              <a:rPr lang="en-US" dirty="0">
                <a:latin typeface="Calibri" panose="020F0502020204030204" pitchFamily="34" charset="0"/>
              </a:rPr>
              <a:t>'] = </a:t>
            </a:r>
            <a:r>
              <a:rPr lang="en-US" dirty="0" err="1">
                <a:latin typeface="Calibri" panose="020F0502020204030204" pitchFamily="34" charset="0"/>
              </a:rPr>
              <a:t>df</a:t>
            </a:r>
            <a:r>
              <a:rPr lang="en-US" dirty="0">
                <a:latin typeface="Calibri" panose="020F0502020204030204" pitchFamily="34" charset="0"/>
              </a:rPr>
              <a:t>['</a:t>
            </a:r>
            <a:r>
              <a:rPr lang="en-US" dirty="0" err="1">
                <a:latin typeface="Calibri" panose="020F0502020204030204" pitchFamily="34" charset="0"/>
              </a:rPr>
              <a:t>LoanAmount</a:t>
            </a:r>
            <a:r>
              <a:rPr lang="en-US" dirty="0">
                <a:latin typeface="Calibri" panose="020F0502020204030204" pitchFamily="34" charset="0"/>
              </a:rPr>
              <a:t>'].</a:t>
            </a:r>
            <a:r>
              <a:rPr lang="en-US" dirty="0" err="1">
                <a:latin typeface="Calibri" panose="020F0502020204030204" pitchFamily="34" charset="0"/>
              </a:rPr>
              <a:t>fillna</a:t>
            </a:r>
            <a:r>
              <a:rPr lang="en-US" dirty="0">
                <a:latin typeface="Calibri" panose="020F0502020204030204" pitchFamily="34" charset="0"/>
              </a:rPr>
              <a:t>(</a:t>
            </a:r>
            <a:r>
              <a:rPr lang="en-US" dirty="0" err="1">
                <a:latin typeface="Calibri" panose="020F0502020204030204" pitchFamily="34" charset="0"/>
              </a:rPr>
              <a:t>df</a:t>
            </a:r>
            <a:r>
              <a:rPr lang="en-US" dirty="0">
                <a:latin typeface="Calibri" panose="020F0502020204030204" pitchFamily="34" charset="0"/>
              </a:rPr>
              <a:t>['</a:t>
            </a:r>
            <a:r>
              <a:rPr lang="en-US" dirty="0" err="1">
                <a:latin typeface="Calibri" panose="020F0502020204030204" pitchFamily="34" charset="0"/>
              </a:rPr>
              <a:t>LoanAmount</a:t>
            </a:r>
            <a:r>
              <a:rPr lang="en-US" dirty="0">
                <a:latin typeface="Calibri" panose="020F0502020204030204" pitchFamily="34" charset="0"/>
              </a:rPr>
              <a:t>'].median()):  fill  missing values in the "</a:t>
            </a:r>
            <a:r>
              <a:rPr lang="en-US" dirty="0" err="1">
                <a:latin typeface="Calibri" panose="020F0502020204030204" pitchFamily="34" charset="0"/>
              </a:rPr>
              <a:t>LoanAmount</a:t>
            </a:r>
            <a:r>
              <a:rPr lang="en-US" dirty="0">
                <a:latin typeface="Calibri" panose="020F0502020204030204" pitchFamily="34" charset="0"/>
              </a:rPr>
              <a:t>" column with the median of this column.</a:t>
            </a:r>
          </a:p>
          <a:p>
            <a:r>
              <a:rPr lang="en-US" dirty="0">
                <a:latin typeface="Calibri" panose="020F0502020204030204" pitchFamily="34" charset="0"/>
              </a:rPr>
              <a:t>3-df['Dependents'] = </a:t>
            </a:r>
            <a:r>
              <a:rPr lang="en-US" dirty="0" err="1">
                <a:latin typeface="Calibri" panose="020F0502020204030204" pitchFamily="34" charset="0"/>
              </a:rPr>
              <a:t>df</a:t>
            </a:r>
            <a:r>
              <a:rPr lang="en-US" dirty="0">
                <a:latin typeface="Calibri" panose="020F0502020204030204" pitchFamily="34" charset="0"/>
              </a:rPr>
              <a:t>['Dependents'].</a:t>
            </a:r>
            <a:r>
              <a:rPr lang="en-US" dirty="0" err="1">
                <a:latin typeface="Calibri" panose="020F0502020204030204" pitchFamily="34" charset="0"/>
              </a:rPr>
              <a:t>fillna</a:t>
            </a:r>
            <a:r>
              <a:rPr lang="en-US" dirty="0">
                <a:latin typeface="Calibri" panose="020F0502020204030204" pitchFamily="34" charset="0"/>
              </a:rPr>
              <a:t>('1'): fill missing values in the "Dependents" column with </a:t>
            </a:r>
            <a:r>
              <a:rPr lang="en-US" dirty="0" smtClean="0">
                <a:latin typeface="Calibri" panose="020F0502020204030204" pitchFamily="34" charset="0"/>
              </a:rPr>
              <a:t>'1‘</a:t>
            </a:r>
          </a:p>
          <a:p>
            <a:r>
              <a:rPr lang="en-US" dirty="0"/>
              <a:t>4-df['</a:t>
            </a:r>
            <a:r>
              <a:rPr lang="en-US" dirty="0" err="1"/>
              <a:t>Self_Employed</a:t>
            </a:r>
            <a:r>
              <a:rPr lang="en-US" dirty="0"/>
              <a:t>']= </a:t>
            </a:r>
            <a:r>
              <a:rPr lang="en-US" dirty="0" err="1"/>
              <a:t>df</a:t>
            </a:r>
            <a:r>
              <a:rPr lang="en-US" dirty="0"/>
              <a:t>['</a:t>
            </a:r>
            <a:r>
              <a:rPr lang="en-US" dirty="0" err="1"/>
              <a:t>Self_Employed</a:t>
            </a:r>
            <a:r>
              <a:rPr lang="en-US" dirty="0"/>
              <a:t>'].</a:t>
            </a:r>
            <a:r>
              <a:rPr lang="en-US" dirty="0" err="1"/>
              <a:t>fillna</a:t>
            </a:r>
            <a:r>
              <a:rPr lang="en-US" dirty="0"/>
              <a:t>('Yes'): fills  missing values in the "</a:t>
            </a:r>
            <a:r>
              <a:rPr lang="en-US" dirty="0" err="1"/>
              <a:t>Self_Employed</a:t>
            </a:r>
            <a:r>
              <a:rPr lang="en-US" dirty="0"/>
              <a:t>" column with "Yes".</a:t>
            </a:r>
          </a:p>
          <a:p>
            <a:r>
              <a:rPr lang="en-US" dirty="0"/>
              <a:t>5-df['</a:t>
            </a:r>
            <a:r>
              <a:rPr lang="en-US" dirty="0" err="1"/>
              <a:t>Credit_History</a:t>
            </a:r>
            <a:r>
              <a:rPr lang="en-US" dirty="0"/>
              <a:t>'] = </a:t>
            </a:r>
            <a:r>
              <a:rPr lang="en-US" dirty="0" err="1"/>
              <a:t>df</a:t>
            </a:r>
            <a:r>
              <a:rPr lang="en-US" dirty="0"/>
              <a:t>['</a:t>
            </a:r>
            <a:r>
              <a:rPr lang="en-US" dirty="0" err="1"/>
              <a:t>Credit_History</a:t>
            </a:r>
            <a:r>
              <a:rPr lang="en-US" dirty="0"/>
              <a:t>'].</a:t>
            </a:r>
            <a:r>
              <a:rPr lang="en-US" dirty="0" err="1"/>
              <a:t>fillna</a:t>
            </a:r>
            <a:r>
              <a:rPr lang="en-US" dirty="0"/>
              <a:t>(1):  fills missing values in the "</a:t>
            </a:r>
            <a:r>
              <a:rPr lang="en-US" dirty="0" err="1"/>
              <a:t>Credit_History</a:t>
            </a:r>
            <a:r>
              <a:rPr lang="en-US" dirty="0"/>
              <a:t>" column with 1.</a:t>
            </a:r>
          </a:p>
          <a:p>
            <a:r>
              <a:rPr lang="en-US" dirty="0"/>
              <a:t>6-df['</a:t>
            </a:r>
            <a:r>
              <a:rPr lang="en-US" dirty="0" err="1"/>
              <a:t>Loan_Amount_Term</a:t>
            </a:r>
            <a:r>
              <a:rPr lang="en-US" dirty="0"/>
              <a:t>'] = </a:t>
            </a:r>
            <a:r>
              <a:rPr lang="en-US" dirty="0" err="1"/>
              <a:t>df</a:t>
            </a:r>
            <a:r>
              <a:rPr lang="en-US" dirty="0"/>
              <a:t>['</a:t>
            </a:r>
            <a:r>
              <a:rPr lang="en-US" dirty="0" err="1"/>
              <a:t>Loan_Amount_Term</a:t>
            </a:r>
            <a:r>
              <a:rPr lang="en-US" dirty="0"/>
              <a:t>'].</a:t>
            </a:r>
            <a:r>
              <a:rPr lang="en-US" dirty="0" err="1"/>
              <a:t>fillna</a:t>
            </a:r>
            <a:r>
              <a:rPr lang="en-US" dirty="0"/>
              <a:t>(</a:t>
            </a:r>
            <a:r>
              <a:rPr lang="en-US" dirty="0" err="1"/>
              <a:t>df</a:t>
            </a:r>
            <a:r>
              <a:rPr lang="en-US" dirty="0"/>
              <a:t>['</a:t>
            </a:r>
            <a:r>
              <a:rPr lang="en-US" dirty="0" err="1"/>
              <a:t>Loan_Amount_Term</a:t>
            </a:r>
            <a:r>
              <a:rPr lang="en-US" dirty="0"/>
              <a:t>'].median()):  fill missing values in the "</a:t>
            </a:r>
            <a:r>
              <a:rPr lang="en-US" dirty="0" err="1"/>
              <a:t>Loan_Amount_Term</a:t>
            </a:r>
            <a:r>
              <a:rPr lang="en-US" dirty="0"/>
              <a:t>" column with the median value of this column.</a:t>
            </a:r>
          </a:p>
          <a:p>
            <a:r>
              <a:rPr lang="en-US" dirty="0"/>
              <a:t>7-df['Married'] = </a:t>
            </a:r>
            <a:r>
              <a:rPr lang="en-US" dirty="0" err="1"/>
              <a:t>df</a:t>
            </a:r>
            <a:r>
              <a:rPr lang="en-US" dirty="0"/>
              <a:t>['Married'].</a:t>
            </a:r>
            <a:r>
              <a:rPr lang="en-US" dirty="0" err="1"/>
              <a:t>fillna</a:t>
            </a:r>
            <a:r>
              <a:rPr lang="en-US" dirty="0"/>
              <a:t>('Yes'):  fills  missing  values in the "Married" column with  "Yes".</a:t>
            </a:r>
          </a:p>
          <a:p>
            <a:r>
              <a:rPr lang="en-US" dirty="0" smtClean="0"/>
              <a:t>8-df.drop(columns=['</a:t>
            </a:r>
            <a:r>
              <a:rPr lang="en-US" dirty="0" err="1" smtClean="0"/>
              <a:t>Loan_ID</a:t>
            </a:r>
            <a:r>
              <a:rPr lang="en-US" dirty="0" smtClean="0"/>
              <a:t>'], </a:t>
            </a:r>
            <a:r>
              <a:rPr lang="en-US" dirty="0" err="1" smtClean="0"/>
              <a:t>inplace</a:t>
            </a:r>
            <a:r>
              <a:rPr lang="en-US" dirty="0" smtClean="0"/>
              <a:t> = True):  drop the "</a:t>
            </a:r>
            <a:r>
              <a:rPr lang="en-US" dirty="0" err="1" smtClean="0"/>
              <a:t>Loan_ID</a:t>
            </a:r>
            <a:r>
              <a:rPr lang="en-US" dirty="0" smtClean="0"/>
              <a:t>" column from the Data base</a:t>
            </a:r>
          </a:p>
          <a:p>
            <a:r>
              <a:rPr lang="en-US" dirty="0" smtClean="0"/>
              <a:t>9-df['Married'].replace({'No':0, 'Yes':1},</a:t>
            </a:r>
            <a:r>
              <a:rPr lang="en-US" dirty="0" err="1" smtClean="0"/>
              <a:t>inplace</a:t>
            </a:r>
            <a:r>
              <a:rPr lang="en-US" dirty="0" smtClean="0"/>
              <a:t>=True):  replace the values "No" and "Yes" in the "Married" column with  values 0 and 1.</a:t>
            </a:r>
          </a:p>
          <a:p>
            <a:r>
              <a:rPr lang="en-US" dirty="0" smtClean="0"/>
              <a:t>7-df['Gender'].replace({'Male':0, 'Female':1},</a:t>
            </a:r>
            <a:r>
              <a:rPr lang="en-US" dirty="0" err="1" smtClean="0"/>
              <a:t>inplace</a:t>
            </a:r>
            <a:r>
              <a:rPr lang="en-US" dirty="0" smtClean="0"/>
              <a:t>=True): replaces the  values "Male" and "Female" in the "Gender" column with values 0 and 1.</a:t>
            </a:r>
          </a:p>
          <a:p>
            <a:endParaRPr lang="en-US" dirty="0" smtClean="0">
              <a:latin typeface="Calibri" panose="020F0502020204030204" pitchFamily="34" charset="0"/>
            </a:endParaRPr>
          </a:p>
          <a:p>
            <a:r>
              <a:rPr lang="en-US" dirty="0"/>
              <a:t>8-df['Education'].replace({'Graduate':1,'Not Graduate':0},</a:t>
            </a:r>
            <a:r>
              <a:rPr lang="en-US" dirty="0" err="1"/>
              <a:t>inplace</a:t>
            </a:r>
            <a:r>
              <a:rPr lang="en-US" dirty="0"/>
              <a:t>=True):  replaces values "Graduate" and "Not Graduate" in the "Education" column with values 1 and 0.</a:t>
            </a:r>
          </a:p>
          <a:p>
            <a:r>
              <a:rPr lang="en-US" dirty="0"/>
              <a:t>9-df['</a:t>
            </a:r>
            <a:r>
              <a:rPr lang="en-US" dirty="0" err="1"/>
              <a:t>Self_Employed</a:t>
            </a:r>
            <a:r>
              <a:rPr lang="en-US" dirty="0"/>
              <a:t>'].replace({'No':0, 'Yes':1},</a:t>
            </a:r>
            <a:r>
              <a:rPr lang="en-US" dirty="0" err="1"/>
              <a:t>inplace</a:t>
            </a:r>
            <a:r>
              <a:rPr lang="en-US" dirty="0"/>
              <a:t>=True): replaces the  values "No" and "Yes" in the "</a:t>
            </a:r>
            <a:r>
              <a:rPr lang="en-US" dirty="0" err="1"/>
              <a:t>Self_Employed</a:t>
            </a:r>
            <a:r>
              <a:rPr lang="en-US" dirty="0"/>
              <a:t>" column with values 0 and 1.</a:t>
            </a:r>
          </a:p>
          <a:p>
            <a:r>
              <a:rPr lang="en-US" dirty="0"/>
              <a:t>10-df['</a:t>
            </a:r>
            <a:r>
              <a:rPr lang="en-US" dirty="0" err="1"/>
              <a:t>Loan_Status</a:t>
            </a:r>
            <a:r>
              <a:rPr lang="en-US" dirty="0"/>
              <a:t>'].replace({'N':0, 'Y':1},</a:t>
            </a:r>
            <a:r>
              <a:rPr lang="en-US" dirty="0" err="1"/>
              <a:t>inplace</a:t>
            </a:r>
            <a:r>
              <a:rPr lang="en-US" dirty="0"/>
              <a:t>=True): replaces the values "N" and "Y" in the "</a:t>
            </a:r>
            <a:r>
              <a:rPr lang="en-US" dirty="0" err="1"/>
              <a:t>Loan_Status</a:t>
            </a:r>
            <a:r>
              <a:rPr lang="en-US" dirty="0"/>
              <a:t>" column with values 0 and 1.</a:t>
            </a:r>
          </a:p>
          <a:p>
            <a:endParaRPr lang="en-US" dirty="0" smtClean="0">
              <a:latin typeface="Calibri" panose="020F0502020204030204" pitchFamily="34" charset="0"/>
            </a:endParaRPr>
          </a:p>
          <a:p>
            <a:endParaRPr lang="en-US" dirty="0">
              <a:latin typeface="Calibri" panose="020F0502020204030204" pitchFamily="34" charset="0"/>
            </a:endParaRPr>
          </a:p>
        </p:txBody>
      </p:sp>
      <p:sp>
        <p:nvSpPr>
          <p:cNvPr id="4" name="TextBox 3"/>
          <p:cNvSpPr txBox="1"/>
          <p:nvPr/>
        </p:nvSpPr>
        <p:spPr>
          <a:xfrm>
            <a:off x="0" y="159025"/>
            <a:ext cx="8301162" cy="584775"/>
          </a:xfrm>
          <a:prstGeom prst="rect">
            <a:avLst/>
          </a:prstGeom>
          <a:noFill/>
        </p:spPr>
        <p:txBody>
          <a:bodyPr wrap="square" rtlCol="0">
            <a:spAutoFit/>
          </a:bodyPr>
          <a:lstStyle/>
          <a:p>
            <a:r>
              <a:rPr lang="en-US" dirty="0" smtClean="0"/>
              <a:t> </a:t>
            </a:r>
            <a:r>
              <a:rPr lang="en-US" sz="3200" b="1" u="sng" dirty="0" err="1" smtClean="0"/>
              <a:t>D</a:t>
            </a:r>
            <a:r>
              <a:rPr lang="en-US" sz="3200" b="1" u="sng" dirty="0" err="1" smtClean="0"/>
              <a:t>escribtion</a:t>
            </a:r>
            <a:r>
              <a:rPr lang="en-US" sz="3200" b="1" u="sng" dirty="0" smtClean="0"/>
              <a:t> of</a:t>
            </a:r>
            <a:r>
              <a:rPr lang="en-US" sz="3200" b="1" u="sng" dirty="0" smtClean="0"/>
              <a:t> Data preprocessing</a:t>
            </a:r>
            <a:endParaRPr lang="en-US" sz="3200" b="1" u="sng" dirty="0"/>
          </a:p>
        </p:txBody>
      </p:sp>
    </p:spTree>
    <p:extLst>
      <p:ext uri="{BB962C8B-B14F-4D97-AF65-F5344CB8AC3E}">
        <p14:creationId xmlns:p14="http://schemas.microsoft.com/office/powerpoint/2010/main" val="2088599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659" y="1645388"/>
            <a:ext cx="12192000" cy="923330"/>
          </a:xfrm>
          <a:prstGeom prst="rect">
            <a:avLst/>
          </a:prstGeom>
        </p:spPr>
        <p:txBody>
          <a:bodyPr wrap="square">
            <a:spAutoFit/>
          </a:bodyPr>
          <a:lstStyle/>
          <a:p>
            <a:r>
              <a:rPr lang="en-US" dirty="0" smtClean="0"/>
              <a:t>11-df['</a:t>
            </a:r>
            <a:r>
              <a:rPr lang="en-US" dirty="0" err="1" smtClean="0"/>
              <a:t>Property_Area</a:t>
            </a:r>
            <a:r>
              <a:rPr lang="en-US" dirty="0" smtClean="0"/>
              <a:t>'].replace({'Rural':1, 'Semiurban':3, 'Urban':2},</a:t>
            </a:r>
            <a:r>
              <a:rPr lang="en-US" dirty="0" err="1" smtClean="0"/>
              <a:t>inplace</a:t>
            </a:r>
            <a:r>
              <a:rPr lang="en-US" dirty="0" smtClean="0"/>
              <a:t>=True): replaces values "Rural", "</a:t>
            </a:r>
            <a:r>
              <a:rPr lang="en-US" dirty="0" err="1" smtClean="0"/>
              <a:t>Semiurban</a:t>
            </a:r>
            <a:r>
              <a:rPr lang="en-US" dirty="0" smtClean="0"/>
              <a:t>", and "Urban" in the "</a:t>
            </a:r>
            <a:r>
              <a:rPr lang="en-US" dirty="0" err="1" smtClean="0"/>
              <a:t>Property_Area</a:t>
            </a:r>
            <a:r>
              <a:rPr lang="en-US" dirty="0" smtClean="0"/>
              <a:t>" column with values 1, 3, and 2,.</a:t>
            </a:r>
          </a:p>
          <a:p>
            <a:r>
              <a:rPr lang="en-US" dirty="0" smtClean="0"/>
              <a:t>12-df['Dependents'].replace({'3+':3},</a:t>
            </a:r>
            <a:r>
              <a:rPr lang="en-US" dirty="0" err="1" smtClean="0"/>
              <a:t>inplace</a:t>
            </a:r>
            <a:r>
              <a:rPr lang="en-US" dirty="0" smtClean="0"/>
              <a:t>=True): replaces the value "3+" in the "Dependents" column with the value 3.</a:t>
            </a:r>
            <a:endParaRPr lang="en-US" dirty="0" smtClean="0"/>
          </a:p>
        </p:txBody>
      </p:sp>
      <p:sp>
        <p:nvSpPr>
          <p:cNvPr id="3" name="TextBox 2"/>
          <p:cNvSpPr txBox="1"/>
          <p:nvPr/>
        </p:nvSpPr>
        <p:spPr>
          <a:xfrm>
            <a:off x="254442" y="349857"/>
            <a:ext cx="8969071" cy="707886"/>
          </a:xfrm>
          <a:prstGeom prst="rect">
            <a:avLst/>
          </a:prstGeom>
          <a:noFill/>
        </p:spPr>
        <p:txBody>
          <a:bodyPr wrap="square" rtlCol="0">
            <a:spAutoFit/>
          </a:bodyPr>
          <a:lstStyle/>
          <a:p>
            <a:r>
              <a:rPr lang="en-US" sz="4000" b="1" u="sng" dirty="0" smtClean="0"/>
              <a:t>Data preprocessing (cont.)</a:t>
            </a:r>
            <a:endParaRPr lang="en-US" sz="4000" b="1" u="sng" dirty="0"/>
          </a:p>
        </p:txBody>
      </p:sp>
    </p:spTree>
    <p:extLst>
      <p:ext uri="{BB962C8B-B14F-4D97-AF65-F5344CB8AC3E}">
        <p14:creationId xmlns:p14="http://schemas.microsoft.com/office/powerpoint/2010/main" val="1361830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34" y="-101345"/>
            <a:ext cx="10515600" cy="1325563"/>
          </a:xfrm>
        </p:spPr>
        <p:txBody>
          <a:bodyPr>
            <a:normAutofit/>
          </a:bodyPr>
          <a:lstStyle/>
          <a:p>
            <a:r>
              <a:rPr lang="en-US" sz="3200" b="1" dirty="0" smtClean="0"/>
              <a:t>Anomaly Detection &amp; Summary statistics and visualization :</a:t>
            </a:r>
            <a:endParaRPr lang="en-US" sz="3200" b="1"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0075" y="1112899"/>
            <a:ext cx="7781925" cy="3105150"/>
          </a:xfrm>
        </p:spPr>
      </p:pic>
      <p:pic>
        <p:nvPicPr>
          <p:cNvPr id="11" name="Picture 10"/>
          <p:cNvPicPr>
            <a:picLocks noChangeAspect="1"/>
          </p:cNvPicPr>
          <p:nvPr/>
        </p:nvPicPr>
        <p:blipFill>
          <a:blip r:embed="rId3"/>
          <a:stretch>
            <a:fillRect/>
          </a:stretch>
        </p:blipFill>
        <p:spPr>
          <a:xfrm>
            <a:off x="56234" y="4373217"/>
            <a:ext cx="6867525" cy="2391893"/>
          </a:xfrm>
          <a:prstGeom prst="rect">
            <a:avLst/>
          </a:prstGeom>
        </p:spPr>
      </p:pic>
    </p:spTree>
    <p:extLst>
      <p:ext uri="{BB962C8B-B14F-4D97-AF65-F5344CB8AC3E}">
        <p14:creationId xmlns:p14="http://schemas.microsoft.com/office/powerpoint/2010/main" val="641958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66843"/>
            <a:ext cx="12192000" cy="4832092"/>
          </a:xfrm>
          <a:prstGeom prst="rect">
            <a:avLst/>
          </a:prstGeom>
        </p:spPr>
        <p:txBody>
          <a:bodyPr wrap="square">
            <a:spAutoFit/>
          </a:bodyPr>
          <a:lstStyle/>
          <a:p>
            <a:r>
              <a:rPr lang="en-US" sz="2800" dirty="0">
                <a:latin typeface="Calibri" panose="020F0502020204030204" pitchFamily="34" charset="0"/>
              </a:rPr>
              <a:t>I</a:t>
            </a:r>
            <a:r>
              <a:rPr lang="en-US" sz="2800" dirty="0" smtClean="0">
                <a:latin typeface="Calibri" panose="020F0502020204030204" pitchFamily="34" charset="0"/>
              </a:rPr>
              <a:t>t </a:t>
            </a:r>
            <a:r>
              <a:rPr lang="en-US" sz="2800" dirty="0">
                <a:latin typeface="Calibri" panose="020F0502020204030204" pitchFamily="34" charset="0"/>
              </a:rPr>
              <a:t>calculates the first quartile (Q1), third quartile (Q3), and interquartile range (IQR) . It then finds the smallest and largest outliers using the formula: Q1 - 1.5IQR and Q3 + 1.5IQR, respectively. The outliers are not explicitly defined by the code, but the range between Q1 - 1.5IQR and Q3 + 1.5IQR is typically used to identify them.</a:t>
            </a:r>
          </a:p>
          <a:p>
            <a:endParaRPr lang="en" sz="2800" dirty="0">
              <a:latin typeface="Calibri" panose="020F0502020204030204" pitchFamily="34" charset="0"/>
            </a:endParaRPr>
          </a:p>
          <a:p>
            <a:r>
              <a:rPr lang="en-US" sz="2800" dirty="0">
                <a:latin typeface="Calibri" panose="020F0502020204030204" pitchFamily="34" charset="0"/>
              </a:rPr>
              <a:t>After that, the code calculates summary statistics (mean, median, variance, and standard deviation) of the '</a:t>
            </a:r>
            <a:r>
              <a:rPr lang="en-US" sz="2800" dirty="0" err="1">
                <a:latin typeface="Calibri" panose="020F0502020204030204" pitchFamily="34" charset="0"/>
              </a:rPr>
              <a:t>ApplicantIncome</a:t>
            </a:r>
            <a:r>
              <a:rPr lang="en-US" sz="2800" dirty="0">
                <a:latin typeface="Calibri" panose="020F0502020204030204" pitchFamily="34" charset="0"/>
              </a:rPr>
              <a:t>' column in the same </a:t>
            </a:r>
            <a:r>
              <a:rPr lang="en-US" sz="2800" dirty="0" err="1">
                <a:latin typeface="Calibri" panose="020F0502020204030204" pitchFamily="34" charset="0"/>
              </a:rPr>
              <a:t>DataFrame</a:t>
            </a:r>
            <a:r>
              <a:rPr lang="en-US" sz="2800" dirty="0">
                <a:latin typeface="Calibri" panose="020F0502020204030204" pitchFamily="34" charset="0"/>
              </a:rPr>
              <a:t> and visualizes its distribution using a histogram and a boxplot. The mean, median, variance, and standard deviation provide information about the central tendency, spread, and shape of the distribution. The histogram and boxplot show the frequency and distribution of the data, respectively</a:t>
            </a:r>
          </a:p>
        </p:txBody>
      </p:sp>
      <p:sp>
        <p:nvSpPr>
          <p:cNvPr id="3" name="TextBox 2"/>
          <p:cNvSpPr txBox="1"/>
          <p:nvPr/>
        </p:nvSpPr>
        <p:spPr>
          <a:xfrm>
            <a:off x="135172" y="119269"/>
            <a:ext cx="7275443" cy="584775"/>
          </a:xfrm>
          <a:prstGeom prst="rect">
            <a:avLst/>
          </a:prstGeom>
          <a:noFill/>
        </p:spPr>
        <p:txBody>
          <a:bodyPr wrap="square" rtlCol="0">
            <a:spAutoFit/>
          </a:bodyPr>
          <a:lstStyle/>
          <a:p>
            <a:r>
              <a:rPr lang="en-US" sz="3200" b="1" u="sng" dirty="0" err="1" smtClean="0"/>
              <a:t>Describtion</a:t>
            </a:r>
            <a:r>
              <a:rPr lang="en-US" sz="3200" b="1" u="sng" dirty="0" smtClean="0"/>
              <a:t> of </a:t>
            </a:r>
            <a:r>
              <a:rPr lang="en-US" sz="3200" b="1" u="sng" dirty="0" smtClean="0">
                <a:latin typeface="Calibri" panose="020F0502020204030204" pitchFamily="34" charset="0"/>
              </a:rPr>
              <a:t>Anomaly Detection </a:t>
            </a:r>
            <a:endParaRPr lang="en-US" sz="3200" b="1" u="sng" dirty="0"/>
          </a:p>
        </p:txBody>
      </p:sp>
    </p:spTree>
    <p:extLst>
      <p:ext uri="{BB962C8B-B14F-4D97-AF65-F5344CB8AC3E}">
        <p14:creationId xmlns:p14="http://schemas.microsoft.com/office/powerpoint/2010/main" val="591292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32154"/>
          </a:xfrm>
        </p:spPr>
        <p:txBody>
          <a:bodyPr>
            <a:normAutofit/>
          </a:bodyPr>
          <a:lstStyle/>
          <a:p>
            <a:endParaRPr lang="en-US" dirty="0"/>
          </a:p>
        </p:txBody>
      </p:sp>
      <p:pic>
        <p:nvPicPr>
          <p:cNvPr id="4" name="Content Placeholder 3"/>
          <p:cNvPicPr>
            <a:picLocks noGrp="1" noChangeAspect="1"/>
          </p:cNvPicPr>
          <p:nvPr>
            <p:ph idx="1"/>
          </p:nvPr>
        </p:nvPicPr>
        <p:blipFill rotWithShape="1">
          <a:blip r:embed="rId2"/>
          <a:srcRect b="42763"/>
          <a:stretch/>
        </p:blipFill>
        <p:spPr>
          <a:xfrm>
            <a:off x="0" y="1046634"/>
            <a:ext cx="5772150" cy="766264"/>
          </a:xfrm>
          <a:prstGeom prst="rect">
            <a:avLst/>
          </a:prstGeom>
        </p:spPr>
      </p:pic>
      <p:pic>
        <p:nvPicPr>
          <p:cNvPr id="5" name="Picture 4"/>
          <p:cNvPicPr>
            <a:picLocks noChangeAspect="1"/>
          </p:cNvPicPr>
          <p:nvPr/>
        </p:nvPicPr>
        <p:blipFill rotWithShape="1">
          <a:blip r:embed="rId3"/>
          <a:srcRect l="448" t="53516" r="517" b="4745"/>
          <a:stretch/>
        </p:blipFill>
        <p:spPr>
          <a:xfrm>
            <a:off x="0" y="1812898"/>
            <a:ext cx="5772150" cy="453224"/>
          </a:xfrm>
          <a:prstGeom prst="rect">
            <a:avLst/>
          </a:prstGeom>
        </p:spPr>
      </p:pic>
      <p:pic>
        <p:nvPicPr>
          <p:cNvPr id="6" name="Picture 5"/>
          <p:cNvPicPr>
            <a:picLocks noChangeAspect="1"/>
          </p:cNvPicPr>
          <p:nvPr/>
        </p:nvPicPr>
        <p:blipFill>
          <a:blip r:embed="rId4"/>
          <a:stretch>
            <a:fillRect/>
          </a:stretch>
        </p:blipFill>
        <p:spPr>
          <a:xfrm>
            <a:off x="7418567" y="3501079"/>
            <a:ext cx="4579290" cy="2634821"/>
          </a:xfrm>
          <a:prstGeom prst="rect">
            <a:avLst/>
          </a:prstGeom>
        </p:spPr>
      </p:pic>
      <p:pic>
        <p:nvPicPr>
          <p:cNvPr id="7" name="Picture 6"/>
          <p:cNvPicPr>
            <a:picLocks noChangeAspect="1"/>
          </p:cNvPicPr>
          <p:nvPr/>
        </p:nvPicPr>
        <p:blipFill>
          <a:blip r:embed="rId5"/>
          <a:stretch>
            <a:fillRect/>
          </a:stretch>
        </p:blipFill>
        <p:spPr>
          <a:xfrm>
            <a:off x="140433" y="3601941"/>
            <a:ext cx="4232123" cy="2433099"/>
          </a:xfrm>
          <a:prstGeom prst="rect">
            <a:avLst/>
          </a:prstGeom>
        </p:spPr>
      </p:pic>
    </p:spTree>
    <p:extLst>
      <p:ext uri="{BB962C8B-B14F-4D97-AF65-F5344CB8AC3E}">
        <p14:creationId xmlns:p14="http://schemas.microsoft.com/office/powerpoint/2010/main" val="1419895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1697</Words>
  <Application>Microsoft Office PowerPoint</Application>
  <PresentationFormat>Widescreen</PresentationFormat>
  <Paragraphs>47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Loan Dataset:</vt:lpstr>
      <vt:lpstr>Describe Dataset Attributes</vt:lpstr>
      <vt:lpstr>Data preprocessing:</vt:lpstr>
      <vt:lpstr>PowerPoint Presentation</vt:lpstr>
      <vt:lpstr>PowerPoint Presentation</vt:lpstr>
      <vt:lpstr>Anomaly Detection &amp; Summary statistics and visualization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12</cp:revision>
  <dcterms:created xsi:type="dcterms:W3CDTF">2023-05-21T18:12:34Z</dcterms:created>
  <dcterms:modified xsi:type="dcterms:W3CDTF">2023-05-21T20:29:29Z</dcterms:modified>
</cp:coreProperties>
</file>