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5"/>
  </p:notesMasterIdLst>
  <p:sldIdLst>
    <p:sldId id="256" r:id="rId4"/>
  </p:sldIdLst>
  <p:sldSz cx="15122525" cy="10693400"/>
  <p:notesSz cx="20929600" cy="29819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69900" indent="-127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39800" indent="-254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409700" indent="-381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81188" indent="-52388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1D42"/>
    <a:srgbClr val="660033"/>
    <a:srgbClr val="00FFFF"/>
    <a:srgbClr val="0033CC"/>
    <a:srgbClr val="046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08"/>
    <p:restoredTop sz="94651"/>
  </p:normalViewPr>
  <p:slideViewPr>
    <p:cSldViewPr>
      <p:cViewPr>
        <p:scale>
          <a:sx n="89" d="100"/>
          <a:sy n="89" d="100"/>
        </p:scale>
        <p:origin x="212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855450" y="0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0634F-A3E5-384F-8480-16BD55EE487D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8038" y="3727450"/>
            <a:ext cx="14233525" cy="1006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92325" y="14351000"/>
            <a:ext cx="16744950" cy="11741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28324175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855450" y="28324175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9FD18-DCCE-FD47-B0F8-2BCCA2267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200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9FD18-DCCE-FD47-B0F8-2BCCA22670D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730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504" y="6598796"/>
            <a:ext cx="25706456" cy="4553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008" y="12037544"/>
            <a:ext cx="21169448" cy="5428890"/>
          </a:xfrm>
        </p:spPr>
        <p:txBody>
          <a:bodyPr/>
          <a:lstStyle>
            <a:lvl1pPr marL="0" indent="0" algn="ctr">
              <a:buNone/>
              <a:defRPr/>
            </a:lvl1pPr>
            <a:lvl2pPr marL="470322" indent="0" algn="ctr">
              <a:buNone/>
              <a:defRPr/>
            </a:lvl2pPr>
            <a:lvl3pPr marL="940643" indent="0" algn="ctr">
              <a:buNone/>
              <a:defRPr/>
            </a:lvl3pPr>
            <a:lvl4pPr marL="1410965" indent="0" algn="ctr">
              <a:buNone/>
              <a:defRPr/>
            </a:lvl4pPr>
            <a:lvl5pPr marL="1881287" indent="0" algn="ctr">
              <a:buNone/>
              <a:defRPr/>
            </a:lvl5pPr>
            <a:lvl6pPr marL="2351608" indent="0" algn="ctr">
              <a:buNone/>
              <a:defRPr/>
            </a:lvl6pPr>
            <a:lvl7pPr marL="2821930" indent="0" algn="ctr">
              <a:buNone/>
              <a:defRPr/>
            </a:lvl7pPr>
            <a:lvl8pPr marL="3292251" indent="0" algn="ctr">
              <a:buNone/>
              <a:defRPr/>
            </a:lvl8pPr>
            <a:lvl9pPr marL="376257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7235E1-9EE5-9B4E-A378-16028398161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270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F710A-7EB4-8248-AD16-1A5A614CA6F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696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7242" y="851140"/>
            <a:ext cx="6803885" cy="181236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2336" y="851140"/>
            <a:ext cx="20258795" cy="181236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BF9AA-33CA-734A-9E34-8DEFA349FDE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934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0172C-9007-214A-B59E-92CD2D2A6BA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925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840" y="13649451"/>
            <a:ext cx="25706456" cy="4219549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840" y="9002690"/>
            <a:ext cx="25706456" cy="4646761"/>
          </a:xfrm>
        </p:spPr>
        <p:txBody>
          <a:bodyPr anchor="b"/>
          <a:lstStyle>
            <a:lvl1pPr marL="0" indent="0">
              <a:buNone/>
              <a:defRPr sz="2100"/>
            </a:lvl1pPr>
            <a:lvl2pPr marL="470322" indent="0">
              <a:buNone/>
              <a:defRPr sz="1900"/>
            </a:lvl2pPr>
            <a:lvl3pPr marL="940643" indent="0">
              <a:buNone/>
              <a:defRPr sz="1600"/>
            </a:lvl3pPr>
            <a:lvl4pPr marL="1410965" indent="0">
              <a:buNone/>
              <a:defRPr sz="1400"/>
            </a:lvl4pPr>
            <a:lvl5pPr marL="1881287" indent="0">
              <a:buNone/>
              <a:defRPr sz="1400"/>
            </a:lvl5pPr>
            <a:lvl6pPr marL="2351608" indent="0">
              <a:buNone/>
              <a:defRPr sz="1400"/>
            </a:lvl6pPr>
            <a:lvl7pPr marL="2821930" indent="0">
              <a:buNone/>
              <a:defRPr sz="1400"/>
            </a:lvl7pPr>
            <a:lvl8pPr marL="3292251" indent="0">
              <a:buNone/>
              <a:defRPr sz="1400"/>
            </a:lvl8pPr>
            <a:lvl9pPr marL="376257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7F13A-C50D-2947-AB70-F7A900AB46F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67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336" y="4957313"/>
            <a:ext cx="13531340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9789" y="4957313"/>
            <a:ext cx="13531339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09E48-7AF0-F147-8625-1E9BBEDE6E7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410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336" y="4755209"/>
            <a:ext cx="13362219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336" y="6736818"/>
            <a:ext cx="13362219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4030" y="4755209"/>
            <a:ext cx="13367097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4030" y="6736818"/>
            <a:ext cx="13367097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0E0976-4050-8849-B93D-C9974A7BE4B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4890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92A00D-80C1-5E42-9731-05E9BE2843A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004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B8E08-0882-4045-8039-B54BFF0D5BD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8454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336" y="846211"/>
            <a:ext cx="9950519" cy="359844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3865" y="846211"/>
            <a:ext cx="16907263" cy="1812861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336" y="4444657"/>
            <a:ext cx="9950519" cy="14530166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0FF174-7C35-1A4B-A6AA-113DC766108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753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381" y="14870294"/>
            <a:ext cx="18146403" cy="175485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7381" y="1897812"/>
            <a:ext cx="18146403" cy="12745731"/>
          </a:xfrm>
        </p:spPr>
        <p:txBody>
          <a:bodyPr lIns="294019" tIns="147016" rIns="294019" bIns="147016"/>
          <a:lstStyle>
            <a:lvl1pPr marL="0" indent="0">
              <a:buNone/>
              <a:defRPr sz="3300"/>
            </a:lvl1pPr>
            <a:lvl2pPr marL="470322" indent="0">
              <a:buNone/>
              <a:defRPr sz="2900"/>
            </a:lvl2pPr>
            <a:lvl3pPr marL="940643" indent="0">
              <a:buNone/>
              <a:defRPr sz="2500"/>
            </a:lvl3pPr>
            <a:lvl4pPr marL="1410965" indent="0">
              <a:buNone/>
              <a:defRPr sz="2100"/>
            </a:lvl4pPr>
            <a:lvl5pPr marL="1881287" indent="0">
              <a:buNone/>
              <a:defRPr sz="2100"/>
            </a:lvl5pPr>
            <a:lvl6pPr marL="2351608" indent="0">
              <a:buNone/>
              <a:defRPr sz="2100"/>
            </a:lvl6pPr>
            <a:lvl7pPr marL="2821930" indent="0">
              <a:buNone/>
              <a:defRPr sz="2100"/>
            </a:lvl7pPr>
            <a:lvl8pPr marL="3292251" indent="0">
              <a:buNone/>
              <a:defRPr sz="2100"/>
            </a:lvl8pPr>
            <a:lvl9pPr marL="3762573" indent="0">
              <a:buNone/>
              <a:defRPr sz="21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7381" y="16625153"/>
            <a:ext cx="18146403" cy="2492623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6CDCD6-9923-B144-AE4C-F2786CB3066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0040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428625"/>
            <a:ext cx="136112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7408" tIns="73708" rIns="147408" bIns="73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495550"/>
            <a:ext cx="13611225" cy="705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650" y="9737725"/>
            <a:ext cx="3529013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>
              <a:defRPr sz="2300"/>
            </a:lvl1pPr>
          </a:lstStyle>
          <a:p>
            <a:endParaRPr lang="en-US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67313" y="9737725"/>
            <a:ext cx="4787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ctr">
              <a:defRPr sz="2300"/>
            </a:lvl1pPr>
          </a:lstStyle>
          <a:p>
            <a:endParaRPr lang="en-US" altLang="x-non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7863" y="9737725"/>
            <a:ext cx="3529012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r">
              <a:defRPr sz="2300"/>
            </a:lvl1pPr>
          </a:lstStyle>
          <a:p>
            <a:fld id="{C65CAD8A-68BD-6243-838A-3DD119E815E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2pPr>
      <a:lvl3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3pPr>
      <a:lvl4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4pPr>
      <a:lvl5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5pPr>
      <a:lvl6pPr marL="470322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6pPr>
      <a:lvl7pPr marL="940643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7pPr>
      <a:lvl8pPr marL="1410965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8pPr>
      <a:lvl9pPr marL="1881287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9pPr>
    </p:titleStyle>
    <p:bodyStyle>
      <a:lvl1pPr marL="554038" indent="-554038" algn="l" defTabSz="1473200" rtl="0" eaLnBrk="1" fontAlgn="base" hangingPunct="1">
        <a:spcBef>
          <a:spcPct val="20000"/>
        </a:spcBef>
        <a:spcAft>
          <a:spcPct val="0"/>
        </a:spcAft>
        <a:buChar char="•"/>
        <a:defRPr sz="5200">
          <a:solidFill>
            <a:schemeClr val="tx1"/>
          </a:solidFill>
          <a:latin typeface="+mn-lt"/>
          <a:ea typeface="+mn-ea"/>
          <a:cs typeface="+mn-cs"/>
        </a:defRPr>
      </a:lvl1pPr>
      <a:lvl2pPr marL="1198563" indent="-460375" algn="l" defTabSz="1473200" rtl="0" eaLnBrk="1" fontAlgn="base" hangingPunct="1">
        <a:spcBef>
          <a:spcPct val="20000"/>
        </a:spcBef>
        <a:spcAft>
          <a:spcPct val="0"/>
        </a:spcAft>
        <a:buChar char="–"/>
        <a:defRPr sz="4500">
          <a:solidFill>
            <a:schemeClr val="tx1"/>
          </a:solidFill>
          <a:latin typeface="+mn-lt"/>
        </a:defRPr>
      </a:lvl2pPr>
      <a:lvl3pPr marL="1843088" indent="-368300" algn="l" defTabSz="1473200" rtl="0" eaLnBrk="1" fontAlgn="base" hangingPunct="1">
        <a:spcBef>
          <a:spcPct val="20000"/>
        </a:spcBef>
        <a:spcAft>
          <a:spcPct val="0"/>
        </a:spcAft>
        <a:buChar char="•"/>
        <a:defRPr sz="3900">
          <a:solidFill>
            <a:schemeClr val="tx1"/>
          </a:solidFill>
          <a:latin typeface="+mn-lt"/>
        </a:defRPr>
      </a:lvl3pPr>
      <a:lvl4pPr marL="2581275" indent="-368300" algn="l" defTabSz="1473200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3317875" indent="-368300" algn="l" defTabSz="1473200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7089119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559441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029763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500084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322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64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965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1287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608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93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2251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257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4.wdp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3.wdp"/><Relationship Id="rId5" Type="http://schemas.openxmlformats.org/officeDocument/2006/relationships/image" Target="../media/image3.jpeg"/><Relationship Id="rId15" Type="http://schemas.microsoft.com/office/2007/relationships/hdphoto" Target="../media/hdphoto5.wdp"/><Relationship Id="rId10" Type="http://schemas.openxmlformats.org/officeDocument/2006/relationships/image" Target="../media/image6.png"/><Relationship Id="rId4" Type="http://schemas.openxmlformats.org/officeDocument/2006/relationships/image" Target="../media/image2.jpeg"/><Relationship Id="rId9" Type="http://schemas.microsoft.com/office/2007/relationships/hdphoto" Target="../media/hdphoto2.wdp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27BE4A55-ACF0-8F43-BBE9-2CC27BF9C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" y="1405621"/>
            <a:ext cx="15118902" cy="9543391"/>
          </a:xfrm>
          <a:prstGeom prst="rect">
            <a:avLst/>
          </a:prstGeom>
        </p:spPr>
      </p:pic>
      <p:pic>
        <p:nvPicPr>
          <p:cNvPr id="2051" name="Picture 17" descr="logo lar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" y="0"/>
            <a:ext cx="3946525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use RH modified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541" y="16229"/>
            <a:ext cx="5040983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9" name="TextBox 11"/>
          <p:cNvSpPr txBox="1">
            <a:spLocks noChangeArrowheads="1"/>
          </p:cNvSpPr>
          <p:nvPr/>
        </p:nvSpPr>
        <p:spPr bwMode="auto">
          <a:xfrm>
            <a:off x="3784045" y="16229"/>
            <a:ext cx="6460181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dirty="0">
                <a:solidFill>
                  <a:schemeClr val="bg1"/>
                </a:solidFill>
              </a:rPr>
              <a:t>A tool for teaching graph algorithms</a:t>
            </a:r>
            <a:endParaRPr lang="en-US" altLang="x-none" dirty="0">
              <a:solidFill>
                <a:schemeClr val="bg1"/>
              </a:solidFill>
            </a:endParaRPr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F57F9033-67F4-E54C-9EF6-BAB8D6B20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229" y="1550621"/>
            <a:ext cx="8876506" cy="416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165" tIns="23582" rIns="47165" bIns="23582">
            <a:spAutoFit/>
          </a:bodyPr>
          <a:lstStyle>
            <a:lvl1pPr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 dirty="0">
                <a:solidFill>
                  <a:schemeClr val="bg1"/>
                </a:solidFill>
              </a:rPr>
              <a:t>Emmanuel Odame-Asante                Mike Sanderson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D54E01-68F7-2440-817F-626E29634343}"/>
              </a:ext>
            </a:extLst>
          </p:cNvPr>
          <p:cNvSpPr txBox="1"/>
          <p:nvPr/>
        </p:nvSpPr>
        <p:spPr>
          <a:xfrm>
            <a:off x="4278188" y="2652787"/>
            <a:ext cx="5083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Shift Click to create </a:t>
            </a:r>
            <a:r>
              <a:rPr lang="en-US" sz="2400" b="1" dirty="0">
                <a:solidFill>
                  <a:schemeClr val="bg1"/>
                </a:solidFill>
              </a:rPr>
              <a:t>edges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2B7CFE-11AB-1B43-96C0-E6899B72BF71}"/>
              </a:ext>
            </a:extLst>
          </p:cNvPr>
          <p:cNvSpPr txBox="1"/>
          <p:nvPr/>
        </p:nvSpPr>
        <p:spPr>
          <a:xfrm>
            <a:off x="8641382" y="6786860"/>
            <a:ext cx="8434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Learn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the algorithm from descriptive text: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DC647B-C1CF-2F40-8397-92A9C51F5842}"/>
              </a:ext>
            </a:extLst>
          </p:cNvPr>
          <p:cNvSpPr txBox="1"/>
          <p:nvPr/>
        </p:nvSpPr>
        <p:spPr>
          <a:xfrm>
            <a:off x="-57616" y="5100045"/>
            <a:ext cx="864096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Features of Graph Algorithm Teaching Tool</a:t>
            </a:r>
            <a:r>
              <a:rPr lang="en-US" sz="1800" dirty="0">
                <a:solidFill>
                  <a:schemeClr val="bg1"/>
                </a:solidFill>
              </a:rPr>
              <a:t>: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Learn the inner workings of popular Graph Algorithms by running them on your created graph!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Interactive </a:t>
            </a:r>
            <a:r>
              <a:rPr lang="en-US" sz="1800" dirty="0">
                <a:solidFill>
                  <a:schemeClr val="bg1"/>
                </a:solidFill>
              </a:rPr>
              <a:t>web application built with the latest industry standard technologies such as </a:t>
            </a:r>
            <a:r>
              <a:rPr lang="en-US" sz="1800" b="1" dirty="0">
                <a:solidFill>
                  <a:schemeClr val="bg1"/>
                </a:solidFill>
              </a:rPr>
              <a:t>React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b="1" dirty="0" err="1">
                <a:solidFill>
                  <a:schemeClr val="bg1"/>
                </a:solidFill>
              </a:rPr>
              <a:t>Node.js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b="1" dirty="0">
                <a:solidFill>
                  <a:schemeClr val="bg1"/>
                </a:solidFill>
              </a:rPr>
              <a:t>jQuery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b="1" dirty="0">
                <a:solidFill>
                  <a:schemeClr val="bg1"/>
                </a:solidFill>
              </a:rPr>
              <a:t>HTML 5, CSS 3 </a:t>
            </a:r>
            <a:r>
              <a:rPr lang="en-US" sz="1800" dirty="0">
                <a:solidFill>
                  <a:schemeClr val="bg1"/>
                </a:solidFill>
              </a:rPr>
              <a:t>and</a:t>
            </a:r>
            <a:r>
              <a:rPr lang="en-US" sz="1800" b="1" dirty="0">
                <a:solidFill>
                  <a:schemeClr val="bg1"/>
                </a:solidFill>
              </a:rPr>
              <a:t> JavaScript (ES6)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Dijkstra’s, Kruskal’s </a:t>
            </a:r>
            <a:r>
              <a:rPr lang="en-US" sz="1800" dirty="0">
                <a:solidFill>
                  <a:schemeClr val="bg1"/>
                </a:solidFill>
              </a:rPr>
              <a:t>and</a:t>
            </a:r>
            <a:r>
              <a:rPr lang="en-US" sz="1800" b="1" dirty="0">
                <a:solidFill>
                  <a:schemeClr val="bg1"/>
                </a:solidFill>
              </a:rPr>
              <a:t> Prim’s </a:t>
            </a:r>
            <a:r>
              <a:rPr lang="en-US" sz="1800" dirty="0">
                <a:solidFill>
                  <a:schemeClr val="bg1"/>
                </a:solidFill>
              </a:rPr>
              <a:t>graph algorithms supported.</a:t>
            </a:r>
            <a:endParaRPr lang="en-US" sz="1800" b="1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Comprehensive </a:t>
            </a:r>
            <a:r>
              <a:rPr lang="en-US" sz="1800" b="1" dirty="0">
                <a:solidFill>
                  <a:schemeClr val="bg1"/>
                </a:solidFill>
              </a:rPr>
              <a:t>teacher tool </a:t>
            </a:r>
            <a:r>
              <a:rPr lang="en-US" sz="1800" dirty="0">
                <a:solidFill>
                  <a:schemeClr val="bg1"/>
                </a:solidFill>
              </a:rPr>
              <a:t>illustrating how the algorithm works packed with features which promotes </a:t>
            </a:r>
            <a:r>
              <a:rPr lang="en-US" sz="1800" b="1" dirty="0">
                <a:solidFill>
                  <a:schemeClr val="bg1"/>
                </a:solidFill>
              </a:rPr>
              <a:t>user friendliness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Ability to </a:t>
            </a:r>
            <a:r>
              <a:rPr lang="en-US" sz="1800" b="1" dirty="0">
                <a:solidFill>
                  <a:schemeClr val="bg1"/>
                </a:solidFill>
              </a:rPr>
              <a:t>save</a:t>
            </a:r>
            <a:r>
              <a:rPr lang="en-US" sz="1800" dirty="0">
                <a:solidFill>
                  <a:schemeClr val="bg1"/>
                </a:solidFill>
              </a:rPr>
              <a:t> your created graph for later using </a:t>
            </a:r>
            <a:r>
              <a:rPr lang="en-US" sz="1800" b="1" dirty="0">
                <a:solidFill>
                  <a:schemeClr val="bg1"/>
                </a:solidFill>
              </a:rPr>
              <a:t>JSON deserialization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Customizable aesthetic colour theme for the users. Developed with </a:t>
            </a:r>
            <a:r>
              <a:rPr lang="en-US" sz="1800" b="1" dirty="0">
                <a:solidFill>
                  <a:schemeClr val="bg1"/>
                </a:solidFill>
              </a:rPr>
              <a:t>Bootstrap 3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‘First time visit’ tour guide so user gets instructions on how to use the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Informational ‘wiki’ page for all the algorithms describing the algorithms in detail.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3" name="Line 15">
            <a:extLst>
              <a:ext uri="{FF2B5EF4-FFF2-40B4-BE49-F238E27FC236}">
                <a16:creationId xmlns:a16="http://schemas.microsoft.com/office/drawing/2014/main" id="{98B559F0-9410-A740-83CD-784DFA74321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379892"/>
            <a:ext cx="15122525" cy="0"/>
          </a:xfrm>
          <a:prstGeom prst="line">
            <a:avLst/>
          </a:prstGeom>
          <a:noFill/>
          <a:ln w="1143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064" tIns="47032" rIns="94064" bIns="47032"/>
          <a:lstStyle/>
          <a:p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FF33A51-38AD-8F49-A8B6-629C650B0FA7}"/>
              </a:ext>
            </a:extLst>
          </p:cNvPr>
          <p:cNvSpPr txBox="1"/>
          <p:nvPr/>
        </p:nvSpPr>
        <p:spPr>
          <a:xfrm>
            <a:off x="4991318" y="432160"/>
            <a:ext cx="5234703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Graph Algorithm Teaching Tool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71BF115-2F4B-B04B-A474-CB9985577D72}"/>
              </a:ext>
            </a:extLst>
          </p:cNvPr>
          <p:cNvSpPr/>
          <p:nvPr/>
        </p:nvSpPr>
        <p:spPr bwMode="auto">
          <a:xfrm>
            <a:off x="-2401855" y="2584427"/>
            <a:ext cx="8375824" cy="318933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D6B77E5-7706-AF4C-88E1-DEF3398AEA1C}"/>
              </a:ext>
            </a:extLst>
          </p:cNvPr>
          <p:cNvGrpSpPr/>
          <p:nvPr/>
        </p:nvGrpSpPr>
        <p:grpSpPr>
          <a:xfrm>
            <a:off x="-29242" y="2084200"/>
            <a:ext cx="8300588" cy="2991557"/>
            <a:chOff x="-19246" y="2226132"/>
            <a:chExt cx="8300588" cy="29915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20CC19-BAA7-544D-AB0E-B13A18239AD4}"/>
                </a:ext>
              </a:extLst>
            </p:cNvPr>
            <p:cNvSpPr txBox="1"/>
            <p:nvPr/>
          </p:nvSpPr>
          <p:spPr>
            <a:xfrm>
              <a:off x="-19246" y="2800535"/>
              <a:ext cx="45291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 Left Click to create </a:t>
              </a:r>
              <a:r>
                <a:rPr lang="en-US" sz="2400" b="1" dirty="0">
                  <a:solidFill>
                    <a:schemeClr val="bg1"/>
                  </a:solidFill>
                </a:rPr>
                <a:t>nodes</a:t>
              </a:r>
              <a:r>
                <a:rPr lang="en-US" sz="2400" dirty="0">
                  <a:solidFill>
                    <a:schemeClr val="bg1"/>
                  </a:solidFill>
                </a:rPr>
                <a:t>: 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674A7170-1780-3940-9522-E9239C12A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7589" b="92411" l="9906" r="89780">
                          <a14:foregroundMark x1="79560" y1="75893" x2="76415" y2="92411"/>
                          <a14:foregroundMark x1="76415" y1="92411" x2="88050" y2="86607"/>
                          <a14:foregroundMark x1="88050" y1="86607" x2="78931" y2="76786"/>
                          <a14:foregroundMark x1="72327" y1="8929" x2="72642" y2="9821"/>
                          <a14:foregroundMark x1="72013" y1="9821" x2="70755" y2="8929"/>
                          <a14:foregroundMark x1="70755" y1="8482" x2="63994" y2="22321"/>
                          <a14:foregroundMark x1="63994" y1="22321" x2="75943" y2="21875"/>
                          <a14:foregroundMark x1="75943" y1="21875" x2="71069" y2="7589"/>
                          <a14:foregroundMark x1="18239" y1="75446" x2="20283" y2="91964"/>
                          <a14:foregroundMark x1="20283" y1="91964" x2="25000" y2="76116"/>
                          <a14:foregroundMark x1="25000" y1="76116" x2="17925" y2="75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482" y="3481941"/>
              <a:ext cx="2285334" cy="153427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DD91684-5D92-4241-A4C2-B18D50348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3606" b="89904" l="9866" r="89967">
                          <a14:foregroundMark x1="12709" y1="76202" x2="16555" y2="93510"/>
                          <a14:foregroundMark x1="16555" y1="93510" x2="69732" y2="93990"/>
                          <a14:foregroundMark x1="69732" y1="93990" x2="84281" y2="93750"/>
                          <a14:foregroundMark x1="84281" y1="93750" x2="92308" y2="80048"/>
                          <a14:foregroundMark x1="92308" y1="80048" x2="80268" y2="5769"/>
                          <a14:foregroundMark x1="80268" y1="5769" x2="67559" y2="3606"/>
                          <a14:foregroundMark x1="67559" y1="3606" x2="11706" y2="77163"/>
                          <a14:foregroundMark x1="72910" y1="40144" x2="84783" y2="46875"/>
                          <a14:foregroundMark x1="84783" y1="46875" x2="72408" y2="43269"/>
                          <a14:foregroundMark x1="72408" y1="43269" x2="70569" y2="39183"/>
                          <a14:foregroundMark x1="42475" y1="72837" x2="49666" y2="87740"/>
                          <a14:foregroundMark x1="49666" y1="87740" x2="43478" y2="71875"/>
                          <a14:foregroundMark x1="43478" y1="71875" x2="43144" y2="71875"/>
                          <a14:foregroundMark x1="40134" y1="75240" x2="49331" y2="88462"/>
                          <a14:foregroundMark x1="49331" y1="88462" x2="46321" y2="70913"/>
                          <a14:foregroundMark x1="46321" y1="70913" x2="40468" y2="73798"/>
                          <a14:foregroundMark x1="46823" y1="74279" x2="57191" y2="84856"/>
                          <a14:foregroundMark x1="57191" y1="84856" x2="45652" y2="76683"/>
                          <a14:foregroundMark x1="45652" y1="76683" x2="45485" y2="7668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4954" y="3318934"/>
              <a:ext cx="2531769" cy="1761231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959EF77-2863-A544-B5C0-621DC4A4A375}"/>
                </a:ext>
              </a:extLst>
            </p:cNvPr>
            <p:cNvSpPr txBox="1"/>
            <p:nvPr/>
          </p:nvSpPr>
          <p:spPr>
            <a:xfrm>
              <a:off x="2047521" y="2239561"/>
              <a:ext cx="54272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solidFill>
                    <a:schemeClr val="bg1"/>
                  </a:solidFill>
                </a:rPr>
                <a:t>Create</a:t>
              </a:r>
              <a:r>
                <a:rPr lang="en-GB" sz="2400" dirty="0">
                  <a:solidFill>
                    <a:schemeClr val="bg1"/>
                  </a:solidFill>
                </a:rPr>
                <a:t> your own graph: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45F975-F14E-EA48-A518-D4992F18844C}"/>
                </a:ext>
              </a:extLst>
            </p:cNvPr>
            <p:cNvSpPr/>
            <p:nvPr/>
          </p:nvSpPr>
          <p:spPr bwMode="auto">
            <a:xfrm>
              <a:off x="76962" y="2226132"/>
              <a:ext cx="8204380" cy="2991557"/>
            </a:xfrm>
            <a:prstGeom prst="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28590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5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6474ADF-23AF-5247-B532-9F5EA7DD7DAC}"/>
              </a:ext>
            </a:extLst>
          </p:cNvPr>
          <p:cNvGrpSpPr/>
          <p:nvPr/>
        </p:nvGrpSpPr>
        <p:grpSpPr>
          <a:xfrm>
            <a:off x="8281342" y="2106340"/>
            <a:ext cx="7230039" cy="8842672"/>
            <a:chOff x="8415651" y="2093018"/>
            <a:chExt cx="7230039" cy="884267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EB27E7CC-A266-C14D-B368-6519B1BF9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3788" b="95455" l="9933" r="94613">
                          <a14:foregroundMark x1="17340" y1="79040" x2="28956" y2="89394"/>
                          <a14:foregroundMark x1="28956" y1="89394" x2="18013" y2="79798"/>
                          <a14:foregroundMark x1="18013" y1="79798" x2="18013" y2="80051"/>
                          <a14:foregroundMark x1="15320" y1="78535" x2="14310" y2="97475"/>
                          <a14:foregroundMark x1="14310" y1="97475" x2="27273" y2="91667"/>
                          <a14:foregroundMark x1="27273" y1="91667" x2="17845" y2="78030"/>
                          <a14:foregroundMark x1="17845" y1="78030" x2="17003" y2="78030"/>
                          <a14:foregroundMark x1="15993" y1="79040" x2="45455" y2="36616"/>
                          <a14:foregroundMark x1="45455" y1="36616" x2="50000" y2="56566"/>
                          <a14:foregroundMark x1="50000" y1="56566" x2="18687" y2="94697"/>
                          <a14:foregroundMark x1="18687" y1="94697" x2="14983" y2="80051"/>
                          <a14:foregroundMark x1="75758" y1="11616" x2="75758" y2="11616"/>
                          <a14:foregroundMark x1="78114" y1="8586" x2="79461" y2="8586"/>
                          <a14:foregroundMark x1="77441" y1="6566" x2="59596" y2="14141"/>
                          <a14:foregroundMark x1="59596" y1="14141" x2="12795" y2="82323"/>
                          <a14:foregroundMark x1="12795" y1="82323" x2="23232" y2="99495"/>
                          <a14:foregroundMark x1="23232" y1="99495" x2="53199" y2="93434"/>
                          <a14:foregroundMark x1="53199" y1="93434" x2="92929" y2="95455"/>
                          <a14:foregroundMark x1="92929" y1="95455" x2="96128" y2="75253"/>
                          <a14:foregroundMark x1="96128" y1="75253" x2="85859" y2="13384"/>
                          <a14:foregroundMark x1="85859" y1="13384" x2="74747" y2="4040"/>
                          <a14:foregroundMark x1="74747" y1="4040" x2="67340" y2="8081"/>
                          <a14:foregroundMark x1="42424" y1="37879" x2="37374" y2="56061"/>
                          <a14:foregroundMark x1="37374" y1="56061" x2="50842" y2="46465"/>
                          <a14:foregroundMark x1="50842" y1="46465" x2="40067" y2="38384"/>
                          <a14:foregroundMark x1="20539" y1="76263" x2="27441" y2="97727"/>
                          <a14:foregroundMark x1="27441" y1="97727" x2="41751" y2="98485"/>
                          <a14:foregroundMark x1="41751" y1="98485" x2="84848" y2="89899"/>
                          <a14:foregroundMark x1="84848" y1="89899" x2="94613" y2="77525"/>
                          <a14:foregroundMark x1="94613" y1="77525" x2="87374" y2="27273"/>
                          <a14:foregroundMark x1="87374" y1="27273" x2="80303" y2="10101"/>
                          <a14:foregroundMark x1="80303" y1="10101" x2="67340" y2="8838"/>
                          <a14:foregroundMark x1="67340" y1="8838" x2="54714" y2="17929"/>
                          <a14:foregroundMark x1="54714" y1="17929" x2="17172" y2="78283"/>
                          <a14:foregroundMark x1="26599" y1="81818" x2="39731" y2="95455"/>
                          <a14:foregroundMark x1="39731" y1="95455" x2="82155" y2="89899"/>
                          <a14:foregroundMark x1="82155" y1="89899" x2="46465" y2="83333"/>
                          <a14:foregroundMark x1="46465" y1="83333" x2="25253" y2="85354"/>
                          <a14:foregroundMark x1="48485" y1="76263" x2="58586" y2="89394"/>
                          <a14:foregroundMark x1="58586" y1="89394" x2="47980" y2="79040"/>
                          <a14:foregroundMark x1="47980" y1="79040" x2="47811" y2="79293"/>
                          <a14:foregroundMark x1="51178" y1="73232" x2="48316" y2="91919"/>
                          <a14:foregroundMark x1="48316" y1="91919" x2="61785" y2="93434"/>
                          <a14:foregroundMark x1="61785" y1="93434" x2="54882" y2="77273"/>
                          <a14:foregroundMark x1="54882" y1="77273" x2="51178" y2="73737"/>
                          <a14:foregroundMark x1="53535" y1="74242" x2="54209" y2="72222"/>
                          <a14:foregroundMark x1="73737" y1="76263" x2="83333" y2="88889"/>
                          <a14:foregroundMark x1="83333" y1="88889" x2="91246" y2="72475"/>
                          <a14:foregroundMark x1="91246" y1="72475" x2="81145" y2="14141"/>
                          <a14:foregroundMark x1="81145" y1="14141" x2="70034" y2="23737"/>
                          <a14:foregroundMark x1="70034" y1="23737" x2="70539" y2="43939"/>
                          <a14:foregroundMark x1="70539" y1="43939" x2="81145" y2="82071"/>
                          <a14:foregroundMark x1="81145" y1="82071" x2="84175" y2="88384"/>
                          <a14:foregroundMark x1="83502" y1="39394" x2="79125" y2="58081"/>
                          <a14:foregroundMark x1="79125" y1="58081" x2="90572" y2="47980"/>
                          <a14:foregroundMark x1="90572" y1="47980" x2="83165" y2="4141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5132" y="4717293"/>
              <a:ext cx="2936212" cy="1957475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2FBB090-74D2-594A-9EEF-CF6608BB9F8D}"/>
                </a:ext>
              </a:extLst>
            </p:cNvPr>
            <p:cNvSpPr txBox="1"/>
            <p:nvPr/>
          </p:nvSpPr>
          <p:spPr>
            <a:xfrm>
              <a:off x="8563877" y="2154468"/>
              <a:ext cx="70818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3200" b="1" dirty="0">
                  <a:solidFill>
                    <a:schemeClr val="bg1"/>
                  </a:solidFill>
                </a:rPr>
                <a:t>Execute</a:t>
              </a:r>
              <a:r>
                <a:rPr lang="en-US" sz="2400" dirty="0">
                  <a:solidFill>
                    <a:schemeClr val="bg1"/>
                  </a:solidFill>
                </a:rPr>
                <a:t> an algorithm on your created graph:</a:t>
              </a:r>
            </a:p>
            <a:p>
              <a:pPr algn="ctr"/>
              <a:r>
                <a:rPr lang="en-GB" sz="2000" noProof="1">
                  <a:solidFill>
                    <a:schemeClr val="bg1"/>
                  </a:solidFill>
                </a:rPr>
                <a:t>Visualise </a:t>
              </a:r>
              <a:r>
                <a:rPr lang="en-US" sz="2000" dirty="0">
                  <a:solidFill>
                    <a:schemeClr val="bg1"/>
                  </a:solidFill>
                </a:rPr>
                <a:t>step-by-step </a:t>
              </a:r>
              <a:r>
                <a:rPr lang="en-US" sz="2000" b="1" dirty="0">
                  <a:solidFill>
                    <a:schemeClr val="bg1"/>
                  </a:solidFill>
                </a:rPr>
                <a:t>execution</a:t>
              </a:r>
              <a:r>
                <a:rPr lang="en-US" sz="2000" dirty="0">
                  <a:solidFill>
                    <a:schemeClr val="bg1"/>
                  </a:solidFill>
                </a:rPr>
                <a:t> from </a:t>
              </a:r>
              <a:r>
                <a:rPr lang="en-US" sz="2000" dirty="0" err="1">
                  <a:solidFill>
                    <a:schemeClr val="bg1"/>
                  </a:solidFill>
                </a:rPr>
                <a:t>coloured</a:t>
              </a:r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b="1" dirty="0">
                  <a:solidFill>
                    <a:schemeClr val="bg1"/>
                  </a:solidFill>
                </a:rPr>
                <a:t>edges</a:t>
              </a:r>
            </a:p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1F68542-D7A3-DA44-A63D-AE47A3A6FC6C}"/>
                </a:ext>
              </a:extLst>
            </p:cNvPr>
            <p:cNvSpPr/>
            <p:nvPr/>
          </p:nvSpPr>
          <p:spPr bwMode="auto">
            <a:xfrm>
              <a:off x="8415651" y="2098098"/>
              <a:ext cx="6623999" cy="297765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28590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5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C346A74-B4ED-DE4A-9C48-47C2ABD87DA5}"/>
                </a:ext>
              </a:extLst>
            </p:cNvPr>
            <p:cNvSpPr/>
            <p:nvPr/>
          </p:nvSpPr>
          <p:spPr bwMode="auto">
            <a:xfrm>
              <a:off x="8415651" y="5086610"/>
              <a:ext cx="6501388" cy="393038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28590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5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799E81D-306E-B44A-A3B8-7A0C88E9FEBA}"/>
                </a:ext>
              </a:extLst>
            </p:cNvPr>
            <p:cNvSpPr/>
            <p:nvPr/>
          </p:nvSpPr>
          <p:spPr bwMode="auto">
            <a:xfrm>
              <a:off x="8625755" y="2093018"/>
              <a:ext cx="6558648" cy="8842672"/>
            </a:xfrm>
            <a:prstGeom prst="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28590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5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3C118CC5-BF5A-544D-BE2B-64F65FED5E5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309" b="94681" l="6038" r="93774">
                        <a14:foregroundMark x1="7736" y1="83777" x2="20000" y2="98670"/>
                        <a14:foregroundMark x1="20000" y1="98670" x2="40189" y2="99468"/>
                        <a14:foregroundMark x1="40189" y1="99468" x2="70189" y2="92287"/>
                        <a14:foregroundMark x1="70189" y1="92287" x2="85849" y2="97074"/>
                        <a14:foregroundMark x1="85849" y1="97074" x2="98113" y2="84574"/>
                        <a14:foregroundMark x1="98113" y1="84574" x2="83774" y2="18883"/>
                        <a14:foregroundMark x1="83774" y1="18883" x2="74340" y2="2926"/>
                        <a14:foregroundMark x1="74340" y1="2926" x2="15849" y2="68351"/>
                        <a14:foregroundMark x1="15849" y1="68351" x2="6415" y2="85106"/>
                        <a14:foregroundMark x1="40377" y1="37766" x2="37358" y2="58245"/>
                        <a14:foregroundMark x1="37358" y1="58245" x2="50189" y2="49202"/>
                        <a14:foregroundMark x1="50189" y1="49202" x2="37925" y2="39628"/>
                        <a14:foregroundMark x1="45472" y1="39628" x2="34340" y2="52660"/>
                        <a14:foregroundMark x1="34340" y1="52660" x2="49811" y2="50266"/>
                        <a14:foregroundMark x1="49811" y1="50266" x2="43019" y2="39628"/>
                        <a14:foregroundMark x1="54340" y1="31649" x2="40189" y2="38032"/>
                        <a14:foregroundMark x1="40189" y1="38032" x2="56981" y2="38032"/>
                        <a14:foregroundMark x1="56981" y1="38032" x2="52264" y2="28191"/>
                        <a14:foregroundMark x1="65849" y1="12500" x2="79057" y2="4787"/>
                        <a14:foregroundMark x1="79057" y1="4787" x2="97358" y2="83777"/>
                        <a14:foregroundMark x1="97358" y1="83777" x2="85283" y2="98670"/>
                        <a14:foregroundMark x1="85283" y1="98670" x2="18679" y2="94681"/>
                        <a14:foregroundMark x1="18679" y1="94681" x2="16226" y2="69415"/>
                        <a14:foregroundMark x1="16226" y1="69415" x2="35283" y2="35372"/>
                        <a14:foregroundMark x1="35283" y1="35372" x2="65094" y2="14628"/>
                        <a14:foregroundMark x1="65094" y1="14628" x2="66792" y2="12500"/>
                        <a14:foregroundMark x1="70566" y1="14362" x2="73962" y2="69415"/>
                        <a14:foregroundMark x1="73962" y1="69415" x2="83585" y2="88830"/>
                        <a14:foregroundMark x1="83585" y1="88830" x2="96415" y2="80585"/>
                        <a14:foregroundMark x1="96415" y1="80585" x2="93774" y2="54255"/>
                        <a14:foregroundMark x1="93774" y1="54255" x2="83396" y2="13564"/>
                        <a14:foregroundMark x1="83396" y1="13564" x2="69623" y2="16223"/>
                        <a14:foregroundMark x1="75283" y1="16755" x2="77925" y2="60106"/>
                        <a14:foregroundMark x1="77925" y1="60106" x2="86038" y2="78191"/>
                        <a14:foregroundMark x1="86038" y1="78191" x2="91132" y2="58777"/>
                        <a14:foregroundMark x1="91132" y1="58777" x2="85472" y2="24468"/>
                        <a14:foregroundMark x1="85472" y1="24468" x2="73019" y2="156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446" y="3152642"/>
            <a:ext cx="2382184" cy="169000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5B8C262A-55B2-0E44-9266-826C8C922EF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3250" b="93000" l="7979" r="93617">
                        <a14:foregroundMark x1="10461" y1="80750" x2="16667" y2="98750"/>
                        <a14:foregroundMark x1="16667" y1="98750" x2="58688" y2="97000"/>
                        <a14:foregroundMark x1="58688" y1="97000" x2="89362" y2="98750"/>
                        <a14:foregroundMark x1="89362" y1="98750" x2="95390" y2="80250"/>
                        <a14:foregroundMark x1="95390" y1="80250" x2="85106" y2="14250"/>
                        <a14:foregroundMark x1="85106" y1="14250" x2="73227" y2="3250"/>
                        <a14:foregroundMark x1="73227" y1="3250" x2="7979" y2="81250"/>
                        <a14:foregroundMark x1="70745" y1="19500" x2="73582" y2="65750"/>
                        <a14:foregroundMark x1="73582" y1="65750" x2="84220" y2="81250"/>
                        <a14:foregroundMark x1="84220" y1="81250" x2="92553" y2="65750"/>
                        <a14:foregroundMark x1="92553" y1="65750" x2="82624" y2="26750"/>
                        <a14:foregroundMark x1="82624" y1="26750" x2="73404" y2="15000"/>
                        <a14:foregroundMark x1="83511" y1="46500" x2="81383" y2="47500"/>
                        <a14:foregroundMark x1="20035" y1="81750" x2="29433" y2="95250"/>
                        <a14:foregroundMark x1="29433" y1="95250" x2="45567" y2="93750"/>
                        <a14:foregroundMark x1="45567" y1="93750" x2="59574" y2="93750"/>
                        <a14:foregroundMark x1="59574" y1="93750" x2="74823" y2="93000"/>
                        <a14:foregroundMark x1="74823" y1="93000" x2="68262" y2="76500"/>
                        <a14:foregroundMark x1="68262" y1="76500" x2="26596" y2="78000"/>
                        <a14:foregroundMark x1="26596" y1="78000" x2="17553" y2="82500"/>
                        <a14:foregroundMark x1="69504" y1="18250" x2="78014" y2="78750"/>
                        <a14:foregroundMark x1="78014" y1="78750" x2="88830" y2="92000"/>
                        <a14:foregroundMark x1="88830" y1="92000" x2="93617" y2="71000"/>
                        <a14:foregroundMark x1="93617" y1="71000" x2="76064" y2="9500"/>
                        <a14:foregroundMark x1="76064" y1="9500" x2="66667" y2="15500"/>
                        <a14:foregroundMark x1="78014" y1="35250" x2="78014" y2="56250"/>
                        <a14:foregroundMark x1="78014" y1="56250" x2="87411" y2="42250"/>
                        <a14:foregroundMark x1="87411" y1="42250" x2="75532" y2="33500"/>
                        <a14:foregroundMark x1="75532" y1="33500" x2="75532" y2="33500"/>
                        <a14:foregroundMark x1="42021" y1="39000" x2="47163" y2="54250"/>
                        <a14:foregroundMark x1="47163" y1="53750" x2="47163" y2="53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790" y="3093628"/>
            <a:ext cx="2632727" cy="1821024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8FC999C6-F3AF-A246-B492-FD09C3AF999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909" y="7450143"/>
            <a:ext cx="6201029" cy="3373775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4A7F8946-1D2A-2A4D-A293-D74A9FE33989}"/>
              </a:ext>
            </a:extLst>
          </p:cNvPr>
          <p:cNvSpPr txBox="1"/>
          <p:nvPr/>
        </p:nvSpPr>
        <p:spPr>
          <a:xfrm>
            <a:off x="8656909" y="3600249"/>
            <a:ext cx="142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</a:rPr>
              <a:t>Step 1: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4346E8D-4854-594F-BDEC-B91C41C6BCD4}"/>
              </a:ext>
            </a:extLst>
          </p:cNvPr>
          <p:cNvSpPr txBox="1"/>
          <p:nvPr/>
        </p:nvSpPr>
        <p:spPr>
          <a:xfrm>
            <a:off x="12113294" y="3618508"/>
            <a:ext cx="142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</a:rPr>
              <a:t>Step 2: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0D537B6-B68C-BA4F-9396-17A1AF3BB964}"/>
              </a:ext>
            </a:extLst>
          </p:cNvPr>
          <p:cNvSpPr txBox="1"/>
          <p:nvPr/>
        </p:nvSpPr>
        <p:spPr>
          <a:xfrm>
            <a:off x="9737030" y="5507644"/>
            <a:ext cx="142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</a:rPr>
              <a:t>Step 3: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D40E6585C8784EB4F7A91A219ECB38" ma:contentTypeVersion="0" ma:contentTypeDescription="Create a new document." ma:contentTypeScope="" ma:versionID="225f1df7c0d1d866e72199d38b91779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54D0D3C5-34E4-4C50-AEF0-1975AC22AD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9E428E-B4E8-4A06-9EB6-04820EC0F3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CE301 Poster Template</Template>
  <TotalTime>3932</TotalTime>
  <Words>200</Words>
  <Application>Microsoft Macintosh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Vickers, Anthony J</dc:creator>
  <cp:lastModifiedBy>Odame-Asante, Emmanuel</cp:lastModifiedBy>
  <cp:revision>69</cp:revision>
  <dcterms:created xsi:type="dcterms:W3CDTF">2017-01-16T10:10:48Z</dcterms:created>
  <dcterms:modified xsi:type="dcterms:W3CDTF">2018-03-07T11:55:33Z</dcterms:modified>
</cp:coreProperties>
</file>