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0"/>
  </p:notesMasterIdLst>
  <p:handoutMasterIdLst>
    <p:handoutMasterId r:id="rId31"/>
  </p:handoutMasterIdLst>
  <p:sldIdLst>
    <p:sldId id="256" r:id="rId5"/>
    <p:sldId id="281" r:id="rId6"/>
    <p:sldId id="283" r:id="rId7"/>
    <p:sldId id="305" r:id="rId8"/>
    <p:sldId id="282" r:id="rId9"/>
    <p:sldId id="284" r:id="rId10"/>
    <p:sldId id="285" r:id="rId11"/>
    <p:sldId id="306" r:id="rId12"/>
    <p:sldId id="286" r:id="rId13"/>
    <p:sldId id="288" r:id="rId14"/>
    <p:sldId id="287" r:id="rId15"/>
    <p:sldId id="290" r:id="rId16"/>
    <p:sldId id="297" r:id="rId17"/>
    <p:sldId id="292" r:id="rId18"/>
    <p:sldId id="293" r:id="rId19"/>
    <p:sldId id="300" r:id="rId20"/>
    <p:sldId id="298" r:id="rId21"/>
    <p:sldId id="301" r:id="rId22"/>
    <p:sldId id="302" r:id="rId23"/>
    <p:sldId id="303" r:id="rId24"/>
    <p:sldId id="294" r:id="rId25"/>
    <p:sldId id="296" r:id="rId26"/>
    <p:sldId id="304" r:id="rId27"/>
    <p:sldId id="279"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0B05"/>
    <a:srgbClr val="4C6E7A"/>
    <a:srgbClr val="D9A41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1CF580-0D09-4AC5-B826-5189F09ED616}" v="1" dt="2021-10-28T11:45:58.345"/>
    <p1510:client id="{58C8FD28-8F2C-4548-820D-064AA83ABAEE}" v="1" dt="2021-11-03T02:05:01.3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6"/>
    <p:restoredTop sz="95970"/>
  </p:normalViewPr>
  <p:slideViewPr>
    <p:cSldViewPr snapToGrid="0" snapToObjects="1">
      <p:cViewPr varScale="1">
        <p:scale>
          <a:sx n="115" d="100"/>
          <a:sy n="115" d="100"/>
        </p:scale>
        <p:origin x="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uy Khanh 20204914" userId="S::khanh.nd204914@sis.hust.edu.vn::64646b84-9d06-4002-b5d4-3dcc0a689981" providerId="AD" clId="Web-{311CF580-0D09-4AC5-B826-5189F09ED616}"/>
    <pc:docChg chg="modSld">
      <pc:chgData name="Nguyen Duy Khanh 20204914" userId="S::khanh.nd204914@sis.hust.edu.vn::64646b84-9d06-4002-b5d4-3dcc0a689981" providerId="AD" clId="Web-{311CF580-0D09-4AC5-B826-5189F09ED616}" dt="2021-10-28T11:45:58.345" v="0" actId="20577"/>
      <pc:docMkLst>
        <pc:docMk/>
      </pc:docMkLst>
      <pc:sldChg chg="modSp">
        <pc:chgData name="Nguyen Duy Khanh 20204914" userId="S::khanh.nd204914@sis.hust.edu.vn::64646b84-9d06-4002-b5d4-3dcc0a689981" providerId="AD" clId="Web-{311CF580-0D09-4AC5-B826-5189F09ED616}" dt="2021-10-28T11:45:58.345" v="0" actId="20577"/>
        <pc:sldMkLst>
          <pc:docMk/>
          <pc:sldMk cId="2786145009" sldId="280"/>
        </pc:sldMkLst>
        <pc:spChg chg="mod">
          <ac:chgData name="Nguyen Duy Khanh 20204914" userId="S::khanh.nd204914@sis.hust.edu.vn::64646b84-9d06-4002-b5d4-3dcc0a689981" providerId="AD" clId="Web-{311CF580-0D09-4AC5-B826-5189F09ED616}" dt="2021-10-28T11:45:58.345" v="0" actId="20577"/>
          <ac:spMkLst>
            <pc:docMk/>
            <pc:sldMk cId="2786145009" sldId="280"/>
            <ac:spMk id="2" creationId="{FC87BD29-6A39-4D41-8ABA-D4BAE3D4F0BB}"/>
          </ac:spMkLst>
        </pc:spChg>
      </pc:sldChg>
    </pc:docChg>
  </pc:docChgLst>
  <pc:docChgLst>
    <pc:chgData name="Bui Hong Nhat 20204890" userId="S::nhat.bh204890@sis.hust.edu.vn::c1f1a1f8-a2d4-4de2-a9bc-d838a49c78dd" providerId="AD" clId="Web-{58C8FD28-8F2C-4548-820D-064AA83ABAEE}"/>
    <pc:docChg chg="modSld">
      <pc:chgData name="Bui Hong Nhat 20204890" userId="S::nhat.bh204890@sis.hust.edu.vn::c1f1a1f8-a2d4-4de2-a9bc-d838a49c78dd" providerId="AD" clId="Web-{58C8FD28-8F2C-4548-820D-064AA83ABAEE}" dt="2021-11-03T02:05:01.362" v="0" actId="1076"/>
      <pc:docMkLst>
        <pc:docMk/>
      </pc:docMkLst>
      <pc:sldChg chg="modSp">
        <pc:chgData name="Bui Hong Nhat 20204890" userId="S::nhat.bh204890@sis.hust.edu.vn::c1f1a1f8-a2d4-4de2-a9bc-d838a49c78dd" providerId="AD" clId="Web-{58C8FD28-8F2C-4548-820D-064AA83ABAEE}" dt="2021-11-03T02:05:01.362" v="0" actId="1076"/>
        <pc:sldMkLst>
          <pc:docMk/>
          <pc:sldMk cId="1419487546" sldId="256"/>
        </pc:sldMkLst>
        <pc:spChg chg="mod">
          <ac:chgData name="Bui Hong Nhat 20204890" userId="S::nhat.bh204890@sis.hust.edu.vn::c1f1a1f8-a2d4-4de2-a9bc-d838a49c78dd" providerId="AD" clId="Web-{58C8FD28-8F2C-4548-820D-064AA83ABAEE}" dt="2021-11-03T02:05:01.362" v="0" actId="1076"/>
          <ac:spMkLst>
            <pc:docMk/>
            <pc:sldMk cId="1419487546" sldId="256"/>
            <ac:spMk id="3" creationId="{341BE7C1-1655-734B-B449-123A9BCE642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DF4B74-F2DF-D54C-AAF4-0B22AA78B1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D4940116-D673-6949-8277-E686809DE8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626A03-C4EA-4645-871E-AA6ADC34DC75}" type="datetimeFigureOut">
              <a:rPr lang="en-VN" smtClean="0"/>
              <a:t>11/02/2021</a:t>
            </a:fld>
            <a:endParaRPr lang="en-VN"/>
          </a:p>
        </p:txBody>
      </p:sp>
      <p:sp>
        <p:nvSpPr>
          <p:cNvPr id="4" name="Footer Placeholder 3">
            <a:extLst>
              <a:ext uri="{FF2B5EF4-FFF2-40B4-BE49-F238E27FC236}">
                <a16:creationId xmlns:a16="http://schemas.microsoft.com/office/drawing/2014/main" id="{2C0B5750-D6CC-AF4A-BC19-30D0374DE0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DA2428C3-3DE9-E746-8066-4DCE8AC2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AC350B-4149-9C40-82BE-D81FF5AEDD6C}" type="slidenum">
              <a:rPr lang="en-VN" smtClean="0"/>
              <a:t>‹#›</a:t>
            </a:fld>
            <a:endParaRPr lang="en-VN"/>
          </a:p>
        </p:txBody>
      </p:sp>
    </p:spTree>
    <p:extLst>
      <p:ext uri="{BB962C8B-B14F-4D97-AF65-F5344CB8AC3E}">
        <p14:creationId xmlns:p14="http://schemas.microsoft.com/office/powerpoint/2010/main" val="118619570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16:43:27.669"/>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9750D-1435-E14D-AA6F-6FA00FB381A9}" type="datetimeFigureOut">
              <a:rPr lang="en-VN" smtClean="0"/>
              <a:t>11/02/2021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0F578-97EA-BB4D-9786-1069A1ABA347}" type="slidenum">
              <a:rPr lang="en-VN" smtClean="0"/>
              <a:t>‹#›</a:t>
            </a:fld>
            <a:endParaRPr lang="en-VN"/>
          </a:p>
        </p:txBody>
      </p:sp>
    </p:spTree>
    <p:extLst>
      <p:ext uri="{BB962C8B-B14F-4D97-AF65-F5344CB8AC3E}">
        <p14:creationId xmlns:p14="http://schemas.microsoft.com/office/powerpoint/2010/main" val="4795317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62A59F77-37F1-F04C-B883-E7FC848CECB1}"/>
              </a:ext>
            </a:extLst>
          </p:cNvPr>
          <p:cNvPicPr>
            <a:picLocks noChangeAspect="1"/>
          </p:cNvPicPr>
          <p:nvPr userDrawn="1"/>
        </p:nvPicPr>
        <p:blipFill>
          <a:blip r:embed="rId2"/>
          <a:stretch>
            <a:fillRect/>
          </a:stretch>
        </p:blipFill>
        <p:spPr>
          <a:xfrm>
            <a:off x="111512" y="89115"/>
            <a:ext cx="2665140" cy="52570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232381"/>
            <a:ext cx="9603275" cy="599002"/>
          </a:xfrm>
        </p:spPr>
        <p:txBody>
          <a:bodyPr/>
          <a:lstStyle/>
          <a:p>
            <a:r>
              <a:rPr lang="en-US" dirty="0"/>
              <a:t>Click to edit Master title style</a:t>
            </a:r>
          </a:p>
        </p:txBody>
      </p:sp>
      <p:sp>
        <p:nvSpPr>
          <p:cNvPr id="3" name="Content Placeholder 2"/>
          <p:cNvSpPr>
            <a:spLocks noGrp="1"/>
          </p:cNvSpPr>
          <p:nvPr>
            <p:ph idx="1"/>
          </p:nvPr>
        </p:nvSpPr>
        <p:spPr>
          <a:xfrm>
            <a:off x="1451579" y="1115126"/>
            <a:ext cx="9603275" cy="4351220"/>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p:cNvCxnSpPr/>
          <p:nvPr/>
        </p:nvCxnSpPr>
        <p:spPr>
          <a:xfrm>
            <a:off x="1451579" y="921541"/>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40B5C19D-74E9-854F-A7C4-3481B6F559BC}"/>
              </a:ext>
            </a:extLst>
          </p:cNvPr>
          <p:cNvPicPr>
            <a:picLocks noChangeAspect="1"/>
          </p:cNvPicPr>
          <p:nvPr userDrawn="1"/>
        </p:nvPicPr>
        <p:blipFill>
          <a:blip r:embed="rId2"/>
          <a:stretch>
            <a:fillRect/>
          </a:stretch>
        </p:blipFill>
        <p:spPr>
          <a:xfrm>
            <a:off x="55755" y="5636430"/>
            <a:ext cx="2241396" cy="442123"/>
          </a:xfrm>
          <a:prstGeom prst="rect">
            <a:avLst/>
          </a:prstGeom>
        </p:spPr>
      </p:pic>
      <p:pic>
        <p:nvPicPr>
          <p:cNvPr id="9" name="Graphic 8">
            <a:extLst>
              <a:ext uri="{FF2B5EF4-FFF2-40B4-BE49-F238E27FC236}">
                <a16:creationId xmlns:a16="http://schemas.microsoft.com/office/drawing/2014/main" id="{F8ECA374-2D28-7C43-8D25-0A96044EC92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64924" y="5688364"/>
            <a:ext cx="1779860" cy="3382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63524A56-E18C-E245-A20B-D36B9E6F1724}"/>
              </a:ext>
            </a:extLst>
          </p:cNvPr>
          <p:cNvPicPr>
            <a:picLocks noChangeAspect="1"/>
          </p:cNvPicPr>
          <p:nvPr userDrawn="1"/>
        </p:nvPicPr>
        <p:blipFill>
          <a:blip r:embed="rId2"/>
          <a:stretch>
            <a:fillRect/>
          </a:stretch>
        </p:blipFill>
        <p:spPr>
          <a:xfrm>
            <a:off x="0" y="57470"/>
            <a:ext cx="2825548" cy="55734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D0Ajq682yrA?feature=oembed"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6B01-4627-074A-8867-9774BB1D5916}"/>
              </a:ext>
            </a:extLst>
          </p:cNvPr>
          <p:cNvSpPr>
            <a:spLocks noGrp="1"/>
          </p:cNvSpPr>
          <p:nvPr>
            <p:ph type="ctrTitle"/>
          </p:nvPr>
        </p:nvSpPr>
        <p:spPr>
          <a:xfrm>
            <a:off x="539827" y="802298"/>
            <a:ext cx="10543142" cy="2541431"/>
          </a:xfrm>
        </p:spPr>
        <p:txBody>
          <a:bodyPr>
            <a:normAutofit/>
          </a:bodyPr>
          <a:lstStyle/>
          <a:p>
            <a:pPr algn="r"/>
            <a:r>
              <a:rPr lang="en-VN" dirty="0"/>
              <a:t>MATH2010  </a:t>
            </a:r>
            <a:br>
              <a:rPr lang="en-VN" dirty="0"/>
            </a:br>
            <a:r>
              <a:rPr lang="en-VN" dirty="0">
                <a:solidFill>
                  <a:srgbClr val="0070C0"/>
                </a:solidFill>
              </a:rPr>
              <a:t>Counting and Sets</a:t>
            </a:r>
          </a:p>
        </p:txBody>
      </p:sp>
      <p:sp>
        <p:nvSpPr>
          <p:cNvPr id="3" name="Subtitle 2">
            <a:extLst>
              <a:ext uri="{FF2B5EF4-FFF2-40B4-BE49-F238E27FC236}">
                <a16:creationId xmlns:a16="http://schemas.microsoft.com/office/drawing/2014/main" id="{341BE7C1-1655-734B-B449-123A9BCE6423}"/>
              </a:ext>
            </a:extLst>
          </p:cNvPr>
          <p:cNvSpPr>
            <a:spLocks noGrp="1"/>
          </p:cNvSpPr>
          <p:nvPr>
            <p:ph type="subTitle" idx="1"/>
          </p:nvPr>
        </p:nvSpPr>
        <p:spPr>
          <a:xfrm>
            <a:off x="1119265" y="3514272"/>
            <a:ext cx="9976196" cy="977621"/>
          </a:xfrm>
        </p:spPr>
        <p:txBody>
          <a:bodyPr/>
          <a:lstStyle/>
          <a:p>
            <a:pPr algn="r"/>
            <a:r>
              <a:rPr lang="en-VN" dirty="0"/>
              <a:t>Le DUY DUNG</a:t>
            </a:r>
          </a:p>
          <a:p>
            <a:pPr algn="r"/>
            <a:r>
              <a:rPr lang="en-VN" dirty="0"/>
              <a:t>College of Engineering and Computer Science</a:t>
            </a:r>
          </a:p>
        </p:txBody>
      </p:sp>
    </p:spTree>
    <p:extLst>
      <p:ext uri="{BB962C8B-B14F-4D97-AF65-F5344CB8AC3E}">
        <p14:creationId xmlns:p14="http://schemas.microsoft.com/office/powerpoint/2010/main" val="1419487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0941-18D2-AF48-9FDE-EFCA1112A322}"/>
              </a:ext>
            </a:extLst>
          </p:cNvPr>
          <p:cNvSpPr>
            <a:spLocks noGrp="1"/>
          </p:cNvSpPr>
          <p:nvPr>
            <p:ph type="title"/>
          </p:nvPr>
        </p:nvSpPr>
        <p:spPr/>
        <p:txBody>
          <a:bodyPr/>
          <a:lstStyle/>
          <a:p>
            <a:r>
              <a:rPr lang="en-VN" dirty="0"/>
              <a:t>Rule of SUM</a:t>
            </a:r>
          </a:p>
        </p:txBody>
      </p:sp>
      <p:sp>
        <p:nvSpPr>
          <p:cNvPr id="4" name="Rounded Rectangle 3">
            <a:extLst>
              <a:ext uri="{FF2B5EF4-FFF2-40B4-BE49-F238E27FC236}">
                <a16:creationId xmlns:a16="http://schemas.microsoft.com/office/drawing/2014/main" id="{80DEA7EF-E851-CB4A-BED8-3EFE9823FEBB}"/>
              </a:ext>
            </a:extLst>
          </p:cNvPr>
          <p:cNvSpPr/>
          <p:nvPr/>
        </p:nvSpPr>
        <p:spPr>
          <a:xfrm>
            <a:off x="1451578" y="1193180"/>
            <a:ext cx="9603274" cy="1070518"/>
          </a:xfrm>
          <a:prstGeom prst="roundRect">
            <a:avLst/>
          </a:prstGeom>
          <a:solidFill>
            <a:schemeClr val="accent6">
              <a:lumMod val="60000"/>
              <a:lumOff val="40000"/>
              <a:alpha val="6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b="1" dirty="0">
                <a:solidFill>
                  <a:schemeClr val="tx1"/>
                </a:solidFill>
              </a:rPr>
              <a:t>Example</a:t>
            </a:r>
            <a:r>
              <a:rPr lang="en-GB" sz="2000" dirty="0">
                <a:solidFill>
                  <a:schemeClr val="tx1"/>
                </a:solidFill>
              </a:rPr>
              <a:t>. Given a complete deck of cards, how many of the cards are either black face cards, or red and even?</a:t>
            </a:r>
            <a:endParaRPr lang="en-VN" sz="2000" dirty="0">
              <a:solidFill>
                <a:schemeClr val="tx1"/>
              </a:solidFill>
            </a:endParaRPr>
          </a:p>
        </p:txBody>
      </p:sp>
    </p:spTree>
    <p:extLst>
      <p:ext uri="{BB962C8B-B14F-4D97-AF65-F5344CB8AC3E}">
        <p14:creationId xmlns:p14="http://schemas.microsoft.com/office/powerpoint/2010/main" val="79571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0941-18D2-AF48-9FDE-EFCA1112A322}"/>
              </a:ext>
            </a:extLst>
          </p:cNvPr>
          <p:cNvSpPr>
            <a:spLocks noGrp="1"/>
          </p:cNvSpPr>
          <p:nvPr>
            <p:ph type="title"/>
          </p:nvPr>
        </p:nvSpPr>
        <p:spPr/>
        <p:txBody>
          <a:bodyPr/>
          <a:lstStyle/>
          <a:p>
            <a:r>
              <a:rPr lang="en-VN" dirty="0"/>
              <a:t>Rule of Product</a:t>
            </a:r>
          </a:p>
        </p:txBody>
      </p:sp>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80DEA7EF-E851-CB4A-BED8-3EFE9823FEBB}"/>
                  </a:ext>
                </a:extLst>
              </p:cNvPr>
              <p:cNvSpPr/>
              <p:nvPr/>
            </p:nvSpPr>
            <p:spPr>
              <a:xfrm>
                <a:off x="1451578" y="981308"/>
                <a:ext cx="9603274" cy="4538545"/>
              </a:xfrm>
              <a:prstGeom prst="roundRect">
                <a:avLst/>
              </a:prstGeom>
              <a:solidFill>
                <a:schemeClr val="accent6">
                  <a:lumMod val="60000"/>
                  <a:lumOff val="40000"/>
                  <a:alpha val="6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solidFill>
                  </a:rPr>
                  <a:t>If an experiment has: </a:t>
                </a:r>
              </a:p>
              <a:p>
                <a:pPr algn="ctr">
                  <a:lnSpc>
                    <a:spcPct val="150000"/>
                  </a:lnSpc>
                </a:pPr>
                <a14:m>
                  <m:oMath xmlns:m="http://schemas.openxmlformats.org/officeDocument/2006/math">
                    <m:sSub>
                      <m:sSubPr>
                        <m:ctrlPr>
                          <a:rPr lang="en-VN" sz="2000" b="1" i="1" smtClean="0">
                            <a:solidFill>
                              <a:schemeClr val="tx1"/>
                            </a:solidFill>
                            <a:latin typeface="Cambria Math" panose="02040503050406030204" pitchFamily="18" charset="0"/>
                          </a:rPr>
                        </m:ctrlPr>
                      </m:sSubPr>
                      <m:e>
                        <m:r>
                          <a:rPr lang="en-GB" sz="2000" b="1" i="1">
                            <a:solidFill>
                              <a:schemeClr val="tx1"/>
                            </a:solidFill>
                            <a:latin typeface="Cambria Math" panose="02040503050406030204" pitchFamily="18" charset="0"/>
                          </a:rPr>
                          <m:t>𝑵</m:t>
                        </m:r>
                      </m:e>
                      <m:sub>
                        <m:r>
                          <a:rPr lang="en-GB" sz="2000" b="1" i="1">
                            <a:solidFill>
                              <a:schemeClr val="tx1"/>
                            </a:solidFill>
                            <a:latin typeface="Cambria Math" panose="02040503050406030204" pitchFamily="18" charset="0"/>
                          </a:rPr>
                          <m:t>𝟏</m:t>
                        </m:r>
                      </m:sub>
                    </m:sSub>
                  </m:oMath>
                </a14:m>
                <a:r>
                  <a:rPr lang="en-GB" sz="2000" b="1" dirty="0">
                    <a:solidFill>
                      <a:schemeClr val="tx1"/>
                    </a:solidFill>
                  </a:rPr>
                  <a:t> outcomes for the first stage, </a:t>
                </a:r>
              </a:p>
              <a:p>
                <a:pPr algn="ctr">
                  <a:lnSpc>
                    <a:spcPct val="150000"/>
                  </a:lnSpc>
                </a:pPr>
                <a14:m>
                  <m:oMath xmlns:m="http://schemas.openxmlformats.org/officeDocument/2006/math">
                    <m:sSub>
                      <m:sSubPr>
                        <m:ctrlPr>
                          <a:rPr lang="en-VN" sz="2000" b="1" i="1">
                            <a:solidFill>
                              <a:schemeClr val="tx1"/>
                            </a:solidFill>
                            <a:latin typeface="Cambria Math" panose="02040503050406030204" pitchFamily="18" charset="0"/>
                          </a:rPr>
                        </m:ctrlPr>
                      </m:sSubPr>
                      <m:e>
                        <m:r>
                          <a:rPr lang="en-GB" sz="2000" b="1" i="1">
                            <a:solidFill>
                              <a:schemeClr val="tx1"/>
                            </a:solidFill>
                            <a:latin typeface="Cambria Math" panose="02040503050406030204" pitchFamily="18" charset="0"/>
                          </a:rPr>
                          <m:t>𝑵</m:t>
                        </m:r>
                      </m:e>
                      <m:sub>
                        <m:r>
                          <a:rPr lang="en-GB" sz="2000" b="1" i="1">
                            <a:solidFill>
                              <a:schemeClr val="tx1"/>
                            </a:solidFill>
                            <a:latin typeface="Cambria Math" panose="02040503050406030204" pitchFamily="18" charset="0"/>
                          </a:rPr>
                          <m:t>𝟐</m:t>
                        </m:r>
                      </m:sub>
                    </m:sSub>
                  </m:oMath>
                </a14:m>
                <a:r>
                  <a:rPr lang="en-GB" sz="2000" b="1" dirty="0">
                    <a:solidFill>
                      <a:schemeClr val="tx1"/>
                    </a:solidFill>
                  </a:rPr>
                  <a:t> outcomes for the second stage, </a:t>
                </a:r>
              </a:p>
              <a:p>
                <a:pPr algn="ctr">
                  <a:lnSpc>
                    <a:spcPct val="150000"/>
                  </a:lnSpc>
                </a:pPr>
                <a14:m>
                  <m:oMath xmlns:m="http://schemas.openxmlformats.org/officeDocument/2006/math">
                    <m:r>
                      <a:rPr lang="en-GB" sz="2000" i="1">
                        <a:solidFill>
                          <a:schemeClr val="tx1"/>
                        </a:solidFill>
                        <a:latin typeface="Cambria Math" panose="02040503050406030204" pitchFamily="18" charset="0"/>
                      </a:rPr>
                      <m:t>. . . ,</m:t>
                    </m:r>
                  </m:oMath>
                </a14:m>
                <a:r>
                  <a:rPr lang="en-GB" sz="2000" dirty="0">
                    <a:solidFill>
                      <a:schemeClr val="tx1"/>
                    </a:solidFill>
                  </a:rPr>
                  <a:t> </a:t>
                </a:r>
              </a:p>
              <a:p>
                <a:pPr algn="ctr">
                  <a:lnSpc>
                    <a:spcPct val="150000"/>
                  </a:lnSpc>
                </a:pPr>
                <a:r>
                  <a:rPr lang="en-GB" sz="2000" dirty="0">
                    <a:solidFill>
                      <a:schemeClr val="tx1"/>
                    </a:solidFill>
                  </a:rPr>
                  <a:t>and </a:t>
                </a:r>
                <a14:m>
                  <m:oMath xmlns:m="http://schemas.openxmlformats.org/officeDocument/2006/math">
                    <m:sSub>
                      <m:sSubPr>
                        <m:ctrlPr>
                          <a:rPr lang="en-VN" sz="2000" b="1" i="1">
                            <a:solidFill>
                              <a:schemeClr val="tx1"/>
                            </a:solidFill>
                            <a:latin typeface="Cambria Math" panose="02040503050406030204" pitchFamily="18" charset="0"/>
                          </a:rPr>
                        </m:ctrlPr>
                      </m:sSubPr>
                      <m:e>
                        <m:r>
                          <a:rPr lang="en-GB" sz="2000" b="1" i="1">
                            <a:solidFill>
                              <a:schemeClr val="tx1"/>
                            </a:solidFill>
                            <a:latin typeface="Cambria Math" panose="02040503050406030204" pitchFamily="18" charset="0"/>
                          </a:rPr>
                          <m:t>𝑵</m:t>
                        </m:r>
                      </m:e>
                      <m:sub>
                        <m:r>
                          <a:rPr lang="en-GB" sz="2000" b="1" i="1">
                            <a:solidFill>
                              <a:schemeClr val="tx1"/>
                            </a:solidFill>
                            <a:latin typeface="Cambria Math" panose="02040503050406030204" pitchFamily="18" charset="0"/>
                          </a:rPr>
                          <m:t>𝒎</m:t>
                        </m:r>
                      </m:sub>
                    </m:sSub>
                  </m:oMath>
                </a14:m>
                <a:r>
                  <a:rPr lang="en-GB" sz="2000" b="1" dirty="0">
                    <a:solidFill>
                      <a:schemeClr val="tx1"/>
                    </a:solidFill>
                  </a:rPr>
                  <a:t> outcomes for the </a:t>
                </a:r>
                <a14:m>
                  <m:oMath xmlns:m="http://schemas.openxmlformats.org/officeDocument/2006/math">
                    <m:sSup>
                      <m:sSupPr>
                        <m:ctrlPr>
                          <a:rPr lang="en-VN" sz="2000" b="1" i="1">
                            <a:solidFill>
                              <a:schemeClr val="tx1"/>
                            </a:solidFill>
                            <a:latin typeface="Cambria Math" panose="02040503050406030204" pitchFamily="18" charset="0"/>
                          </a:rPr>
                        </m:ctrlPr>
                      </m:sSupPr>
                      <m:e>
                        <m:r>
                          <a:rPr lang="en-GB" sz="2000" b="1" i="1">
                            <a:solidFill>
                              <a:schemeClr val="tx1"/>
                            </a:solidFill>
                            <a:latin typeface="Cambria Math" panose="02040503050406030204" pitchFamily="18" charset="0"/>
                          </a:rPr>
                          <m:t>𝒎</m:t>
                        </m:r>
                      </m:e>
                      <m:sup>
                        <m:r>
                          <a:rPr lang="en-GB" sz="2000" b="1" i="1">
                            <a:solidFill>
                              <a:schemeClr val="tx1"/>
                            </a:solidFill>
                            <a:latin typeface="Cambria Math" panose="02040503050406030204" pitchFamily="18" charset="0"/>
                          </a:rPr>
                          <m:t>𝒕𝒉</m:t>
                        </m:r>
                      </m:sup>
                    </m:sSup>
                  </m:oMath>
                </a14:m>
                <a:r>
                  <a:rPr lang="en-GB" sz="2000" b="1" dirty="0">
                    <a:solidFill>
                      <a:schemeClr val="tx1"/>
                    </a:solidFill>
                  </a:rPr>
                  <a:t> stage,</a:t>
                </a:r>
              </a:p>
              <a:p>
                <a:endParaRPr lang="en-GB" sz="2000" dirty="0">
                  <a:solidFill>
                    <a:schemeClr val="tx1"/>
                  </a:solidFill>
                </a:endParaRPr>
              </a:p>
              <a:p>
                <a:r>
                  <a:rPr lang="en-GB" sz="2000" dirty="0">
                    <a:solidFill>
                      <a:schemeClr val="tx1"/>
                    </a:solidFill>
                  </a:rPr>
                  <a:t>then the total number of outcomes of the experiment is </a:t>
                </a:r>
              </a:p>
              <a:p>
                <a:pPr algn="ctr"/>
                <a14:m>
                  <m:oMath xmlns:m="http://schemas.openxmlformats.org/officeDocument/2006/math">
                    <m:sSub>
                      <m:sSubPr>
                        <m:ctrlPr>
                          <a:rPr lang="en-VN" sz="2000" i="1">
                            <a:solidFill>
                              <a:schemeClr val="tx1"/>
                            </a:solidFill>
                            <a:latin typeface="Cambria Math" panose="02040503050406030204" pitchFamily="18" charset="0"/>
                          </a:rPr>
                        </m:ctrlPr>
                      </m:sSubPr>
                      <m:e>
                        <m:r>
                          <a:rPr lang="en-GB" sz="2000" i="1">
                            <a:solidFill>
                              <a:schemeClr val="tx1"/>
                            </a:solidFill>
                            <a:latin typeface="Cambria Math" panose="02040503050406030204" pitchFamily="18" charset="0"/>
                          </a:rPr>
                          <m:t>𝑁</m:t>
                        </m:r>
                      </m:e>
                      <m:sub>
                        <m:r>
                          <a:rPr lang="en-GB" sz="2000" i="1">
                            <a:solidFill>
                              <a:schemeClr val="tx1"/>
                            </a:solidFill>
                            <a:latin typeface="Cambria Math" panose="02040503050406030204" pitchFamily="18" charset="0"/>
                          </a:rPr>
                          <m:t>1</m:t>
                        </m:r>
                      </m:sub>
                    </m:sSub>
                    <m:r>
                      <a:rPr lang="en-GB" sz="2000" i="1">
                        <a:solidFill>
                          <a:schemeClr val="tx1"/>
                        </a:solidFill>
                        <a:latin typeface="Cambria Math" panose="02040503050406030204" pitchFamily="18" charset="0"/>
                      </a:rPr>
                      <m:t>×</m:t>
                    </m:r>
                    <m:sSub>
                      <m:sSubPr>
                        <m:ctrlPr>
                          <a:rPr lang="en-VN" sz="2000" i="1">
                            <a:solidFill>
                              <a:schemeClr val="tx1"/>
                            </a:solidFill>
                            <a:latin typeface="Cambria Math" panose="02040503050406030204" pitchFamily="18" charset="0"/>
                          </a:rPr>
                        </m:ctrlPr>
                      </m:sSubPr>
                      <m:e>
                        <m:r>
                          <a:rPr lang="en-GB" sz="2000" i="1">
                            <a:solidFill>
                              <a:schemeClr val="tx1"/>
                            </a:solidFill>
                            <a:latin typeface="Cambria Math" panose="02040503050406030204" pitchFamily="18" charset="0"/>
                          </a:rPr>
                          <m:t> </m:t>
                        </m:r>
                        <m:r>
                          <a:rPr lang="en-GB" sz="2000" i="1">
                            <a:solidFill>
                              <a:schemeClr val="tx1"/>
                            </a:solidFill>
                            <a:latin typeface="Cambria Math" panose="02040503050406030204" pitchFamily="18" charset="0"/>
                          </a:rPr>
                          <m:t>𝑁</m:t>
                        </m:r>
                      </m:e>
                      <m:sub>
                        <m:r>
                          <a:rPr lang="en-GB" sz="2000" i="1">
                            <a:solidFill>
                              <a:schemeClr val="tx1"/>
                            </a:solidFill>
                            <a:latin typeface="Cambria Math" panose="02040503050406030204" pitchFamily="18" charset="0"/>
                          </a:rPr>
                          <m:t>2 </m:t>
                        </m:r>
                      </m:sub>
                    </m:sSub>
                    <m:r>
                      <a:rPr lang="en-GB" sz="2000" i="1">
                        <a:solidFill>
                          <a:schemeClr val="tx1"/>
                        </a:solidFill>
                        <a:latin typeface="Cambria Math" panose="02040503050406030204" pitchFamily="18" charset="0"/>
                      </a:rPr>
                      <m:t>× · · ·× </m:t>
                    </m:r>
                    <m:sSub>
                      <m:sSubPr>
                        <m:ctrlPr>
                          <a:rPr lang="en-VN" sz="2000" i="1">
                            <a:solidFill>
                              <a:schemeClr val="tx1"/>
                            </a:solidFill>
                            <a:latin typeface="Cambria Math" panose="02040503050406030204" pitchFamily="18" charset="0"/>
                          </a:rPr>
                        </m:ctrlPr>
                      </m:sSubPr>
                      <m:e>
                        <m:r>
                          <a:rPr lang="en-GB" sz="2000" i="1">
                            <a:solidFill>
                              <a:schemeClr val="tx1"/>
                            </a:solidFill>
                            <a:latin typeface="Cambria Math" panose="02040503050406030204" pitchFamily="18" charset="0"/>
                          </a:rPr>
                          <m:t>𝑁</m:t>
                        </m:r>
                      </m:e>
                      <m:sub>
                        <m:r>
                          <a:rPr lang="en-GB" sz="2000" i="1">
                            <a:solidFill>
                              <a:schemeClr val="tx1"/>
                            </a:solidFill>
                            <a:latin typeface="Cambria Math" panose="02040503050406030204" pitchFamily="18" charset="0"/>
                          </a:rPr>
                          <m:t>𝑚</m:t>
                        </m:r>
                      </m:sub>
                    </m:sSub>
                  </m:oMath>
                </a14:m>
                <a:r>
                  <a:rPr lang="en-GB" sz="2000" dirty="0">
                    <a:solidFill>
                      <a:schemeClr val="tx1"/>
                    </a:solidFill>
                  </a:rPr>
                  <a:t>. </a:t>
                </a:r>
                <a:endParaRPr lang="en-VN" sz="2000" dirty="0">
                  <a:solidFill>
                    <a:schemeClr val="tx1"/>
                  </a:solidFill>
                </a:endParaRPr>
              </a:p>
              <a:p>
                <a:r>
                  <a:rPr lang="en-GB" sz="2000" dirty="0">
                    <a:solidFill>
                      <a:schemeClr val="tx1"/>
                    </a:solidFill>
                  </a:rPr>
                  <a:t> </a:t>
                </a:r>
                <a:endParaRPr lang="en-VN" sz="2000" dirty="0">
                  <a:solidFill>
                    <a:schemeClr val="tx1"/>
                  </a:solidFill>
                </a:endParaRPr>
              </a:p>
              <a:p>
                <a:r>
                  <a:rPr lang="en-GB" sz="2000" dirty="0">
                    <a:solidFill>
                      <a:schemeClr val="tx1"/>
                    </a:solidFill>
                  </a:rPr>
                  <a:t>More formally, if </a:t>
                </a:r>
                <a14:m>
                  <m:oMath xmlns:m="http://schemas.openxmlformats.org/officeDocument/2006/math">
                    <m:r>
                      <a:rPr lang="en-GB" sz="2000" i="1">
                        <a:solidFill>
                          <a:schemeClr val="tx1"/>
                        </a:solidFill>
                        <a:latin typeface="Cambria Math" panose="02040503050406030204" pitchFamily="18" charset="0"/>
                      </a:rPr>
                      <m:t>𝐴</m:t>
                    </m:r>
                  </m:oMath>
                </a14:m>
                <a:r>
                  <a:rPr lang="en-GB" sz="2000" dirty="0">
                    <a:solidFill>
                      <a:schemeClr val="tx1"/>
                    </a:solidFill>
                  </a:rPr>
                  <a:t> and </a:t>
                </a:r>
                <a14:m>
                  <m:oMath xmlns:m="http://schemas.openxmlformats.org/officeDocument/2006/math">
                    <m:r>
                      <a:rPr lang="en-GB" sz="2000" i="1">
                        <a:solidFill>
                          <a:schemeClr val="tx1"/>
                        </a:solidFill>
                        <a:latin typeface="Cambria Math" panose="02040503050406030204" pitchFamily="18" charset="0"/>
                      </a:rPr>
                      <m:t>𝐵</m:t>
                    </m:r>
                  </m:oMath>
                </a14:m>
                <a:r>
                  <a:rPr lang="en-GB" sz="2000" dirty="0">
                    <a:solidFill>
                      <a:schemeClr val="tx1"/>
                    </a:solidFill>
                  </a:rPr>
                  <a:t> are sets, then </a:t>
                </a:r>
                <a14:m>
                  <m:oMath xmlns:m="http://schemas.openxmlformats.org/officeDocument/2006/math">
                    <m:r>
                      <a:rPr lang="en-GB" sz="2000" i="1">
                        <a:solidFill>
                          <a:schemeClr val="tx1"/>
                        </a:solidFill>
                        <a:latin typeface="Cambria Math" panose="02040503050406030204" pitchFamily="18" charset="0"/>
                      </a:rPr>
                      <m:t>|</m:t>
                    </m:r>
                    <m:r>
                      <a:rPr lang="en-GB" sz="2000" i="1">
                        <a:solidFill>
                          <a:schemeClr val="tx1"/>
                        </a:solidFill>
                        <a:latin typeface="Cambria Math" panose="02040503050406030204" pitchFamily="18" charset="0"/>
                      </a:rPr>
                      <m:t>𝐴</m:t>
                    </m:r>
                    <m:r>
                      <a:rPr lang="en-GB" sz="2000" i="1">
                        <a:solidFill>
                          <a:schemeClr val="tx1"/>
                        </a:solidFill>
                        <a:latin typeface="Cambria Math" panose="02040503050406030204" pitchFamily="18" charset="0"/>
                      </a:rPr>
                      <m:t> × </m:t>
                    </m:r>
                    <m:r>
                      <a:rPr lang="en-GB" sz="2000" i="1">
                        <a:solidFill>
                          <a:schemeClr val="tx1"/>
                        </a:solidFill>
                        <a:latin typeface="Cambria Math" panose="02040503050406030204" pitchFamily="18" charset="0"/>
                      </a:rPr>
                      <m:t>𝐵</m:t>
                    </m:r>
                    <m:r>
                      <a:rPr lang="en-GB" sz="2000" i="1">
                        <a:solidFill>
                          <a:schemeClr val="tx1"/>
                        </a:solidFill>
                        <a:latin typeface="Cambria Math" panose="02040503050406030204" pitchFamily="18" charset="0"/>
                      </a:rPr>
                      <m:t>| = |</m:t>
                    </m:r>
                    <m:r>
                      <a:rPr lang="en-GB" sz="2000" i="1">
                        <a:solidFill>
                          <a:schemeClr val="tx1"/>
                        </a:solidFill>
                        <a:latin typeface="Cambria Math" panose="02040503050406030204" pitchFamily="18" charset="0"/>
                      </a:rPr>
                      <m:t>𝐴</m:t>
                    </m:r>
                    <m:r>
                      <a:rPr lang="en-GB" sz="2000" i="1">
                        <a:solidFill>
                          <a:schemeClr val="tx1"/>
                        </a:solidFill>
                        <a:latin typeface="Cambria Math" panose="02040503050406030204" pitchFamily="18" charset="0"/>
                      </a:rPr>
                      <m:t>| · |</m:t>
                    </m:r>
                    <m:r>
                      <a:rPr lang="en-GB" sz="2000" i="1">
                        <a:solidFill>
                          <a:schemeClr val="tx1"/>
                        </a:solidFill>
                        <a:latin typeface="Cambria Math" panose="02040503050406030204" pitchFamily="18" charset="0"/>
                      </a:rPr>
                      <m:t>𝐵</m:t>
                    </m:r>
                    <m:r>
                      <a:rPr lang="en-GB" sz="2000" i="1">
                        <a:solidFill>
                          <a:schemeClr val="tx1"/>
                        </a:solidFill>
                        <a:latin typeface="Cambria Math" panose="02040503050406030204" pitchFamily="18" charset="0"/>
                      </a:rPr>
                      <m:t>|</m:t>
                    </m:r>
                  </m:oMath>
                </a14:m>
                <a:r>
                  <a:rPr lang="en-GB" sz="2000" dirty="0">
                    <a:solidFill>
                      <a:schemeClr val="tx1"/>
                    </a:solidFill>
                  </a:rPr>
                  <a:t> where </a:t>
                </a:r>
                <a14:m>
                  <m:oMath xmlns:m="http://schemas.openxmlformats.org/officeDocument/2006/math">
                    <m:r>
                      <a:rPr lang="en-GB" sz="2000" i="1">
                        <a:solidFill>
                          <a:schemeClr val="tx1"/>
                        </a:solidFill>
                        <a:latin typeface="Cambria Math" panose="02040503050406030204" pitchFamily="18" charset="0"/>
                      </a:rPr>
                      <m:t>𝐴</m:t>
                    </m:r>
                    <m:r>
                      <a:rPr lang="en-GB" sz="2000" i="1">
                        <a:solidFill>
                          <a:schemeClr val="tx1"/>
                        </a:solidFill>
                        <a:latin typeface="Cambria Math" panose="02040503050406030204" pitchFamily="18" charset="0"/>
                      </a:rPr>
                      <m:t> × </m:t>
                    </m:r>
                    <m:r>
                      <a:rPr lang="en-GB" sz="2000" i="1">
                        <a:solidFill>
                          <a:schemeClr val="tx1"/>
                        </a:solidFill>
                        <a:latin typeface="Cambria Math" panose="02040503050406030204" pitchFamily="18" charset="0"/>
                      </a:rPr>
                      <m:t>𝐵</m:t>
                    </m:r>
                    <m:r>
                      <a:rPr lang="en-GB" sz="2000" i="1">
                        <a:solidFill>
                          <a:schemeClr val="tx1"/>
                        </a:solidFill>
                        <a:latin typeface="Cambria Math" panose="02040503050406030204" pitchFamily="18" charset="0"/>
                      </a:rPr>
                      <m:t> = {(</m:t>
                    </m:r>
                    <m:r>
                      <a:rPr lang="en-GB" sz="2000" i="1">
                        <a:solidFill>
                          <a:schemeClr val="tx1"/>
                        </a:solidFill>
                        <a:latin typeface="Cambria Math" panose="02040503050406030204" pitchFamily="18" charset="0"/>
                      </a:rPr>
                      <m:t>𝑎</m:t>
                    </m:r>
                    <m:r>
                      <a:rPr lang="en-GB" sz="2000" i="1">
                        <a:solidFill>
                          <a:schemeClr val="tx1"/>
                        </a:solidFill>
                        <a:latin typeface="Cambria Math" panose="02040503050406030204" pitchFamily="18" charset="0"/>
                      </a:rPr>
                      <m:t>, </m:t>
                    </m:r>
                    <m:r>
                      <a:rPr lang="en-GB" sz="2000" i="1">
                        <a:solidFill>
                          <a:schemeClr val="tx1"/>
                        </a:solidFill>
                        <a:latin typeface="Cambria Math" panose="02040503050406030204" pitchFamily="18" charset="0"/>
                      </a:rPr>
                      <m:t>𝑏</m:t>
                    </m:r>
                    <m:r>
                      <a:rPr lang="en-GB" sz="2000" i="1">
                        <a:solidFill>
                          <a:schemeClr val="tx1"/>
                        </a:solidFill>
                        <a:latin typeface="Cambria Math" panose="02040503050406030204" pitchFamily="18" charset="0"/>
                      </a:rPr>
                      <m:t>): </m:t>
                    </m:r>
                    <m:r>
                      <a:rPr lang="en-GB" sz="2000" i="1">
                        <a:solidFill>
                          <a:schemeClr val="tx1"/>
                        </a:solidFill>
                        <a:latin typeface="Cambria Math" panose="02040503050406030204" pitchFamily="18" charset="0"/>
                      </a:rPr>
                      <m:t>𝑎</m:t>
                    </m:r>
                    <m:r>
                      <a:rPr lang="en-GB" sz="2000" i="1">
                        <a:solidFill>
                          <a:schemeClr val="tx1"/>
                        </a:solidFill>
                        <a:latin typeface="Cambria Math" panose="02040503050406030204" pitchFamily="18" charset="0"/>
                      </a:rPr>
                      <m:t> ∈ </m:t>
                    </m:r>
                    <m:r>
                      <a:rPr lang="en-GB" sz="2000" i="1">
                        <a:solidFill>
                          <a:schemeClr val="tx1"/>
                        </a:solidFill>
                        <a:latin typeface="Cambria Math" panose="02040503050406030204" pitchFamily="18" charset="0"/>
                      </a:rPr>
                      <m:t>𝐴</m:t>
                    </m:r>
                    <m:r>
                      <a:rPr lang="en-GB" sz="2000" i="1">
                        <a:solidFill>
                          <a:schemeClr val="tx1"/>
                        </a:solidFill>
                        <a:latin typeface="Cambria Math" panose="02040503050406030204" pitchFamily="18" charset="0"/>
                      </a:rPr>
                      <m:t>, </m:t>
                    </m:r>
                    <m:r>
                      <a:rPr lang="en-GB" sz="2000" i="1">
                        <a:solidFill>
                          <a:schemeClr val="tx1"/>
                        </a:solidFill>
                        <a:latin typeface="Cambria Math" panose="02040503050406030204" pitchFamily="18" charset="0"/>
                      </a:rPr>
                      <m:t>𝑏</m:t>
                    </m:r>
                    <m:r>
                      <a:rPr lang="en-GB" sz="2000" i="1">
                        <a:solidFill>
                          <a:schemeClr val="tx1"/>
                        </a:solidFill>
                        <a:latin typeface="Cambria Math" panose="02040503050406030204" pitchFamily="18" charset="0"/>
                      </a:rPr>
                      <m:t> ∈ </m:t>
                    </m:r>
                    <m:r>
                      <a:rPr lang="en-GB" sz="2000" i="1">
                        <a:solidFill>
                          <a:schemeClr val="tx1"/>
                        </a:solidFill>
                        <a:latin typeface="Cambria Math" panose="02040503050406030204" pitchFamily="18" charset="0"/>
                      </a:rPr>
                      <m:t>𝐵</m:t>
                    </m:r>
                    <m:r>
                      <a:rPr lang="en-GB" sz="2000" i="1">
                        <a:solidFill>
                          <a:schemeClr val="tx1"/>
                        </a:solidFill>
                        <a:latin typeface="Cambria Math" panose="02040503050406030204" pitchFamily="18" charset="0"/>
                      </a:rPr>
                      <m:t>}</m:t>
                    </m:r>
                  </m:oMath>
                </a14:m>
                <a:r>
                  <a:rPr lang="en-GB" sz="2000" dirty="0">
                    <a:solidFill>
                      <a:schemeClr val="tx1"/>
                    </a:solidFill>
                  </a:rPr>
                  <a:t> is the Cartesian product of sets </a:t>
                </a:r>
                <a14:m>
                  <m:oMath xmlns:m="http://schemas.openxmlformats.org/officeDocument/2006/math">
                    <m:r>
                      <a:rPr lang="en-GB" sz="2000" i="1">
                        <a:solidFill>
                          <a:schemeClr val="tx1"/>
                        </a:solidFill>
                        <a:latin typeface="Cambria Math" panose="02040503050406030204" pitchFamily="18" charset="0"/>
                      </a:rPr>
                      <m:t>𝐴</m:t>
                    </m:r>
                  </m:oMath>
                </a14:m>
                <a:r>
                  <a:rPr lang="en-GB" sz="2000" dirty="0">
                    <a:solidFill>
                      <a:schemeClr val="tx1"/>
                    </a:solidFill>
                  </a:rPr>
                  <a:t> and </a:t>
                </a:r>
                <a14:m>
                  <m:oMath xmlns:m="http://schemas.openxmlformats.org/officeDocument/2006/math">
                    <m:r>
                      <a:rPr lang="en-GB" sz="2000" i="1">
                        <a:solidFill>
                          <a:schemeClr val="tx1"/>
                        </a:solidFill>
                        <a:latin typeface="Cambria Math" panose="02040503050406030204" pitchFamily="18" charset="0"/>
                      </a:rPr>
                      <m:t>𝐵</m:t>
                    </m:r>
                  </m:oMath>
                </a14:m>
                <a:r>
                  <a:rPr lang="en-GB" sz="2000" dirty="0">
                    <a:solidFill>
                      <a:schemeClr val="tx1"/>
                    </a:solidFill>
                  </a:rPr>
                  <a:t>.</a:t>
                </a:r>
                <a:endParaRPr lang="en-VN" sz="2000" dirty="0">
                  <a:solidFill>
                    <a:schemeClr val="tx1"/>
                  </a:solidFill>
                </a:endParaRPr>
              </a:p>
              <a:p>
                <a:endParaRPr lang="en-US" sz="2000" dirty="0">
                  <a:latin typeface="Helvetica" pitchFamily="2" charset="0"/>
                </a:endParaRPr>
              </a:p>
            </p:txBody>
          </p:sp>
        </mc:Choice>
        <mc:Fallback xmlns="">
          <p:sp>
            <p:nvSpPr>
              <p:cNvPr id="4" name="Rounded Rectangle 3">
                <a:extLst>
                  <a:ext uri="{FF2B5EF4-FFF2-40B4-BE49-F238E27FC236}">
                    <a16:creationId xmlns:a16="http://schemas.microsoft.com/office/drawing/2014/main" id="{80DEA7EF-E851-CB4A-BED8-3EFE9823FEBB}"/>
                  </a:ext>
                </a:extLst>
              </p:cNvPr>
              <p:cNvSpPr>
                <a:spLocks noRot="1" noChangeAspect="1" noMove="1" noResize="1" noEditPoints="1" noAdjustHandles="1" noChangeArrowheads="1" noChangeShapeType="1" noTextEdit="1"/>
              </p:cNvSpPr>
              <p:nvPr/>
            </p:nvSpPr>
            <p:spPr>
              <a:xfrm>
                <a:off x="1451578" y="981308"/>
                <a:ext cx="9603274" cy="4538545"/>
              </a:xfrm>
              <a:prstGeom prst="roundRect">
                <a:avLst/>
              </a:prstGeom>
              <a:blipFill>
                <a:blip r:embed="rId2"/>
                <a:stretch>
                  <a:fillRect/>
                </a:stretch>
              </a:blipFill>
            </p:spPr>
            <p:txBody>
              <a:bodyPr/>
              <a:lstStyle/>
              <a:p>
                <a:r>
                  <a:rPr lang="en-VN">
                    <a:noFill/>
                  </a:rPr>
                  <a:t> </a:t>
                </a:r>
              </a:p>
            </p:txBody>
          </p:sp>
        </mc:Fallback>
      </mc:AlternateContent>
    </p:spTree>
    <p:extLst>
      <p:ext uri="{BB962C8B-B14F-4D97-AF65-F5344CB8AC3E}">
        <p14:creationId xmlns:p14="http://schemas.microsoft.com/office/powerpoint/2010/main" val="375293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0941-18D2-AF48-9FDE-EFCA1112A322}"/>
              </a:ext>
            </a:extLst>
          </p:cNvPr>
          <p:cNvSpPr>
            <a:spLocks noGrp="1"/>
          </p:cNvSpPr>
          <p:nvPr>
            <p:ph type="title"/>
          </p:nvPr>
        </p:nvSpPr>
        <p:spPr/>
        <p:txBody>
          <a:bodyPr/>
          <a:lstStyle/>
          <a:p>
            <a:r>
              <a:rPr lang="en-VN" dirty="0"/>
              <a:t>Rule of Product</a:t>
            </a:r>
          </a:p>
        </p:txBody>
      </p:sp>
      <p:sp>
        <p:nvSpPr>
          <p:cNvPr id="4" name="Rounded Rectangle 3">
            <a:extLst>
              <a:ext uri="{FF2B5EF4-FFF2-40B4-BE49-F238E27FC236}">
                <a16:creationId xmlns:a16="http://schemas.microsoft.com/office/drawing/2014/main" id="{80DEA7EF-E851-CB4A-BED8-3EFE9823FEBB}"/>
              </a:ext>
            </a:extLst>
          </p:cNvPr>
          <p:cNvSpPr/>
          <p:nvPr/>
        </p:nvSpPr>
        <p:spPr>
          <a:xfrm>
            <a:off x="1451579" y="1103972"/>
            <a:ext cx="9603274" cy="1661530"/>
          </a:xfrm>
          <a:prstGeom prst="roundRect">
            <a:avLst/>
          </a:prstGeom>
          <a:solidFill>
            <a:schemeClr val="accent6">
              <a:lumMod val="60000"/>
              <a:lumOff val="40000"/>
              <a:alpha val="6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000" b="1" u="sng" dirty="0">
                <a:solidFill>
                  <a:schemeClr val="tx1"/>
                </a:solidFill>
              </a:rPr>
              <a:t>Example</a:t>
            </a:r>
            <a:r>
              <a:rPr lang="en-GB" sz="2000" b="1" dirty="0">
                <a:solidFill>
                  <a:schemeClr val="tx1"/>
                </a:solidFill>
              </a:rPr>
              <a:t>. </a:t>
            </a:r>
            <a:r>
              <a:rPr lang="en-GB" sz="2000" dirty="0">
                <a:solidFill>
                  <a:schemeClr val="tx1"/>
                </a:solidFill>
              </a:rPr>
              <a:t>Calvin wants to go to Ho Chi Minh city. He can choose from 3 bus services or 2 train services to head from home to Hanoi. From there, he can choose from 3 airline services or 3 train services to head to Ho Chi Minh city. How many ways are there for him to get to Ho Chi Minh city?</a:t>
            </a:r>
            <a:endParaRPr lang="en-VN" sz="2000" dirty="0">
              <a:solidFill>
                <a:schemeClr val="tx1"/>
              </a:solidFill>
            </a:endParaRPr>
          </a:p>
        </p:txBody>
      </p:sp>
    </p:spTree>
    <p:extLst>
      <p:ext uri="{BB962C8B-B14F-4D97-AF65-F5344CB8AC3E}">
        <p14:creationId xmlns:p14="http://schemas.microsoft.com/office/powerpoint/2010/main" val="363633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0941-18D2-AF48-9FDE-EFCA1112A322}"/>
              </a:ext>
            </a:extLst>
          </p:cNvPr>
          <p:cNvSpPr>
            <a:spLocks noGrp="1"/>
          </p:cNvSpPr>
          <p:nvPr>
            <p:ph type="title"/>
          </p:nvPr>
        </p:nvSpPr>
        <p:spPr/>
        <p:txBody>
          <a:bodyPr/>
          <a:lstStyle/>
          <a:p>
            <a:r>
              <a:rPr lang="en-VN" dirty="0"/>
              <a:t>Rule of Product</a:t>
            </a:r>
          </a:p>
        </p:txBody>
      </p:sp>
      <p:sp>
        <p:nvSpPr>
          <p:cNvPr id="4" name="Rounded Rectangle 3">
            <a:extLst>
              <a:ext uri="{FF2B5EF4-FFF2-40B4-BE49-F238E27FC236}">
                <a16:creationId xmlns:a16="http://schemas.microsoft.com/office/drawing/2014/main" id="{80DEA7EF-E851-CB4A-BED8-3EFE9823FEBB}"/>
              </a:ext>
            </a:extLst>
          </p:cNvPr>
          <p:cNvSpPr/>
          <p:nvPr/>
        </p:nvSpPr>
        <p:spPr>
          <a:xfrm>
            <a:off x="1451579" y="1103972"/>
            <a:ext cx="9603274" cy="1661530"/>
          </a:xfrm>
          <a:prstGeom prst="roundRect">
            <a:avLst/>
          </a:prstGeom>
          <a:solidFill>
            <a:schemeClr val="accent6">
              <a:lumMod val="60000"/>
              <a:lumOff val="40000"/>
              <a:alpha val="6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000" b="1" u="sng" dirty="0">
                <a:solidFill>
                  <a:schemeClr val="tx1"/>
                </a:solidFill>
              </a:rPr>
              <a:t>Example</a:t>
            </a:r>
            <a:r>
              <a:rPr lang="en-GB" sz="2000" b="1" dirty="0">
                <a:solidFill>
                  <a:schemeClr val="tx1"/>
                </a:solidFill>
              </a:rPr>
              <a:t>. </a:t>
            </a:r>
            <a:r>
              <a:rPr lang="en-GB" sz="2000" dirty="0">
                <a:solidFill>
                  <a:schemeClr val="tx1"/>
                </a:solidFill>
              </a:rPr>
              <a:t>let’s consider how easy or difficult it is for a robber to randomly guess your PIN code. Every debit card has a PIN code of 10 digits that their owners use to withdraw cash from ATMs or to complete transactions. How secure are these PINs, and how safe can we feel? </a:t>
            </a:r>
            <a:endParaRPr lang="en-VN" sz="2000" dirty="0">
              <a:solidFill>
                <a:schemeClr val="tx1"/>
              </a:solidFill>
            </a:endParaRPr>
          </a:p>
        </p:txBody>
      </p:sp>
    </p:spTree>
    <p:extLst>
      <p:ext uri="{BB962C8B-B14F-4D97-AF65-F5344CB8AC3E}">
        <p14:creationId xmlns:p14="http://schemas.microsoft.com/office/powerpoint/2010/main" val="1802504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0941-18D2-AF48-9FDE-EFCA1112A322}"/>
              </a:ext>
            </a:extLst>
          </p:cNvPr>
          <p:cNvSpPr>
            <a:spLocks noGrp="1"/>
          </p:cNvSpPr>
          <p:nvPr>
            <p:ph type="title"/>
          </p:nvPr>
        </p:nvSpPr>
        <p:spPr/>
        <p:txBody>
          <a:bodyPr/>
          <a:lstStyle/>
          <a:p>
            <a:r>
              <a:rPr lang="en-VN" dirty="0"/>
              <a:t>PERMUTATIONS</a:t>
            </a:r>
          </a:p>
        </p:txBody>
      </p:sp>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80DEA7EF-E851-CB4A-BED8-3EFE9823FEBB}"/>
                  </a:ext>
                </a:extLst>
              </p:cNvPr>
              <p:cNvSpPr/>
              <p:nvPr/>
            </p:nvSpPr>
            <p:spPr>
              <a:xfrm>
                <a:off x="1451577" y="1237786"/>
                <a:ext cx="9603274" cy="2977375"/>
              </a:xfrm>
              <a:prstGeom prst="roundRect">
                <a:avLst/>
              </a:prstGeom>
              <a:solidFill>
                <a:schemeClr val="accent6">
                  <a:lumMod val="60000"/>
                  <a:lumOff val="40000"/>
                  <a:alpha val="6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000" dirty="0">
                    <a:solidFill>
                      <a:schemeClr val="tx1"/>
                    </a:solidFill>
                  </a:rPr>
                  <a:t>The number of orderings of </a:t>
                </a:r>
                <a14:m>
                  <m:oMath xmlns:m="http://schemas.openxmlformats.org/officeDocument/2006/math">
                    <m:r>
                      <a:rPr lang="en-GB" sz="2000" b="0" i="1">
                        <a:solidFill>
                          <a:schemeClr val="tx1"/>
                        </a:solidFill>
                        <a:latin typeface="Cambria Math" panose="02040503050406030204" pitchFamily="18" charset="0"/>
                      </a:rPr>
                      <m:t>𝑁</m:t>
                    </m:r>
                  </m:oMath>
                </a14:m>
                <a:r>
                  <a:rPr lang="en-GB" sz="2000" dirty="0">
                    <a:solidFill>
                      <a:schemeClr val="tx1"/>
                    </a:solidFill>
                  </a:rPr>
                  <a:t> distinct objects, is called a </a:t>
                </a:r>
                <a:r>
                  <a:rPr lang="en-GB" sz="2000" b="1" dirty="0">
                    <a:solidFill>
                      <a:schemeClr val="tx1"/>
                    </a:solidFill>
                  </a:rPr>
                  <a:t>permutation</a:t>
                </a:r>
                <a:r>
                  <a:rPr lang="en-GB" sz="2000" dirty="0">
                    <a:solidFill>
                      <a:schemeClr val="tx1"/>
                    </a:solidFill>
                  </a:rPr>
                  <a:t>, and mathematically defined as: </a:t>
                </a:r>
                <a14:m>
                  <m:oMath xmlns:m="http://schemas.openxmlformats.org/officeDocument/2006/math">
                    <m:r>
                      <a:rPr lang="en-GB" sz="2000" b="0" i="1">
                        <a:solidFill>
                          <a:schemeClr val="tx1"/>
                        </a:solidFill>
                        <a:latin typeface="Cambria Math" panose="02040503050406030204" pitchFamily="18" charset="0"/>
                      </a:rPr>
                      <m:t>𝑁</m:t>
                    </m:r>
                    <m:r>
                      <a:rPr lang="en-GB" sz="2000" b="0" i="1">
                        <a:solidFill>
                          <a:schemeClr val="tx1"/>
                        </a:solidFill>
                        <a:latin typeface="Cambria Math" panose="02040503050406030204" pitchFamily="18" charset="0"/>
                      </a:rPr>
                      <m:t>! = </m:t>
                    </m:r>
                    <m:r>
                      <a:rPr lang="en-GB" sz="2000" b="0" i="1">
                        <a:solidFill>
                          <a:schemeClr val="tx1"/>
                        </a:solidFill>
                        <a:latin typeface="Cambria Math" panose="02040503050406030204" pitchFamily="18" charset="0"/>
                      </a:rPr>
                      <m:t>𝑁</m:t>
                    </m:r>
                    <m:r>
                      <a:rPr lang="en-GB" sz="2000" b="0" i="1">
                        <a:solidFill>
                          <a:schemeClr val="tx1"/>
                        </a:solidFill>
                        <a:latin typeface="Cambria Math" panose="02040503050406030204" pitchFamily="18" charset="0"/>
                      </a:rPr>
                      <m:t> × </m:t>
                    </m:r>
                    <m:d>
                      <m:dPr>
                        <m:ctrlPr>
                          <a:rPr lang="en-VN" sz="2000" i="1">
                            <a:solidFill>
                              <a:schemeClr val="tx1"/>
                            </a:solidFill>
                            <a:latin typeface="Cambria Math" panose="02040503050406030204" pitchFamily="18" charset="0"/>
                          </a:rPr>
                        </m:ctrlPr>
                      </m:dPr>
                      <m:e>
                        <m:r>
                          <a:rPr lang="en-GB" sz="2000" b="0" i="1">
                            <a:solidFill>
                              <a:schemeClr val="tx1"/>
                            </a:solidFill>
                            <a:latin typeface="Cambria Math" panose="02040503050406030204" pitchFamily="18" charset="0"/>
                          </a:rPr>
                          <m:t>𝑁</m:t>
                        </m:r>
                        <m:r>
                          <a:rPr lang="en-GB" sz="2000" b="0" i="1">
                            <a:solidFill>
                              <a:schemeClr val="tx1"/>
                            </a:solidFill>
                            <a:latin typeface="Cambria Math" panose="02040503050406030204" pitchFamily="18" charset="0"/>
                          </a:rPr>
                          <m:t> − 1</m:t>
                        </m:r>
                      </m:e>
                    </m:d>
                    <m:r>
                      <a:rPr lang="en-GB" sz="2000" b="0" i="1">
                        <a:solidFill>
                          <a:schemeClr val="tx1"/>
                        </a:solidFill>
                        <a:latin typeface="Cambria Math" panose="02040503050406030204" pitchFamily="18" charset="0"/>
                      </a:rPr>
                      <m:t>× </m:t>
                    </m:r>
                    <m:d>
                      <m:dPr>
                        <m:ctrlPr>
                          <a:rPr lang="en-VN" sz="2000" i="1">
                            <a:solidFill>
                              <a:schemeClr val="tx1"/>
                            </a:solidFill>
                            <a:latin typeface="Cambria Math" panose="02040503050406030204" pitchFamily="18" charset="0"/>
                          </a:rPr>
                        </m:ctrlPr>
                      </m:dPr>
                      <m:e>
                        <m:r>
                          <a:rPr lang="en-GB" sz="2000" b="0" i="1">
                            <a:solidFill>
                              <a:schemeClr val="tx1"/>
                            </a:solidFill>
                            <a:latin typeface="Cambria Math" panose="02040503050406030204" pitchFamily="18" charset="0"/>
                          </a:rPr>
                          <m:t>𝑁</m:t>
                        </m:r>
                        <m:r>
                          <a:rPr lang="en-GB" sz="2000" b="0" i="1">
                            <a:solidFill>
                              <a:schemeClr val="tx1"/>
                            </a:solidFill>
                            <a:latin typeface="Cambria Math" panose="02040503050406030204" pitchFamily="18" charset="0"/>
                          </a:rPr>
                          <m:t> − 2</m:t>
                        </m:r>
                      </m:e>
                    </m:d>
                    <m:r>
                      <a:rPr lang="en-GB" sz="2000" b="0" i="1">
                        <a:solidFill>
                          <a:schemeClr val="tx1"/>
                        </a:solidFill>
                        <a:latin typeface="Cambria Math" panose="02040503050406030204" pitchFamily="18" charset="0"/>
                      </a:rPr>
                      <m:t>× . . . × 2 × 1</m:t>
                    </m:r>
                  </m:oMath>
                </a14:m>
                <a:r>
                  <a:rPr lang="en-GB" sz="2000" dirty="0">
                    <a:solidFill>
                      <a:schemeClr val="tx1"/>
                    </a:solidFill>
                  </a:rPr>
                  <a:t>. </a:t>
                </a:r>
                <a:endParaRPr lang="en-VN" sz="2000" dirty="0">
                  <a:solidFill>
                    <a:schemeClr val="tx1"/>
                  </a:solidFill>
                </a:endParaRPr>
              </a:p>
              <a:p>
                <a:pPr algn="just"/>
                <a:r>
                  <a:rPr lang="en-GB" sz="2000" dirty="0">
                    <a:solidFill>
                      <a:schemeClr val="tx1"/>
                    </a:solidFill>
                  </a:rPr>
                  <a:t> </a:t>
                </a:r>
                <a:endParaRPr lang="en-VN" sz="2000" dirty="0">
                  <a:solidFill>
                    <a:schemeClr val="tx1"/>
                  </a:solidFill>
                </a:endParaRPr>
              </a:p>
              <a:p>
                <a:pPr algn="just"/>
                <a14:m>
                  <m:oMath xmlns:m="http://schemas.openxmlformats.org/officeDocument/2006/math">
                    <m:r>
                      <a:rPr lang="en-GB" sz="2000" b="0" i="1" smtClean="0">
                        <a:solidFill>
                          <a:schemeClr val="tx1"/>
                        </a:solidFill>
                        <a:latin typeface="Cambria Math" panose="02040503050406030204" pitchFamily="18" charset="0"/>
                      </a:rPr>
                      <m:t>𝑁</m:t>
                    </m:r>
                    <m:r>
                      <a:rPr lang="en-GB" sz="2000" b="0" i="1" smtClean="0">
                        <a:solidFill>
                          <a:schemeClr val="tx1"/>
                        </a:solidFill>
                        <a:latin typeface="Cambria Math" panose="02040503050406030204" pitchFamily="18" charset="0"/>
                      </a:rPr>
                      <m:t>!</m:t>
                    </m:r>
                  </m:oMath>
                </a14:m>
                <a:r>
                  <a:rPr lang="en-GB" sz="2000" dirty="0">
                    <a:solidFill>
                      <a:schemeClr val="tx1"/>
                    </a:solidFill>
                  </a:rPr>
                  <a:t> is read as “N factorial”. It is important to note that 0! = 1 since there is one way to arrange 0 objects.</a:t>
                </a:r>
                <a:endParaRPr lang="en-VN" sz="2000" dirty="0">
                  <a:solidFill>
                    <a:schemeClr val="tx1"/>
                  </a:solidFill>
                </a:endParaRPr>
              </a:p>
            </p:txBody>
          </p:sp>
        </mc:Choice>
        <mc:Fallback xmlns="">
          <p:sp>
            <p:nvSpPr>
              <p:cNvPr id="4" name="Rounded Rectangle 3">
                <a:extLst>
                  <a:ext uri="{FF2B5EF4-FFF2-40B4-BE49-F238E27FC236}">
                    <a16:creationId xmlns:a16="http://schemas.microsoft.com/office/drawing/2014/main" id="{80DEA7EF-E851-CB4A-BED8-3EFE9823FEBB}"/>
                  </a:ext>
                </a:extLst>
              </p:cNvPr>
              <p:cNvSpPr>
                <a:spLocks noRot="1" noChangeAspect="1" noMove="1" noResize="1" noEditPoints="1" noAdjustHandles="1" noChangeArrowheads="1" noChangeShapeType="1" noTextEdit="1"/>
              </p:cNvSpPr>
              <p:nvPr/>
            </p:nvSpPr>
            <p:spPr>
              <a:xfrm>
                <a:off x="1451577" y="1237786"/>
                <a:ext cx="9603274" cy="2977375"/>
              </a:xfrm>
              <a:prstGeom prst="roundRect">
                <a:avLst/>
              </a:prstGeom>
              <a:blipFill>
                <a:blip r:embed="rId2"/>
                <a:stretch>
                  <a:fillRect/>
                </a:stretch>
              </a:blipFill>
            </p:spPr>
            <p:txBody>
              <a:bodyPr/>
              <a:lstStyle/>
              <a:p>
                <a:r>
                  <a:rPr lang="en-VN">
                    <a:noFill/>
                  </a:rPr>
                  <a:t> </a:t>
                </a:r>
              </a:p>
            </p:txBody>
          </p:sp>
        </mc:Fallback>
      </mc:AlternateContent>
    </p:spTree>
    <p:extLst>
      <p:ext uri="{BB962C8B-B14F-4D97-AF65-F5344CB8AC3E}">
        <p14:creationId xmlns:p14="http://schemas.microsoft.com/office/powerpoint/2010/main" val="400983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0941-18D2-AF48-9FDE-EFCA1112A322}"/>
              </a:ext>
            </a:extLst>
          </p:cNvPr>
          <p:cNvSpPr>
            <a:spLocks noGrp="1"/>
          </p:cNvSpPr>
          <p:nvPr>
            <p:ph type="title"/>
          </p:nvPr>
        </p:nvSpPr>
        <p:spPr/>
        <p:txBody>
          <a:bodyPr/>
          <a:lstStyle/>
          <a:p>
            <a:r>
              <a:rPr lang="en-VN" dirty="0"/>
              <a:t>PERMUTATIONS</a:t>
            </a:r>
          </a:p>
        </p:txBody>
      </p:sp>
      <p:sp>
        <p:nvSpPr>
          <p:cNvPr id="4" name="Rounded Rectangle 3">
            <a:extLst>
              <a:ext uri="{FF2B5EF4-FFF2-40B4-BE49-F238E27FC236}">
                <a16:creationId xmlns:a16="http://schemas.microsoft.com/office/drawing/2014/main" id="{80DEA7EF-E851-CB4A-BED8-3EFE9823FEBB}"/>
              </a:ext>
            </a:extLst>
          </p:cNvPr>
          <p:cNvSpPr/>
          <p:nvPr/>
        </p:nvSpPr>
        <p:spPr>
          <a:xfrm>
            <a:off x="1451577" y="1237786"/>
            <a:ext cx="9603274" cy="1226633"/>
          </a:xfrm>
          <a:prstGeom prst="roundRect">
            <a:avLst/>
          </a:prstGeom>
          <a:solidFill>
            <a:schemeClr val="accent6">
              <a:lumMod val="60000"/>
              <a:lumOff val="40000"/>
              <a:alpha val="6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000" b="1" dirty="0">
                <a:solidFill>
                  <a:schemeClr val="tx1"/>
                </a:solidFill>
              </a:rPr>
              <a:t>Example.</a:t>
            </a:r>
            <a:r>
              <a:rPr lang="en-GB" sz="2000" dirty="0">
                <a:solidFill>
                  <a:schemeClr val="tx1"/>
                </a:solidFill>
              </a:rPr>
              <a:t> Let’s consider a stronger case of the 10-digit long PIN code example where you must use each digit exactly once. How many such PINs exist?</a:t>
            </a:r>
          </a:p>
        </p:txBody>
      </p:sp>
    </p:spTree>
    <p:extLst>
      <p:ext uri="{BB962C8B-B14F-4D97-AF65-F5344CB8AC3E}">
        <p14:creationId xmlns:p14="http://schemas.microsoft.com/office/powerpoint/2010/main" val="115419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34CE748-57A1-AA44-87C5-EB50FE4B8059}"/>
                  </a:ext>
                </a:extLst>
              </p:cNvPr>
              <p:cNvSpPr>
                <a:spLocks noGrp="1"/>
              </p:cNvSpPr>
              <p:nvPr>
                <p:ph type="title"/>
              </p:nvPr>
            </p:nvSpPr>
            <p:spPr/>
            <p:txBody>
              <a:bodyPr/>
              <a:lstStyle/>
              <a:p>
                <a14:m>
                  <m:oMath xmlns:m="http://schemas.openxmlformats.org/officeDocument/2006/math">
                    <m:r>
                      <a:rPr lang="en-VN" i="1" dirty="0" smtClean="0">
                        <a:latin typeface="Cambria Math" panose="02040503050406030204" pitchFamily="18" charset="0"/>
                      </a:rPr>
                      <m:t>𝐾</m:t>
                    </m:r>
                  </m:oMath>
                </a14:m>
                <a:r>
                  <a:rPr lang="en-VN" dirty="0"/>
                  <a:t>-PERMUTATIONS</a:t>
                </a:r>
              </a:p>
            </p:txBody>
          </p:sp>
        </mc:Choice>
        <mc:Fallback xmlns="">
          <p:sp>
            <p:nvSpPr>
              <p:cNvPr id="2" name="Title 1">
                <a:extLst>
                  <a:ext uri="{FF2B5EF4-FFF2-40B4-BE49-F238E27FC236}">
                    <a16:creationId xmlns:a16="http://schemas.microsoft.com/office/drawing/2014/main" id="{E34CE748-57A1-AA44-87C5-EB50FE4B8059}"/>
                  </a:ext>
                </a:extLst>
              </p:cNvPr>
              <p:cNvSpPr>
                <a:spLocks noGrp="1" noRot="1" noChangeAspect="1" noMove="1" noResize="1" noEditPoints="1" noAdjustHandles="1" noChangeArrowheads="1" noChangeShapeType="1" noTextEdit="1"/>
              </p:cNvSpPr>
              <p:nvPr>
                <p:ph type="title"/>
              </p:nvPr>
            </p:nvSpPr>
            <p:spPr>
              <a:blipFill>
                <a:blip r:embed="rId2"/>
                <a:stretch>
                  <a:fillRect l="-528" t="-20833" b="-22917"/>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D0FCE7F1-1FA6-0748-B12D-A2009472D66A}"/>
                  </a:ext>
                </a:extLst>
              </p:cNvPr>
              <p:cNvSpPr/>
              <p:nvPr/>
            </p:nvSpPr>
            <p:spPr>
              <a:xfrm>
                <a:off x="1451577" y="1237786"/>
                <a:ext cx="9603274" cy="2977375"/>
              </a:xfrm>
              <a:prstGeom prst="roundRect">
                <a:avLst/>
              </a:prstGeom>
              <a:solidFill>
                <a:schemeClr val="accent6">
                  <a:lumMod val="60000"/>
                  <a:lumOff val="40000"/>
                  <a:alpha val="6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000" b="1" dirty="0">
                    <a:solidFill>
                      <a:schemeClr val="tx1"/>
                    </a:solidFill>
                  </a:rPr>
                  <a:t>(𝑲-permutations) </a:t>
                </a:r>
                <a:r>
                  <a:rPr lang="en-GB" sz="2000" dirty="0">
                    <a:solidFill>
                      <a:schemeClr val="tx1"/>
                    </a:solidFill>
                  </a:rPr>
                  <a:t>If we want to arrange only 𝐾 out of 𝑁 distinct objects, the number of ways to do so is 𝑃(𝑁, 𝐾) (read as “N pick K”), where</a:t>
                </a:r>
              </a:p>
              <a:p>
                <a:pPr algn="ctr"/>
                <a:endParaRPr lang="en-GB" sz="2000" dirty="0">
                  <a:solidFill>
                    <a:schemeClr val="tx1"/>
                  </a:solidFill>
                </a:endParaRPr>
              </a:p>
              <a:p>
                <a:pPr algn="ctr"/>
                <a14:m>
                  <m:oMathPara xmlns:m="http://schemas.openxmlformats.org/officeDocument/2006/math">
                    <m:oMathParaPr>
                      <m:jc m:val="centerGroup"/>
                    </m:oMathParaPr>
                    <m:oMath xmlns:m="http://schemas.openxmlformats.org/officeDocument/2006/math">
                      <m:r>
                        <a:rPr lang="en-GB" sz="2000" i="1" dirty="0" smtClean="0">
                          <a:solidFill>
                            <a:schemeClr val="tx1"/>
                          </a:solidFill>
                          <a:latin typeface="Cambria Math" panose="02040503050406030204" pitchFamily="18" charset="0"/>
                        </a:rPr>
                        <m:t>𝑃</m:t>
                      </m:r>
                      <m:r>
                        <a:rPr lang="en-GB" sz="2000" i="1" dirty="0">
                          <a:solidFill>
                            <a:schemeClr val="tx1"/>
                          </a:solidFill>
                          <a:latin typeface="Cambria Math" panose="02040503050406030204" pitchFamily="18" charset="0"/>
                        </a:rPr>
                        <m:t>(</m:t>
                      </m:r>
                      <m:r>
                        <a:rPr lang="en-GB" sz="2000" i="1" dirty="0">
                          <a:solidFill>
                            <a:schemeClr val="tx1"/>
                          </a:solidFill>
                          <a:latin typeface="Cambria Math" panose="02040503050406030204" pitchFamily="18" charset="0"/>
                        </a:rPr>
                        <m:t>𝑁</m:t>
                      </m:r>
                      <m:r>
                        <a:rPr lang="en-GB" sz="2000" i="1" dirty="0">
                          <a:solidFill>
                            <a:schemeClr val="tx1"/>
                          </a:solidFill>
                          <a:latin typeface="Cambria Math" panose="02040503050406030204" pitchFamily="18" charset="0"/>
                        </a:rPr>
                        <m:t>, </m:t>
                      </m:r>
                      <m:r>
                        <a:rPr lang="en-GB" sz="2000" i="1" dirty="0">
                          <a:solidFill>
                            <a:schemeClr val="tx1"/>
                          </a:solidFill>
                          <a:latin typeface="Cambria Math" panose="02040503050406030204" pitchFamily="18" charset="0"/>
                        </a:rPr>
                        <m:t>𝐾</m:t>
                      </m:r>
                      <m:r>
                        <a:rPr lang="en-GB" sz="2000" i="1" dirty="0">
                          <a:solidFill>
                            <a:schemeClr val="tx1"/>
                          </a:solidFill>
                          <a:latin typeface="Cambria Math" panose="02040503050406030204" pitchFamily="18" charset="0"/>
                        </a:rPr>
                        <m:t>)= </m:t>
                      </m:r>
                      <m:r>
                        <a:rPr lang="en-GB" sz="2000" i="1" dirty="0">
                          <a:solidFill>
                            <a:schemeClr val="tx1"/>
                          </a:solidFill>
                          <a:latin typeface="Cambria Math" panose="02040503050406030204" pitchFamily="18" charset="0"/>
                        </a:rPr>
                        <m:t>𝑁</m:t>
                      </m:r>
                      <m:r>
                        <a:rPr lang="en-GB" sz="2000" i="1" dirty="0">
                          <a:solidFill>
                            <a:schemeClr val="tx1"/>
                          </a:solidFill>
                          <a:latin typeface="Cambria Math" panose="02040503050406030204" pitchFamily="18" charset="0"/>
                        </a:rPr>
                        <m:t> × (</m:t>
                      </m:r>
                      <m:r>
                        <a:rPr lang="en-GB" sz="2000" i="1" dirty="0">
                          <a:solidFill>
                            <a:schemeClr val="tx1"/>
                          </a:solidFill>
                          <a:latin typeface="Cambria Math" panose="02040503050406030204" pitchFamily="18" charset="0"/>
                        </a:rPr>
                        <m:t>𝑁</m:t>
                      </m:r>
                      <m:r>
                        <a:rPr lang="en-GB" sz="2000" i="1" dirty="0">
                          <a:solidFill>
                            <a:schemeClr val="tx1"/>
                          </a:solidFill>
                          <a:latin typeface="Cambria Math" panose="02040503050406030204" pitchFamily="18" charset="0"/>
                        </a:rPr>
                        <m:t>−1)  × (</m:t>
                      </m:r>
                      <m:r>
                        <a:rPr lang="en-GB" sz="2000" i="1" dirty="0">
                          <a:solidFill>
                            <a:schemeClr val="tx1"/>
                          </a:solidFill>
                          <a:latin typeface="Cambria Math" panose="02040503050406030204" pitchFamily="18" charset="0"/>
                        </a:rPr>
                        <m:t>𝑁</m:t>
                      </m:r>
                      <m:r>
                        <a:rPr lang="en-GB" sz="2000" i="1" dirty="0">
                          <a:solidFill>
                            <a:schemeClr val="tx1"/>
                          </a:solidFill>
                          <a:latin typeface="Cambria Math" panose="02040503050406030204" pitchFamily="18" charset="0"/>
                        </a:rPr>
                        <m:t>−2)× … × (</m:t>
                      </m:r>
                      <m:r>
                        <a:rPr lang="en-GB" sz="2000" i="1" dirty="0">
                          <a:solidFill>
                            <a:schemeClr val="tx1"/>
                          </a:solidFill>
                          <a:latin typeface="Cambria Math" panose="02040503050406030204" pitchFamily="18" charset="0"/>
                        </a:rPr>
                        <m:t>𝑁</m:t>
                      </m:r>
                      <m:r>
                        <a:rPr lang="en-GB" sz="2000" i="1" dirty="0">
                          <a:solidFill>
                            <a:schemeClr val="tx1"/>
                          </a:solidFill>
                          <a:latin typeface="Cambria Math" panose="02040503050406030204" pitchFamily="18" charset="0"/>
                        </a:rPr>
                        <m:t>−</m:t>
                      </m:r>
                      <m:r>
                        <a:rPr lang="en-GB" sz="2000" i="1" dirty="0">
                          <a:solidFill>
                            <a:schemeClr val="tx1"/>
                          </a:solidFill>
                          <a:latin typeface="Cambria Math" panose="02040503050406030204" pitchFamily="18" charset="0"/>
                        </a:rPr>
                        <m:t>𝐾</m:t>
                      </m:r>
                      <m:r>
                        <a:rPr lang="en-GB" sz="2000" i="1" dirty="0">
                          <a:solidFill>
                            <a:schemeClr val="tx1"/>
                          </a:solidFill>
                          <a:latin typeface="Cambria Math" panose="02040503050406030204" pitchFamily="18" charset="0"/>
                        </a:rPr>
                        <m:t>+1)=</m:t>
                      </m:r>
                      <m:f>
                        <m:fPr>
                          <m:ctrlPr>
                            <a:rPr lang="en-GB" sz="2000" i="1" dirty="0">
                              <a:solidFill>
                                <a:schemeClr val="tx1"/>
                              </a:solidFill>
                              <a:latin typeface="Cambria Math" panose="02040503050406030204" pitchFamily="18" charset="0"/>
                            </a:rPr>
                          </m:ctrlPr>
                        </m:fPr>
                        <m:num>
                          <m:r>
                            <a:rPr lang="en-GB" sz="2000" i="1" dirty="0">
                              <a:solidFill>
                                <a:schemeClr val="tx1"/>
                              </a:solidFill>
                              <a:latin typeface="Cambria Math" panose="02040503050406030204" pitchFamily="18" charset="0"/>
                            </a:rPr>
                            <m:t>𝑁</m:t>
                          </m:r>
                          <m:r>
                            <a:rPr lang="en-GB" sz="2000" i="1" dirty="0">
                              <a:solidFill>
                                <a:schemeClr val="tx1"/>
                              </a:solidFill>
                              <a:latin typeface="Cambria Math" panose="02040503050406030204" pitchFamily="18" charset="0"/>
                            </a:rPr>
                            <m:t>!</m:t>
                          </m:r>
                        </m:num>
                        <m:den>
                          <m:d>
                            <m:dPr>
                              <m:ctrlPr>
                                <a:rPr lang="en-GB" sz="2000" i="1" dirty="0">
                                  <a:solidFill>
                                    <a:schemeClr val="tx1"/>
                                  </a:solidFill>
                                  <a:latin typeface="Cambria Math" panose="02040503050406030204" pitchFamily="18" charset="0"/>
                                </a:rPr>
                              </m:ctrlPr>
                            </m:dPr>
                            <m:e>
                              <m:r>
                                <a:rPr lang="en-GB" sz="2000" i="1" dirty="0">
                                  <a:solidFill>
                                    <a:schemeClr val="tx1"/>
                                  </a:solidFill>
                                  <a:latin typeface="Cambria Math" panose="02040503050406030204" pitchFamily="18" charset="0"/>
                                </a:rPr>
                                <m:t>𝑁</m:t>
                              </m:r>
                              <m:r>
                                <a:rPr lang="en-GB" sz="2000" i="1" dirty="0">
                                  <a:solidFill>
                                    <a:schemeClr val="tx1"/>
                                  </a:solidFill>
                                  <a:latin typeface="Cambria Math" panose="02040503050406030204" pitchFamily="18" charset="0"/>
                                </a:rPr>
                                <m:t>−</m:t>
                              </m:r>
                              <m:r>
                                <a:rPr lang="en-GB" sz="2000" i="1" dirty="0">
                                  <a:solidFill>
                                    <a:schemeClr val="tx1"/>
                                  </a:solidFill>
                                  <a:latin typeface="Cambria Math" panose="02040503050406030204" pitchFamily="18" charset="0"/>
                                </a:rPr>
                                <m:t>𝐾</m:t>
                              </m:r>
                            </m:e>
                          </m:d>
                          <m:r>
                            <a:rPr lang="en-GB" sz="2000" i="1" dirty="0">
                              <a:solidFill>
                                <a:schemeClr val="tx1"/>
                              </a:solidFill>
                              <a:latin typeface="Cambria Math" panose="02040503050406030204" pitchFamily="18" charset="0"/>
                            </a:rPr>
                            <m:t>!</m:t>
                          </m:r>
                        </m:den>
                      </m:f>
                      <m:r>
                        <a:rPr lang="en-GB" sz="2000" i="1" dirty="0">
                          <a:solidFill>
                            <a:schemeClr val="tx1"/>
                          </a:solidFill>
                          <a:latin typeface="Cambria Math" panose="02040503050406030204" pitchFamily="18" charset="0"/>
                        </a:rPr>
                        <m:t>.</m:t>
                      </m:r>
                    </m:oMath>
                  </m:oMathPara>
                </a14:m>
                <a:endParaRPr lang="en-GB" sz="2000" dirty="0">
                  <a:solidFill>
                    <a:schemeClr val="tx1"/>
                  </a:solidFill>
                </a:endParaRPr>
              </a:p>
              <a:p>
                <a:pPr algn="just"/>
                <a:r>
                  <a:rPr lang="en-GB" sz="2000" dirty="0">
                    <a:solidFill>
                      <a:schemeClr val="tx1"/>
                    </a:solidFill>
                  </a:rPr>
                  <a:t> </a:t>
                </a:r>
              </a:p>
              <a:p>
                <a:pPr algn="just"/>
                <a:r>
                  <a:rPr lang="en-GB" sz="2000" dirty="0">
                    <a:solidFill>
                      <a:schemeClr val="tx1"/>
                    </a:solidFill>
                  </a:rPr>
                  <a:t>A permutation of a 𝑁 objects is an arrangement of each object (where order matters), so a 𝑲-permutation is an arrangement of 𝐾 members of a set of 𝑁 members (where order matters). The number of 𝑲-permutations of 𝑁 objects is just 𝑃(𝑁, 𝐾).</a:t>
                </a:r>
              </a:p>
            </p:txBody>
          </p:sp>
        </mc:Choice>
        <mc:Fallback xmlns="">
          <p:sp>
            <p:nvSpPr>
              <p:cNvPr id="4" name="Rounded Rectangle 3">
                <a:extLst>
                  <a:ext uri="{FF2B5EF4-FFF2-40B4-BE49-F238E27FC236}">
                    <a16:creationId xmlns:a16="http://schemas.microsoft.com/office/drawing/2014/main" id="{D0FCE7F1-1FA6-0748-B12D-A2009472D66A}"/>
                  </a:ext>
                </a:extLst>
              </p:cNvPr>
              <p:cNvSpPr>
                <a:spLocks noRot="1" noChangeAspect="1" noMove="1" noResize="1" noEditPoints="1" noAdjustHandles="1" noChangeArrowheads="1" noChangeShapeType="1" noTextEdit="1"/>
              </p:cNvSpPr>
              <p:nvPr/>
            </p:nvSpPr>
            <p:spPr>
              <a:xfrm>
                <a:off x="1451577" y="1237786"/>
                <a:ext cx="9603274" cy="2977375"/>
              </a:xfrm>
              <a:prstGeom prst="roundRect">
                <a:avLst/>
              </a:prstGeom>
              <a:blipFill>
                <a:blip r:embed="rId3"/>
                <a:stretch>
                  <a:fillRect b="-844"/>
                </a:stretch>
              </a:blipFill>
            </p:spPr>
            <p:txBody>
              <a:bodyPr/>
              <a:lstStyle/>
              <a:p>
                <a:r>
                  <a:rPr lang="en-VN">
                    <a:noFill/>
                  </a:rPr>
                  <a:t> </a:t>
                </a:r>
              </a:p>
            </p:txBody>
          </p:sp>
        </mc:Fallback>
      </mc:AlternateContent>
    </p:spTree>
    <p:extLst>
      <p:ext uri="{BB962C8B-B14F-4D97-AF65-F5344CB8AC3E}">
        <p14:creationId xmlns:p14="http://schemas.microsoft.com/office/powerpoint/2010/main" val="358974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34CE748-57A1-AA44-87C5-EB50FE4B8059}"/>
                  </a:ext>
                </a:extLst>
              </p:cNvPr>
              <p:cNvSpPr>
                <a:spLocks noGrp="1"/>
              </p:cNvSpPr>
              <p:nvPr>
                <p:ph type="title"/>
              </p:nvPr>
            </p:nvSpPr>
            <p:spPr/>
            <p:txBody>
              <a:bodyPr/>
              <a:lstStyle/>
              <a:p>
                <a14:m>
                  <m:oMath xmlns:m="http://schemas.openxmlformats.org/officeDocument/2006/math">
                    <m:r>
                      <a:rPr lang="en-VN" i="1" dirty="0" smtClean="0">
                        <a:latin typeface="Cambria Math" panose="02040503050406030204" pitchFamily="18" charset="0"/>
                      </a:rPr>
                      <m:t>𝐾</m:t>
                    </m:r>
                  </m:oMath>
                </a14:m>
                <a:r>
                  <a:rPr lang="en-VN" dirty="0"/>
                  <a:t>-PERMUTATIONS</a:t>
                </a:r>
              </a:p>
            </p:txBody>
          </p:sp>
        </mc:Choice>
        <mc:Fallback xmlns="">
          <p:sp>
            <p:nvSpPr>
              <p:cNvPr id="2" name="Title 1">
                <a:extLst>
                  <a:ext uri="{FF2B5EF4-FFF2-40B4-BE49-F238E27FC236}">
                    <a16:creationId xmlns:a16="http://schemas.microsoft.com/office/drawing/2014/main" id="{E34CE748-57A1-AA44-87C5-EB50FE4B8059}"/>
                  </a:ext>
                </a:extLst>
              </p:cNvPr>
              <p:cNvSpPr>
                <a:spLocks noGrp="1" noRot="1" noChangeAspect="1" noMove="1" noResize="1" noEditPoints="1" noAdjustHandles="1" noChangeArrowheads="1" noChangeShapeType="1" noTextEdit="1"/>
              </p:cNvSpPr>
              <p:nvPr>
                <p:ph type="title"/>
              </p:nvPr>
            </p:nvSpPr>
            <p:spPr>
              <a:blipFill>
                <a:blip r:embed="rId2"/>
                <a:stretch>
                  <a:fillRect l="-528" t="-20833" b="-22917"/>
                </a:stretch>
              </a:blipFill>
            </p:spPr>
            <p:txBody>
              <a:bodyPr/>
              <a:lstStyle/>
              <a:p>
                <a:r>
                  <a:rPr lang="en-VN">
                    <a:noFill/>
                  </a:rPr>
                  <a:t> </a:t>
                </a:r>
              </a:p>
            </p:txBody>
          </p:sp>
        </mc:Fallback>
      </mc:AlternateContent>
      <p:sp>
        <p:nvSpPr>
          <p:cNvPr id="4" name="Rounded Rectangle 3">
            <a:extLst>
              <a:ext uri="{FF2B5EF4-FFF2-40B4-BE49-F238E27FC236}">
                <a16:creationId xmlns:a16="http://schemas.microsoft.com/office/drawing/2014/main" id="{D0FCE7F1-1FA6-0748-B12D-A2009472D66A}"/>
              </a:ext>
            </a:extLst>
          </p:cNvPr>
          <p:cNvSpPr/>
          <p:nvPr/>
        </p:nvSpPr>
        <p:spPr>
          <a:xfrm>
            <a:off x="1451577" y="1237787"/>
            <a:ext cx="9603274" cy="1070516"/>
          </a:xfrm>
          <a:prstGeom prst="roundRect">
            <a:avLst/>
          </a:prstGeom>
          <a:solidFill>
            <a:schemeClr val="accent6">
              <a:lumMod val="60000"/>
              <a:lumOff val="40000"/>
              <a:alpha val="6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000" b="1" dirty="0">
                <a:solidFill>
                  <a:schemeClr val="tx1"/>
                </a:solidFill>
              </a:rPr>
              <a:t>Example. </a:t>
            </a:r>
            <a:r>
              <a:rPr lang="en-GB" sz="2000" dirty="0">
                <a:solidFill>
                  <a:schemeClr val="tx1"/>
                </a:solidFill>
              </a:rPr>
              <a:t>Suppose we have 13 chairs (in a row) with 9 TA’s, and Professors Sunny, Rainy, Windy, and Cloudy to be seated. What is the number of </a:t>
            </a:r>
            <a:r>
              <a:rPr lang="en-GB" sz="2000" dirty="0" err="1">
                <a:solidFill>
                  <a:schemeClr val="tx1"/>
                </a:solidFill>
              </a:rPr>
              <a:t>seatings</a:t>
            </a:r>
            <a:r>
              <a:rPr lang="en-GB" sz="2000" dirty="0">
                <a:solidFill>
                  <a:schemeClr val="tx1"/>
                </a:solidFill>
              </a:rPr>
              <a:t> where every professor has a TA to his/her immediate left and right?</a:t>
            </a:r>
          </a:p>
        </p:txBody>
      </p:sp>
    </p:spTree>
    <p:extLst>
      <p:ext uri="{BB962C8B-B14F-4D97-AF65-F5344CB8AC3E}">
        <p14:creationId xmlns:p14="http://schemas.microsoft.com/office/powerpoint/2010/main" val="72440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E748-57A1-AA44-87C5-EB50FE4B8059}"/>
              </a:ext>
            </a:extLst>
          </p:cNvPr>
          <p:cNvSpPr>
            <a:spLocks noGrp="1"/>
          </p:cNvSpPr>
          <p:nvPr>
            <p:ph type="title"/>
          </p:nvPr>
        </p:nvSpPr>
        <p:spPr/>
        <p:txBody>
          <a:bodyPr/>
          <a:lstStyle/>
          <a:p>
            <a:r>
              <a:rPr lang="en-VN" dirty="0"/>
              <a:t>Combinations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DB712E3-EE00-AB4E-B7BB-9D75148DBA42}"/>
                  </a:ext>
                </a:extLst>
              </p:cNvPr>
              <p:cNvSpPr/>
              <p:nvPr/>
            </p:nvSpPr>
            <p:spPr>
              <a:xfrm>
                <a:off x="1451579" y="1166843"/>
                <a:ext cx="9603275" cy="4093428"/>
              </a:xfrm>
              <a:prstGeom prst="rect">
                <a:avLst/>
              </a:prstGeom>
            </p:spPr>
            <p:txBody>
              <a:bodyPr wrap="square">
                <a:spAutoFit/>
              </a:bodyPr>
              <a:lstStyle/>
              <a:p>
                <a:pPr algn="just"/>
                <a:r>
                  <a:rPr lang="en-GB" sz="2000" dirty="0">
                    <a:ea typeface="Times New Roman" panose="02020603050405020304" pitchFamily="18" charset="0"/>
                  </a:rPr>
                  <a:t>In contrast to permutations, in </a:t>
                </a:r>
                <a:r>
                  <a:rPr lang="en-GB" sz="2000" dirty="0">
                    <a:solidFill>
                      <a:srgbClr val="0070C0"/>
                    </a:solidFill>
                    <a:ea typeface="Times New Roman" panose="02020603050405020304" pitchFamily="18" charset="0"/>
                  </a:rPr>
                  <a:t>combinations order does not matter</a:t>
                </a:r>
                <a:r>
                  <a:rPr lang="en-GB" sz="2000" dirty="0">
                    <a:ea typeface="Times New Roman" panose="02020603050405020304" pitchFamily="18" charset="0"/>
                  </a:rPr>
                  <a:t>: </a:t>
                </a:r>
                <a:r>
                  <a:rPr lang="en-GB" sz="2000" dirty="0">
                    <a:solidFill>
                      <a:srgbClr val="D87330"/>
                    </a:solidFill>
                    <a:ea typeface="Times New Roman" panose="02020603050405020304" pitchFamily="18" charset="0"/>
                  </a:rPr>
                  <a:t>permutations are lists and combinations are sets</a:t>
                </a:r>
                <a:r>
                  <a:rPr lang="en-GB" sz="2000" dirty="0">
                    <a:ea typeface="Times New Roman" panose="02020603050405020304" pitchFamily="18" charset="0"/>
                  </a:rPr>
                  <a:t>. </a:t>
                </a:r>
                <a:endParaRPr lang="en-VN" sz="2000" dirty="0">
                  <a:ea typeface="Calibri" panose="020F0502020204030204" pitchFamily="34" charset="0"/>
                </a:endParaRPr>
              </a:p>
              <a:p>
                <a:pPr algn="just"/>
                <a:r>
                  <a:rPr lang="en-GB" sz="2000" dirty="0">
                    <a:ea typeface="Times New Roman" panose="02020603050405020304" pitchFamily="18" charset="0"/>
                  </a:rPr>
                  <a:t> </a:t>
                </a:r>
                <a:endParaRPr lang="en-VN" sz="2000" dirty="0">
                  <a:ea typeface="Calibri" panose="020F0502020204030204" pitchFamily="34" charset="0"/>
                </a:endParaRPr>
              </a:p>
              <a:p>
                <a:pPr algn="just"/>
                <a:r>
                  <a:rPr lang="en-GB" sz="2000" b="1" u="sng" dirty="0">
                    <a:ea typeface="Times New Roman" panose="02020603050405020304" pitchFamily="18" charset="0"/>
                  </a:rPr>
                  <a:t>Example.</a:t>
                </a:r>
                <a:r>
                  <a:rPr lang="en-GB" sz="2000" dirty="0">
                    <a:ea typeface="Times New Roman" panose="02020603050405020304" pitchFamily="18" charset="0"/>
                  </a:rPr>
                  <a:t> List all the combinations of 3 elements out of the set </a:t>
                </a:r>
                <a14:m>
                  <m:oMath xmlns:m="http://schemas.openxmlformats.org/officeDocument/2006/math">
                    <m:r>
                      <a:rPr lang="en-GB" sz="2000" i="1">
                        <a:latin typeface="Cambria Math" panose="02040503050406030204" pitchFamily="18" charset="0"/>
                        <a:ea typeface="Times New Roman" panose="02020603050405020304" pitchFamily="18" charset="0"/>
                      </a:rPr>
                      <m:t>{</m:t>
                    </m:r>
                    <m:r>
                      <a:rPr lang="en-GB" sz="2000" i="1">
                        <a:latin typeface="Cambria Math" panose="02040503050406030204" pitchFamily="18" charset="0"/>
                        <a:ea typeface="Times New Roman" panose="02020603050405020304" pitchFamily="18" charset="0"/>
                      </a:rPr>
                      <m:t>𝑎</m:t>
                    </m:r>
                    <m:r>
                      <a:rPr lang="en-GB" sz="2000" i="1">
                        <a:latin typeface="Cambria Math" panose="02040503050406030204" pitchFamily="18" charset="0"/>
                        <a:ea typeface="Times New Roman" panose="02020603050405020304" pitchFamily="18" charset="0"/>
                      </a:rPr>
                      <m:t>, </m:t>
                    </m:r>
                    <m:r>
                      <a:rPr lang="en-GB" sz="2000" i="1">
                        <a:latin typeface="Cambria Math" panose="02040503050406030204" pitchFamily="18" charset="0"/>
                        <a:ea typeface="Times New Roman" panose="02020603050405020304" pitchFamily="18" charset="0"/>
                      </a:rPr>
                      <m:t>𝑏</m:t>
                    </m:r>
                    <m:r>
                      <a:rPr lang="en-GB" sz="2000" i="1">
                        <a:latin typeface="Cambria Math" panose="02040503050406030204" pitchFamily="18" charset="0"/>
                        <a:ea typeface="Times New Roman" panose="02020603050405020304" pitchFamily="18" charset="0"/>
                      </a:rPr>
                      <m:t>, </m:t>
                    </m:r>
                    <m:r>
                      <a:rPr lang="en-GB" sz="2000" i="1">
                        <a:latin typeface="Cambria Math" panose="02040503050406030204" pitchFamily="18" charset="0"/>
                        <a:ea typeface="Times New Roman" panose="02020603050405020304" pitchFamily="18" charset="0"/>
                      </a:rPr>
                      <m:t>𝑐</m:t>
                    </m:r>
                    <m:r>
                      <a:rPr lang="en-GB" sz="2000" i="1">
                        <a:latin typeface="Cambria Math" panose="02040503050406030204" pitchFamily="18" charset="0"/>
                        <a:ea typeface="Times New Roman" panose="02020603050405020304" pitchFamily="18" charset="0"/>
                      </a:rPr>
                      <m:t>, </m:t>
                    </m:r>
                    <m:r>
                      <a:rPr lang="en-GB" sz="2000" i="1">
                        <a:latin typeface="Cambria Math" panose="02040503050406030204" pitchFamily="18" charset="0"/>
                        <a:ea typeface="Times New Roman" panose="02020603050405020304" pitchFamily="18" charset="0"/>
                      </a:rPr>
                      <m:t>𝑑</m:t>
                    </m:r>
                    <m:r>
                      <a:rPr lang="en-GB" sz="2000" i="1">
                        <a:latin typeface="Cambria Math" panose="02040503050406030204" pitchFamily="18" charset="0"/>
                        <a:ea typeface="Times New Roman" panose="02020603050405020304" pitchFamily="18" charset="0"/>
                      </a:rPr>
                      <m:t>}.</m:t>
                    </m:r>
                  </m:oMath>
                </a14:m>
                <a:r>
                  <a:rPr lang="en-GB" sz="2000" dirty="0">
                    <a:ea typeface="Times New Roman" panose="02020603050405020304" pitchFamily="18" charset="0"/>
                  </a:rPr>
                  <a:t> </a:t>
                </a:r>
                <a:endParaRPr lang="en-VN" sz="2000" dirty="0">
                  <a:ea typeface="Calibri" panose="020F0502020204030204" pitchFamily="34" charset="0"/>
                </a:endParaRPr>
              </a:p>
              <a:p>
                <a:pPr algn="just"/>
                <a:r>
                  <a:rPr lang="en-GB" sz="2000" dirty="0">
                    <a:ea typeface="Times New Roman" panose="02020603050405020304" pitchFamily="18" charset="0"/>
                  </a:rPr>
                  <a:t> </a:t>
                </a:r>
                <a:endParaRPr lang="en-VN" sz="2000" dirty="0">
                  <a:ea typeface="Calibri" panose="020F0502020204030204" pitchFamily="34" charset="0"/>
                </a:endParaRPr>
              </a:p>
              <a:p>
                <a:pPr algn="just"/>
                <a:r>
                  <a:rPr lang="en-GB" sz="2000" dirty="0">
                    <a:ea typeface="Times New Roman" panose="02020603050405020304" pitchFamily="18" charset="0"/>
                  </a:rPr>
                  <a:t>Answer: Such a combination is a collection of 3 elements without regard to order. So, </a:t>
                </a:r>
                <a14:m>
                  <m:oMath xmlns:m="http://schemas.openxmlformats.org/officeDocument/2006/math">
                    <m:r>
                      <a:rPr lang="en-GB" sz="2000" i="1">
                        <a:latin typeface="Cambria Math" panose="02040503050406030204" pitchFamily="18" charset="0"/>
                        <a:ea typeface="Times New Roman" panose="02020603050405020304" pitchFamily="18" charset="0"/>
                      </a:rPr>
                      <m:t>𝑎𝑏𝑐</m:t>
                    </m:r>
                  </m:oMath>
                </a14:m>
                <a:r>
                  <a:rPr lang="en-GB" sz="2000" dirty="0">
                    <a:ea typeface="Times New Roman" panose="02020603050405020304" pitchFamily="18" charset="0"/>
                  </a:rPr>
                  <a:t> and </a:t>
                </a:r>
                <a14:m>
                  <m:oMath xmlns:m="http://schemas.openxmlformats.org/officeDocument/2006/math">
                    <m:r>
                      <a:rPr lang="en-GB" sz="2000" i="1">
                        <a:latin typeface="Cambria Math" panose="02040503050406030204" pitchFamily="18" charset="0"/>
                        <a:ea typeface="Times New Roman" panose="02020603050405020304" pitchFamily="18" charset="0"/>
                      </a:rPr>
                      <m:t>𝑐𝑎𝑏</m:t>
                    </m:r>
                  </m:oMath>
                </a14:m>
                <a:r>
                  <a:rPr lang="en-GB" sz="2000" dirty="0">
                    <a:ea typeface="Times New Roman" panose="02020603050405020304" pitchFamily="18" charset="0"/>
                  </a:rPr>
                  <a:t> both represent the same combination. We can list all the combinations by listing all the subsets of exactly 3 elements.</a:t>
                </a:r>
              </a:p>
              <a:p>
                <a:pPr algn="just"/>
                <a:endParaRPr lang="en-VN" sz="2000" dirty="0">
                  <a:ea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d>
                        <m:dPr>
                          <m:begChr m:val="{"/>
                          <m:endChr m:val="}"/>
                          <m:ctrlPr>
                            <a:rPr lang="en-VN" sz="2000" i="1">
                              <a:latin typeface="Cambria Math" panose="02040503050406030204" pitchFamily="18" charset="0"/>
                              <a:ea typeface="Times New Roman" panose="02020603050405020304" pitchFamily="18" charset="0"/>
                            </a:rPr>
                          </m:ctrlPr>
                        </m:dPr>
                        <m:e>
                          <m:r>
                            <a:rPr lang="en-GB" sz="2000" i="1">
                              <a:latin typeface="Cambria Math" panose="02040503050406030204" pitchFamily="18" charset="0"/>
                              <a:ea typeface="Times New Roman" panose="02020603050405020304" pitchFamily="18" charset="0"/>
                            </a:rPr>
                            <m:t>𝑎</m:t>
                          </m:r>
                          <m:r>
                            <a:rPr lang="en-GB" sz="2000" i="1">
                              <a:latin typeface="Cambria Math" panose="02040503050406030204" pitchFamily="18" charset="0"/>
                              <a:ea typeface="Times New Roman" panose="02020603050405020304" pitchFamily="18" charset="0"/>
                            </a:rPr>
                            <m:t>, </m:t>
                          </m:r>
                          <m:r>
                            <a:rPr lang="en-GB" sz="2000" i="1">
                              <a:latin typeface="Cambria Math" panose="02040503050406030204" pitchFamily="18" charset="0"/>
                              <a:ea typeface="Times New Roman" panose="02020603050405020304" pitchFamily="18" charset="0"/>
                            </a:rPr>
                            <m:t>𝑏</m:t>
                          </m:r>
                          <m:r>
                            <a:rPr lang="en-GB" sz="2000" i="1">
                              <a:latin typeface="Cambria Math" panose="02040503050406030204" pitchFamily="18" charset="0"/>
                              <a:ea typeface="Times New Roman" panose="02020603050405020304" pitchFamily="18" charset="0"/>
                            </a:rPr>
                            <m:t>, </m:t>
                          </m:r>
                          <m:r>
                            <a:rPr lang="en-GB" sz="2000" i="1">
                              <a:latin typeface="Cambria Math" panose="02040503050406030204" pitchFamily="18" charset="0"/>
                              <a:ea typeface="Times New Roman" panose="02020603050405020304" pitchFamily="18" charset="0"/>
                            </a:rPr>
                            <m:t>𝑐</m:t>
                          </m:r>
                        </m:e>
                      </m:d>
                      <m:r>
                        <a:rPr lang="en-GB" sz="2000" i="1">
                          <a:latin typeface="Cambria Math" panose="02040503050406030204" pitchFamily="18" charset="0"/>
                          <a:ea typeface="Times New Roman" panose="02020603050405020304" pitchFamily="18" charset="0"/>
                        </a:rPr>
                        <m:t>   </m:t>
                      </m:r>
                      <m:d>
                        <m:dPr>
                          <m:begChr m:val="{"/>
                          <m:endChr m:val="}"/>
                          <m:ctrlPr>
                            <a:rPr lang="en-VN" sz="2000" i="1">
                              <a:latin typeface="Cambria Math" panose="02040503050406030204" pitchFamily="18" charset="0"/>
                              <a:ea typeface="Times New Roman" panose="02020603050405020304" pitchFamily="18" charset="0"/>
                            </a:rPr>
                          </m:ctrlPr>
                        </m:dPr>
                        <m:e>
                          <m:r>
                            <a:rPr lang="en-GB" sz="2000" i="1">
                              <a:latin typeface="Cambria Math" panose="02040503050406030204" pitchFamily="18" charset="0"/>
                              <a:ea typeface="Times New Roman" panose="02020603050405020304" pitchFamily="18" charset="0"/>
                            </a:rPr>
                            <m:t>𝑎</m:t>
                          </m:r>
                          <m:r>
                            <a:rPr lang="en-GB" sz="2000" i="1">
                              <a:latin typeface="Cambria Math" panose="02040503050406030204" pitchFamily="18" charset="0"/>
                              <a:ea typeface="Times New Roman" panose="02020603050405020304" pitchFamily="18" charset="0"/>
                            </a:rPr>
                            <m:t>, </m:t>
                          </m:r>
                          <m:r>
                            <a:rPr lang="en-GB" sz="2000" i="1">
                              <a:latin typeface="Cambria Math" panose="02040503050406030204" pitchFamily="18" charset="0"/>
                              <a:ea typeface="Times New Roman" panose="02020603050405020304" pitchFamily="18" charset="0"/>
                            </a:rPr>
                            <m:t>𝑏</m:t>
                          </m:r>
                          <m:r>
                            <a:rPr lang="en-GB" sz="2000" i="1">
                              <a:latin typeface="Cambria Math" panose="02040503050406030204" pitchFamily="18" charset="0"/>
                              <a:ea typeface="Times New Roman" panose="02020603050405020304" pitchFamily="18" charset="0"/>
                            </a:rPr>
                            <m:t>, </m:t>
                          </m:r>
                          <m:r>
                            <a:rPr lang="en-GB" sz="2000" i="1">
                              <a:latin typeface="Cambria Math" panose="02040503050406030204" pitchFamily="18" charset="0"/>
                              <a:ea typeface="Times New Roman" panose="02020603050405020304" pitchFamily="18" charset="0"/>
                            </a:rPr>
                            <m:t>𝑑</m:t>
                          </m:r>
                        </m:e>
                      </m:d>
                      <m:r>
                        <a:rPr lang="en-GB" sz="2000" i="1">
                          <a:latin typeface="Cambria Math" panose="02040503050406030204" pitchFamily="18" charset="0"/>
                          <a:ea typeface="Times New Roman" panose="02020603050405020304" pitchFamily="18" charset="0"/>
                        </a:rPr>
                        <m:t>    </m:t>
                      </m:r>
                      <m:d>
                        <m:dPr>
                          <m:begChr m:val="{"/>
                          <m:endChr m:val="}"/>
                          <m:ctrlPr>
                            <a:rPr lang="en-VN" sz="2000" i="1">
                              <a:latin typeface="Cambria Math" panose="02040503050406030204" pitchFamily="18" charset="0"/>
                              <a:ea typeface="Times New Roman" panose="02020603050405020304" pitchFamily="18" charset="0"/>
                            </a:rPr>
                          </m:ctrlPr>
                        </m:dPr>
                        <m:e>
                          <m:r>
                            <a:rPr lang="en-GB" sz="2000" i="1">
                              <a:latin typeface="Cambria Math" panose="02040503050406030204" pitchFamily="18" charset="0"/>
                              <a:ea typeface="Times New Roman" panose="02020603050405020304" pitchFamily="18" charset="0"/>
                            </a:rPr>
                            <m:t>𝑎</m:t>
                          </m:r>
                          <m:r>
                            <a:rPr lang="en-GB" sz="2000" i="1">
                              <a:latin typeface="Cambria Math" panose="02040503050406030204" pitchFamily="18" charset="0"/>
                              <a:ea typeface="Times New Roman" panose="02020603050405020304" pitchFamily="18" charset="0"/>
                            </a:rPr>
                            <m:t>, </m:t>
                          </m:r>
                          <m:r>
                            <a:rPr lang="en-GB" sz="2000" i="1">
                              <a:latin typeface="Cambria Math" panose="02040503050406030204" pitchFamily="18" charset="0"/>
                              <a:ea typeface="Times New Roman" panose="02020603050405020304" pitchFamily="18" charset="0"/>
                            </a:rPr>
                            <m:t>𝑐</m:t>
                          </m:r>
                          <m:r>
                            <a:rPr lang="en-GB" sz="2000" i="1">
                              <a:latin typeface="Cambria Math" panose="02040503050406030204" pitchFamily="18" charset="0"/>
                              <a:ea typeface="Times New Roman" panose="02020603050405020304" pitchFamily="18" charset="0"/>
                            </a:rPr>
                            <m:t>, </m:t>
                          </m:r>
                          <m:r>
                            <a:rPr lang="en-GB" sz="2000" i="1">
                              <a:latin typeface="Cambria Math" panose="02040503050406030204" pitchFamily="18" charset="0"/>
                              <a:ea typeface="Times New Roman" panose="02020603050405020304" pitchFamily="18" charset="0"/>
                            </a:rPr>
                            <m:t>𝑑</m:t>
                          </m:r>
                        </m:e>
                      </m:d>
                      <m:r>
                        <a:rPr lang="en-GB" sz="2000" i="1">
                          <a:latin typeface="Cambria Math" panose="02040503050406030204" pitchFamily="18" charset="0"/>
                          <a:ea typeface="Times New Roman" panose="02020603050405020304" pitchFamily="18" charset="0"/>
                        </a:rPr>
                        <m:t>   {</m:t>
                      </m:r>
                      <m:r>
                        <a:rPr lang="en-GB" sz="2000" i="1">
                          <a:latin typeface="Cambria Math" panose="02040503050406030204" pitchFamily="18" charset="0"/>
                          <a:ea typeface="Times New Roman" panose="02020603050405020304" pitchFamily="18" charset="0"/>
                        </a:rPr>
                        <m:t>𝑏</m:t>
                      </m:r>
                      <m:r>
                        <a:rPr lang="en-GB" sz="2000" i="1">
                          <a:latin typeface="Cambria Math" panose="02040503050406030204" pitchFamily="18" charset="0"/>
                          <a:ea typeface="Times New Roman" panose="02020603050405020304" pitchFamily="18" charset="0"/>
                        </a:rPr>
                        <m:t>, </m:t>
                      </m:r>
                      <m:r>
                        <a:rPr lang="en-GB" sz="2000" i="1">
                          <a:latin typeface="Cambria Math" panose="02040503050406030204" pitchFamily="18" charset="0"/>
                          <a:ea typeface="Times New Roman" panose="02020603050405020304" pitchFamily="18" charset="0"/>
                        </a:rPr>
                        <m:t>𝑐</m:t>
                      </m:r>
                      <m:r>
                        <a:rPr lang="en-GB" sz="2000" i="1">
                          <a:latin typeface="Cambria Math" panose="02040503050406030204" pitchFamily="18" charset="0"/>
                          <a:ea typeface="Times New Roman" panose="02020603050405020304" pitchFamily="18" charset="0"/>
                        </a:rPr>
                        <m:t>, </m:t>
                      </m:r>
                      <m:r>
                        <a:rPr lang="en-GB" sz="2000" i="1">
                          <a:latin typeface="Cambria Math" panose="02040503050406030204" pitchFamily="18" charset="0"/>
                          <a:ea typeface="Times New Roman" panose="02020603050405020304" pitchFamily="18" charset="0"/>
                        </a:rPr>
                        <m:t>𝑑</m:t>
                      </m:r>
                      <m:r>
                        <a:rPr lang="en-GB" sz="2000" i="1">
                          <a:latin typeface="Cambria Math" panose="02040503050406030204" pitchFamily="18" charset="0"/>
                          <a:ea typeface="Times New Roman" panose="02020603050405020304" pitchFamily="18" charset="0"/>
                        </a:rPr>
                        <m:t>}</m:t>
                      </m:r>
                    </m:oMath>
                  </m:oMathPara>
                </a14:m>
                <a:endParaRPr lang="en-VN" sz="2000" dirty="0">
                  <a:ea typeface="Calibri" panose="020F0502020204030204" pitchFamily="34" charset="0"/>
                </a:endParaRPr>
              </a:p>
              <a:p>
                <a:pPr algn="ctr"/>
                <a:endParaRPr lang="en-VN" sz="2000" dirty="0">
                  <a:ea typeface="Calibri" panose="020F0502020204030204" pitchFamily="34" charset="0"/>
                </a:endParaRPr>
              </a:p>
              <a:p>
                <a:pPr algn="just"/>
                <a:r>
                  <a:rPr lang="en-GB" sz="2000" dirty="0">
                    <a:ea typeface="Times New Roman" panose="02020603050405020304" pitchFamily="18" charset="0"/>
                  </a:rPr>
                  <a:t>There are only 4 combinations. Contrast this with the 24 permutations. The factor of 6 comes because every combination of 3 things can be written in 6 different orders.</a:t>
                </a:r>
                <a:endParaRPr lang="en-VN" sz="2000" dirty="0">
                  <a:ea typeface="Calibri" panose="020F0502020204030204" pitchFamily="34" charset="0"/>
                </a:endParaRPr>
              </a:p>
            </p:txBody>
          </p:sp>
        </mc:Choice>
        <mc:Fallback xmlns="">
          <p:sp>
            <p:nvSpPr>
              <p:cNvPr id="3" name="Rectangle 2">
                <a:extLst>
                  <a:ext uri="{FF2B5EF4-FFF2-40B4-BE49-F238E27FC236}">
                    <a16:creationId xmlns:a16="http://schemas.microsoft.com/office/drawing/2014/main" id="{8DB712E3-EE00-AB4E-B7BB-9D75148DBA42}"/>
                  </a:ext>
                </a:extLst>
              </p:cNvPr>
              <p:cNvSpPr>
                <a:spLocks noRot="1" noChangeAspect="1" noMove="1" noResize="1" noEditPoints="1" noAdjustHandles="1" noChangeArrowheads="1" noChangeShapeType="1" noTextEdit="1"/>
              </p:cNvSpPr>
              <p:nvPr/>
            </p:nvSpPr>
            <p:spPr>
              <a:xfrm>
                <a:off x="1451579" y="1166843"/>
                <a:ext cx="9603275" cy="4093428"/>
              </a:xfrm>
              <a:prstGeom prst="rect">
                <a:avLst/>
              </a:prstGeom>
              <a:blipFill>
                <a:blip r:embed="rId2"/>
                <a:stretch>
                  <a:fillRect l="-661" t="-617" r="-661" b="-1543"/>
                </a:stretch>
              </a:blipFill>
            </p:spPr>
            <p:txBody>
              <a:bodyPr/>
              <a:lstStyle/>
              <a:p>
                <a:r>
                  <a:rPr lang="en-VN">
                    <a:noFill/>
                  </a:rPr>
                  <a:t> </a:t>
                </a:r>
              </a:p>
            </p:txBody>
          </p:sp>
        </mc:Fallback>
      </mc:AlternateContent>
    </p:spTree>
    <p:extLst>
      <p:ext uri="{BB962C8B-B14F-4D97-AF65-F5344CB8AC3E}">
        <p14:creationId xmlns:p14="http://schemas.microsoft.com/office/powerpoint/2010/main" val="22108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left)">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left)">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34CE748-57A1-AA44-87C5-EB50FE4B8059}"/>
                  </a:ext>
                </a:extLst>
              </p:cNvPr>
              <p:cNvSpPr>
                <a:spLocks noGrp="1"/>
              </p:cNvSpPr>
              <p:nvPr>
                <p:ph type="title"/>
              </p:nvPr>
            </p:nvSpPr>
            <p:spPr/>
            <p:txBody>
              <a:bodyPr/>
              <a:lstStyle/>
              <a:p>
                <a14:m>
                  <m:oMath xmlns:m="http://schemas.openxmlformats.org/officeDocument/2006/math">
                    <m:r>
                      <a:rPr lang="en-VN" i="1" dirty="0" smtClean="0">
                        <a:latin typeface="Cambria Math" panose="02040503050406030204" pitchFamily="18" charset="0"/>
                      </a:rPr>
                      <m:t>𝐾</m:t>
                    </m:r>
                  </m:oMath>
                </a14:m>
                <a:r>
                  <a:rPr lang="en-VN" dirty="0"/>
                  <a:t>-COMBINATIONS</a:t>
                </a:r>
              </a:p>
            </p:txBody>
          </p:sp>
        </mc:Choice>
        <mc:Fallback xmlns="">
          <p:sp>
            <p:nvSpPr>
              <p:cNvPr id="2" name="Title 1">
                <a:extLst>
                  <a:ext uri="{FF2B5EF4-FFF2-40B4-BE49-F238E27FC236}">
                    <a16:creationId xmlns:a16="http://schemas.microsoft.com/office/drawing/2014/main" id="{E34CE748-57A1-AA44-87C5-EB50FE4B8059}"/>
                  </a:ext>
                </a:extLst>
              </p:cNvPr>
              <p:cNvSpPr>
                <a:spLocks noGrp="1" noRot="1" noChangeAspect="1" noMove="1" noResize="1" noEditPoints="1" noAdjustHandles="1" noChangeArrowheads="1" noChangeShapeType="1" noTextEdit="1"/>
              </p:cNvSpPr>
              <p:nvPr>
                <p:ph type="title"/>
              </p:nvPr>
            </p:nvSpPr>
            <p:spPr>
              <a:blipFill>
                <a:blip r:embed="rId2"/>
                <a:stretch>
                  <a:fillRect l="-528" t="-20833" b="-22917"/>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D0FCE7F1-1FA6-0748-B12D-A2009472D66A}"/>
                  </a:ext>
                </a:extLst>
              </p:cNvPr>
              <p:cNvSpPr/>
              <p:nvPr/>
            </p:nvSpPr>
            <p:spPr>
              <a:xfrm>
                <a:off x="1451577" y="1237786"/>
                <a:ext cx="9603274" cy="2977375"/>
              </a:xfrm>
              <a:prstGeom prst="roundRect">
                <a:avLst/>
              </a:prstGeom>
              <a:solidFill>
                <a:schemeClr val="accent6">
                  <a:lumMod val="60000"/>
                  <a:lumOff val="40000"/>
                  <a:alpha val="6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000" b="1" dirty="0">
                    <a:solidFill>
                      <a:schemeClr val="tx1"/>
                    </a:solidFill>
                  </a:rPr>
                  <a:t>(𝑲-Combinations</a:t>
                </a:r>
                <a:r>
                  <a:rPr lang="en-GB" sz="2000" dirty="0">
                    <a:solidFill>
                      <a:schemeClr val="tx1"/>
                    </a:solidFill>
                  </a:rPr>
                  <a:t>) If we want to choose (order doesn’t matter) only 𝐾 out of 𝑁 distinct objects, the number of ways to do so is 𝐶(𝑁, 𝐾)=(𝑁¦𝐾)  (read as “N choose K”), where </a:t>
                </a:r>
              </a:p>
              <a:p>
                <a:pPr algn="just"/>
                <a14:m>
                  <m:oMathPara xmlns:m="http://schemas.openxmlformats.org/officeDocument/2006/math">
                    <m:oMathParaPr>
                      <m:jc m:val="centerGroup"/>
                    </m:oMathParaPr>
                    <m:oMath xmlns:m="http://schemas.openxmlformats.org/officeDocument/2006/math">
                      <m:r>
                        <a:rPr lang="en-GB" sz="2000" i="1" dirty="0" smtClean="0">
                          <a:solidFill>
                            <a:schemeClr val="tx1"/>
                          </a:solidFill>
                          <a:latin typeface="Cambria Math" panose="02040503050406030204" pitchFamily="18" charset="0"/>
                        </a:rPr>
                        <m:t>𝐶</m:t>
                      </m:r>
                      <m:r>
                        <a:rPr lang="en-GB" sz="2000" i="1" dirty="0" smtClean="0">
                          <a:solidFill>
                            <a:schemeClr val="tx1"/>
                          </a:solidFill>
                          <a:latin typeface="Cambria Math" panose="02040503050406030204" pitchFamily="18" charset="0"/>
                        </a:rPr>
                        <m:t>(</m:t>
                      </m:r>
                      <m:r>
                        <a:rPr lang="en-GB" sz="2000" i="1" dirty="0" smtClean="0">
                          <a:solidFill>
                            <a:schemeClr val="tx1"/>
                          </a:solidFill>
                          <a:latin typeface="Cambria Math" panose="02040503050406030204" pitchFamily="18" charset="0"/>
                        </a:rPr>
                        <m:t>𝑁</m:t>
                      </m:r>
                      <m:r>
                        <a:rPr lang="en-GB" sz="2000" i="1" dirty="0" smtClean="0">
                          <a:solidFill>
                            <a:schemeClr val="tx1"/>
                          </a:solidFill>
                          <a:latin typeface="Cambria Math" panose="02040503050406030204" pitchFamily="18" charset="0"/>
                        </a:rPr>
                        <m:t>, </m:t>
                      </m:r>
                      <m:r>
                        <a:rPr lang="en-GB" sz="2000" i="1" dirty="0" smtClean="0">
                          <a:solidFill>
                            <a:schemeClr val="tx1"/>
                          </a:solidFill>
                          <a:latin typeface="Cambria Math" panose="02040503050406030204" pitchFamily="18" charset="0"/>
                        </a:rPr>
                        <m:t>𝐾</m:t>
                      </m:r>
                      <m:r>
                        <a:rPr lang="en-GB" sz="2000" i="1" dirty="0" smtClean="0">
                          <a:solidFill>
                            <a:schemeClr val="tx1"/>
                          </a:solidFill>
                          <a:latin typeface="Cambria Math" panose="02040503050406030204" pitchFamily="18" charset="0"/>
                        </a:rPr>
                        <m:t>)= </m:t>
                      </m:r>
                      <m:d>
                        <m:dPr>
                          <m:ctrlPr>
                            <a:rPr lang="en-GB" sz="2000" i="1" dirty="0" smtClean="0">
                              <a:solidFill>
                                <a:schemeClr val="tx1"/>
                              </a:solidFill>
                              <a:latin typeface="Cambria Math" panose="02040503050406030204" pitchFamily="18" charset="0"/>
                            </a:rPr>
                          </m:ctrlPr>
                        </m:dPr>
                        <m:e>
                          <m:f>
                            <m:fPr>
                              <m:type m:val="noBar"/>
                              <m:ctrlPr>
                                <a:rPr lang="en-GB" sz="2000" i="1" dirty="0" smtClean="0">
                                  <a:solidFill>
                                    <a:schemeClr val="tx1"/>
                                  </a:solidFill>
                                  <a:latin typeface="Cambria Math" panose="02040503050406030204" pitchFamily="18" charset="0"/>
                                </a:rPr>
                              </m:ctrlPr>
                            </m:fPr>
                            <m:num>
                              <m:r>
                                <a:rPr lang="en-GB" sz="2000" i="1" dirty="0" smtClean="0">
                                  <a:solidFill>
                                    <a:schemeClr val="tx1"/>
                                  </a:solidFill>
                                  <a:latin typeface="Cambria Math" panose="02040503050406030204" pitchFamily="18" charset="0"/>
                                </a:rPr>
                                <m:t>𝑁</m:t>
                              </m:r>
                            </m:num>
                            <m:den>
                              <m:r>
                                <a:rPr lang="en-GB" sz="2000" i="1" dirty="0" smtClean="0">
                                  <a:solidFill>
                                    <a:schemeClr val="tx1"/>
                                  </a:solidFill>
                                  <a:latin typeface="Cambria Math" panose="02040503050406030204" pitchFamily="18" charset="0"/>
                                </a:rPr>
                                <m:t>𝐾</m:t>
                              </m:r>
                            </m:den>
                          </m:f>
                        </m:e>
                      </m:d>
                      <m:r>
                        <a:rPr lang="en-GB" sz="2000" i="1" dirty="0" smtClean="0">
                          <a:solidFill>
                            <a:schemeClr val="tx1"/>
                          </a:solidFill>
                          <a:latin typeface="Cambria Math" panose="02040503050406030204" pitchFamily="18" charset="0"/>
                        </a:rPr>
                        <m:t>  =</m:t>
                      </m:r>
                      <m:r>
                        <a:rPr lang="en-GB" sz="2000" i="1" dirty="0" smtClean="0">
                          <a:solidFill>
                            <a:schemeClr val="tx1"/>
                          </a:solidFill>
                          <a:latin typeface="Cambria Math" panose="02040503050406030204" pitchFamily="18" charset="0"/>
                        </a:rPr>
                        <m:t>𝑃</m:t>
                      </m:r>
                      <m:r>
                        <a:rPr lang="en-GB" sz="2000" i="1" dirty="0" smtClean="0">
                          <a:solidFill>
                            <a:schemeClr val="tx1"/>
                          </a:solidFill>
                          <a:latin typeface="Cambria Math" panose="02040503050406030204" pitchFamily="18" charset="0"/>
                        </a:rPr>
                        <m:t>(</m:t>
                      </m:r>
                      <m:r>
                        <a:rPr lang="en-GB" sz="2000" i="1" dirty="0" smtClean="0">
                          <a:solidFill>
                            <a:schemeClr val="tx1"/>
                          </a:solidFill>
                          <a:latin typeface="Cambria Math" panose="02040503050406030204" pitchFamily="18" charset="0"/>
                        </a:rPr>
                        <m:t>𝑁</m:t>
                      </m:r>
                      <m:r>
                        <a:rPr lang="en-GB" sz="2000" i="1" dirty="0" smtClean="0">
                          <a:solidFill>
                            <a:schemeClr val="tx1"/>
                          </a:solidFill>
                          <a:latin typeface="Cambria Math" panose="02040503050406030204" pitchFamily="18" charset="0"/>
                        </a:rPr>
                        <m:t>, </m:t>
                      </m:r>
                      <m:r>
                        <a:rPr lang="en-GB" sz="2000" i="1" dirty="0" smtClean="0">
                          <a:solidFill>
                            <a:schemeClr val="tx1"/>
                          </a:solidFill>
                          <a:latin typeface="Cambria Math" panose="02040503050406030204" pitchFamily="18" charset="0"/>
                        </a:rPr>
                        <m:t>𝐾</m:t>
                      </m:r>
                      <m:r>
                        <a:rPr lang="en-GB" sz="2000" i="1" dirty="0" smtClean="0">
                          <a:solidFill>
                            <a:schemeClr val="tx1"/>
                          </a:solidFill>
                          <a:latin typeface="Cambria Math" panose="02040503050406030204" pitchFamily="18" charset="0"/>
                        </a:rPr>
                        <m:t>)/</m:t>
                      </m:r>
                      <m:r>
                        <a:rPr lang="en-GB" sz="2000" i="1" dirty="0" smtClean="0">
                          <a:solidFill>
                            <a:schemeClr val="tx1"/>
                          </a:solidFill>
                          <a:latin typeface="Cambria Math" panose="02040503050406030204" pitchFamily="18" charset="0"/>
                        </a:rPr>
                        <m:t>𝐾</m:t>
                      </m:r>
                      <m:r>
                        <a:rPr lang="en-GB" sz="2000" i="1" dirty="0" smtClean="0">
                          <a:solidFill>
                            <a:schemeClr val="tx1"/>
                          </a:solidFill>
                          <a:latin typeface="Cambria Math" panose="02040503050406030204" pitchFamily="18" charset="0"/>
                        </a:rPr>
                        <m:t>!  =</m:t>
                      </m:r>
                      <m:f>
                        <m:fPr>
                          <m:ctrlPr>
                            <a:rPr lang="en-GB" sz="2000" i="1" dirty="0" smtClean="0">
                              <a:solidFill>
                                <a:schemeClr val="tx1"/>
                              </a:solidFill>
                              <a:latin typeface="Cambria Math" panose="02040503050406030204" pitchFamily="18" charset="0"/>
                            </a:rPr>
                          </m:ctrlPr>
                        </m:fPr>
                        <m:num>
                          <m:r>
                            <a:rPr lang="en-GB" sz="2000" i="1" dirty="0" smtClean="0">
                              <a:solidFill>
                                <a:schemeClr val="tx1"/>
                              </a:solidFill>
                              <a:latin typeface="Cambria Math" panose="02040503050406030204" pitchFamily="18" charset="0"/>
                            </a:rPr>
                            <m:t>𝑁</m:t>
                          </m:r>
                          <m:r>
                            <a:rPr lang="en-GB" sz="2000" i="1" dirty="0" smtClean="0">
                              <a:solidFill>
                                <a:schemeClr val="tx1"/>
                              </a:solidFill>
                              <a:latin typeface="Cambria Math" panose="02040503050406030204" pitchFamily="18" charset="0"/>
                            </a:rPr>
                            <m:t>!</m:t>
                          </m:r>
                        </m:num>
                        <m:den>
                          <m:r>
                            <a:rPr lang="en-GB" sz="2000" i="1" dirty="0" smtClean="0">
                              <a:solidFill>
                                <a:schemeClr val="tx1"/>
                              </a:solidFill>
                              <a:latin typeface="Cambria Math" panose="02040503050406030204" pitchFamily="18" charset="0"/>
                            </a:rPr>
                            <m:t> </m:t>
                          </m:r>
                          <m:r>
                            <a:rPr lang="en-GB" sz="2000" i="1" dirty="0" smtClean="0">
                              <a:solidFill>
                                <a:schemeClr val="tx1"/>
                              </a:solidFill>
                              <a:latin typeface="Cambria Math" panose="02040503050406030204" pitchFamily="18" charset="0"/>
                            </a:rPr>
                            <m:t>𝐾</m:t>
                          </m:r>
                          <m:r>
                            <a:rPr lang="en-GB" sz="2000" i="1" dirty="0" smtClean="0">
                              <a:solidFill>
                                <a:schemeClr val="tx1"/>
                              </a:solidFill>
                              <a:latin typeface="Cambria Math" panose="02040503050406030204" pitchFamily="18" charset="0"/>
                            </a:rPr>
                            <m:t>!</m:t>
                          </m:r>
                          <m:d>
                            <m:dPr>
                              <m:ctrlPr>
                                <a:rPr lang="en-GB" sz="2000" i="1" dirty="0" smtClean="0">
                                  <a:solidFill>
                                    <a:schemeClr val="tx1"/>
                                  </a:solidFill>
                                  <a:latin typeface="Cambria Math" panose="02040503050406030204" pitchFamily="18" charset="0"/>
                                </a:rPr>
                              </m:ctrlPr>
                            </m:dPr>
                            <m:e>
                              <m:r>
                                <a:rPr lang="en-GB" sz="2000" i="1" dirty="0" smtClean="0">
                                  <a:solidFill>
                                    <a:schemeClr val="tx1"/>
                                  </a:solidFill>
                                  <a:latin typeface="Cambria Math" panose="02040503050406030204" pitchFamily="18" charset="0"/>
                                </a:rPr>
                                <m:t>𝑁</m:t>
                              </m:r>
                              <m:r>
                                <a:rPr lang="en-GB" sz="2000" i="1" dirty="0" smtClean="0">
                                  <a:solidFill>
                                    <a:schemeClr val="tx1"/>
                                  </a:solidFill>
                                  <a:latin typeface="Cambria Math" panose="02040503050406030204" pitchFamily="18" charset="0"/>
                                </a:rPr>
                                <m:t> − </m:t>
                              </m:r>
                              <m:r>
                                <a:rPr lang="en-GB" sz="2000" i="1" dirty="0" smtClean="0">
                                  <a:solidFill>
                                    <a:schemeClr val="tx1"/>
                                  </a:solidFill>
                                  <a:latin typeface="Cambria Math" panose="02040503050406030204" pitchFamily="18" charset="0"/>
                                </a:rPr>
                                <m:t>𝐾</m:t>
                              </m:r>
                            </m:e>
                          </m:d>
                          <m:r>
                            <a:rPr lang="en-GB" sz="2000" i="1" dirty="0" smtClean="0">
                              <a:solidFill>
                                <a:schemeClr val="tx1"/>
                              </a:solidFill>
                              <a:latin typeface="Cambria Math" panose="02040503050406030204" pitchFamily="18" charset="0"/>
                            </a:rPr>
                            <m:t>!</m:t>
                          </m:r>
                        </m:den>
                      </m:f>
                    </m:oMath>
                  </m:oMathPara>
                </a14:m>
                <a:endParaRPr lang="en-GB" sz="2000" dirty="0">
                  <a:solidFill>
                    <a:schemeClr val="tx1"/>
                  </a:solidFill>
                </a:endParaRPr>
              </a:p>
              <a:p>
                <a:pPr algn="just"/>
                <a:r>
                  <a:rPr lang="en-GB" sz="2000" dirty="0">
                    <a:solidFill>
                      <a:schemeClr val="tx1"/>
                    </a:solidFill>
                  </a:rPr>
                  <a:t> </a:t>
                </a:r>
              </a:p>
              <a:p>
                <a:pPr algn="just"/>
                <a:r>
                  <a:rPr lang="en-GB" sz="2000" dirty="0">
                    <a:solidFill>
                      <a:schemeClr val="tx1"/>
                    </a:solidFill>
                  </a:rPr>
                  <a:t>A 𝐾-combination is a selection of k objects from a collection of n objects, in which the order does not matter. The number of 𝐾-Combinations of 𝑁 objects is just </a:t>
                </a:r>
                <a14:m>
                  <m:oMath xmlns:m="http://schemas.openxmlformats.org/officeDocument/2006/math">
                    <m:d>
                      <m:dPr>
                        <m:ctrlPr>
                          <a:rPr lang="en-GB" sz="2000" i="1" dirty="0" smtClean="0">
                            <a:solidFill>
                              <a:schemeClr val="tx1"/>
                            </a:solidFill>
                            <a:latin typeface="Cambria Math" panose="02040503050406030204" pitchFamily="18" charset="0"/>
                          </a:rPr>
                        </m:ctrlPr>
                      </m:dPr>
                      <m:e>
                        <m:f>
                          <m:fPr>
                            <m:type m:val="noBar"/>
                            <m:ctrlPr>
                              <a:rPr lang="en-GB" sz="2000" i="1" dirty="0" smtClean="0">
                                <a:solidFill>
                                  <a:schemeClr val="tx1"/>
                                </a:solidFill>
                                <a:latin typeface="Cambria Math" panose="02040503050406030204" pitchFamily="18" charset="0"/>
                              </a:rPr>
                            </m:ctrlPr>
                          </m:fPr>
                          <m:num>
                            <m:r>
                              <a:rPr lang="en-GB" sz="2000" i="1" dirty="0" smtClean="0">
                                <a:solidFill>
                                  <a:schemeClr val="tx1"/>
                                </a:solidFill>
                                <a:latin typeface="Cambria Math" panose="02040503050406030204" pitchFamily="18" charset="0"/>
                              </a:rPr>
                              <m:t>𝑁</m:t>
                            </m:r>
                          </m:num>
                          <m:den>
                            <m:r>
                              <a:rPr lang="en-GB" sz="2000" i="1" dirty="0" smtClean="0">
                                <a:solidFill>
                                  <a:schemeClr val="tx1"/>
                                </a:solidFill>
                                <a:latin typeface="Cambria Math" panose="02040503050406030204" pitchFamily="18" charset="0"/>
                              </a:rPr>
                              <m:t>𝐾</m:t>
                            </m:r>
                          </m:den>
                        </m:f>
                      </m:e>
                    </m:d>
                  </m:oMath>
                </a14:m>
                <a:r>
                  <a:rPr lang="en-GB" sz="2000" dirty="0">
                    <a:solidFill>
                      <a:schemeClr val="tx1"/>
                    </a:solidFill>
                  </a:rPr>
                  <a:t>.</a:t>
                </a:r>
              </a:p>
            </p:txBody>
          </p:sp>
        </mc:Choice>
        <mc:Fallback xmlns="">
          <p:sp>
            <p:nvSpPr>
              <p:cNvPr id="4" name="Rounded Rectangle 3">
                <a:extLst>
                  <a:ext uri="{FF2B5EF4-FFF2-40B4-BE49-F238E27FC236}">
                    <a16:creationId xmlns:a16="http://schemas.microsoft.com/office/drawing/2014/main" id="{D0FCE7F1-1FA6-0748-B12D-A2009472D66A}"/>
                  </a:ext>
                </a:extLst>
              </p:cNvPr>
              <p:cNvSpPr>
                <a:spLocks noRot="1" noChangeAspect="1" noMove="1" noResize="1" noEditPoints="1" noAdjustHandles="1" noChangeArrowheads="1" noChangeShapeType="1" noTextEdit="1"/>
              </p:cNvSpPr>
              <p:nvPr/>
            </p:nvSpPr>
            <p:spPr>
              <a:xfrm>
                <a:off x="1451577" y="1237786"/>
                <a:ext cx="9603274" cy="2977375"/>
              </a:xfrm>
              <a:prstGeom prst="roundRect">
                <a:avLst/>
              </a:prstGeom>
              <a:blipFill>
                <a:blip r:embed="rId3"/>
                <a:stretch>
                  <a:fillRect/>
                </a:stretch>
              </a:blipFill>
            </p:spPr>
            <p:txBody>
              <a:bodyPr/>
              <a:lstStyle/>
              <a:p>
                <a:r>
                  <a:rPr lang="en-VN">
                    <a:noFill/>
                  </a:rPr>
                  <a:t> </a:t>
                </a:r>
              </a:p>
            </p:txBody>
          </p:sp>
        </mc:Fallback>
      </mc:AlternateContent>
    </p:spTree>
    <p:extLst>
      <p:ext uri="{BB962C8B-B14F-4D97-AF65-F5344CB8AC3E}">
        <p14:creationId xmlns:p14="http://schemas.microsoft.com/office/powerpoint/2010/main" val="1459675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E51E-51C0-8244-8718-BA6BEBD93EC4}"/>
              </a:ext>
            </a:extLst>
          </p:cNvPr>
          <p:cNvSpPr>
            <a:spLocks noGrp="1"/>
          </p:cNvSpPr>
          <p:nvPr>
            <p:ph type="title"/>
          </p:nvPr>
        </p:nvSpPr>
        <p:spPr/>
        <p:txBody>
          <a:bodyPr/>
          <a:lstStyle/>
          <a:p>
            <a:r>
              <a:rPr lang="en-VN" dirty="0"/>
              <a:t>SO YOU THINK YOU CAN COUNT? </a:t>
            </a:r>
          </a:p>
        </p:txBody>
      </p:sp>
      <p:pic>
        <p:nvPicPr>
          <p:cNvPr id="4" name="Online Media 3" descr="Number song 1-20 for children | Counting numbers | The Singing Walrus">
            <a:hlinkClick r:id="" action="ppaction://media"/>
            <a:extLst>
              <a:ext uri="{FF2B5EF4-FFF2-40B4-BE49-F238E27FC236}">
                <a16:creationId xmlns:a16="http://schemas.microsoft.com/office/drawing/2014/main" id="{52F0C9DF-99ED-3D4E-9B4B-2A4168E19390}"/>
              </a:ext>
            </a:extLst>
          </p:cNvPr>
          <p:cNvPicPr>
            <a:picLocks noGrp="1" noRot="1" noChangeAspect="1"/>
          </p:cNvPicPr>
          <p:nvPr>
            <p:ph idx="1"/>
            <a:videoFile r:link="rId1"/>
          </p:nvPr>
        </p:nvPicPr>
        <p:blipFill>
          <a:blip r:embed="rId3"/>
          <a:stretch>
            <a:fillRect/>
          </a:stretch>
        </p:blipFill>
        <p:spPr>
          <a:xfrm>
            <a:off x="2219093" y="1010242"/>
            <a:ext cx="7885345" cy="4455521"/>
          </a:xfrm>
          <a:prstGeom prst="rect">
            <a:avLst/>
          </a:prstGeom>
        </p:spPr>
      </p:pic>
    </p:spTree>
    <p:extLst>
      <p:ext uri="{BB962C8B-B14F-4D97-AF65-F5344CB8AC3E}">
        <p14:creationId xmlns:p14="http://schemas.microsoft.com/office/powerpoint/2010/main" val="41277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34CE748-57A1-AA44-87C5-EB50FE4B8059}"/>
                  </a:ext>
                </a:extLst>
              </p:cNvPr>
              <p:cNvSpPr>
                <a:spLocks noGrp="1"/>
              </p:cNvSpPr>
              <p:nvPr>
                <p:ph type="title"/>
              </p:nvPr>
            </p:nvSpPr>
            <p:spPr/>
            <p:txBody>
              <a:bodyPr/>
              <a:lstStyle/>
              <a:p>
                <a14:m>
                  <m:oMath xmlns:m="http://schemas.openxmlformats.org/officeDocument/2006/math">
                    <m:r>
                      <a:rPr lang="en-VN" i="1" dirty="0" smtClean="0">
                        <a:latin typeface="Cambria Math" panose="02040503050406030204" pitchFamily="18" charset="0"/>
                      </a:rPr>
                      <m:t>𝐾</m:t>
                    </m:r>
                  </m:oMath>
                </a14:m>
                <a:r>
                  <a:rPr lang="en-VN" dirty="0"/>
                  <a:t>-COMBINATIONS</a:t>
                </a:r>
              </a:p>
            </p:txBody>
          </p:sp>
        </mc:Choice>
        <mc:Fallback xmlns="">
          <p:sp>
            <p:nvSpPr>
              <p:cNvPr id="2" name="Title 1">
                <a:extLst>
                  <a:ext uri="{FF2B5EF4-FFF2-40B4-BE49-F238E27FC236}">
                    <a16:creationId xmlns:a16="http://schemas.microsoft.com/office/drawing/2014/main" id="{E34CE748-57A1-AA44-87C5-EB50FE4B8059}"/>
                  </a:ext>
                </a:extLst>
              </p:cNvPr>
              <p:cNvSpPr>
                <a:spLocks noGrp="1" noRot="1" noChangeAspect="1" noMove="1" noResize="1" noEditPoints="1" noAdjustHandles="1" noChangeArrowheads="1" noChangeShapeType="1" noTextEdit="1"/>
              </p:cNvSpPr>
              <p:nvPr>
                <p:ph type="title"/>
              </p:nvPr>
            </p:nvSpPr>
            <p:spPr>
              <a:blipFill>
                <a:blip r:embed="rId2"/>
                <a:stretch>
                  <a:fillRect l="-528" t="-20833" b="-22917"/>
                </a:stretch>
              </a:blipFill>
            </p:spPr>
            <p:txBody>
              <a:bodyPr/>
              <a:lstStyle/>
              <a:p>
                <a:r>
                  <a:rPr lang="en-VN">
                    <a:noFill/>
                  </a:rPr>
                  <a:t> </a:t>
                </a:r>
              </a:p>
            </p:txBody>
          </p:sp>
        </mc:Fallback>
      </mc:AlternateContent>
      <p:sp>
        <p:nvSpPr>
          <p:cNvPr id="4" name="Rounded Rectangle 3">
            <a:extLst>
              <a:ext uri="{FF2B5EF4-FFF2-40B4-BE49-F238E27FC236}">
                <a16:creationId xmlns:a16="http://schemas.microsoft.com/office/drawing/2014/main" id="{D0FCE7F1-1FA6-0748-B12D-A2009472D66A}"/>
              </a:ext>
            </a:extLst>
          </p:cNvPr>
          <p:cNvSpPr/>
          <p:nvPr/>
        </p:nvSpPr>
        <p:spPr>
          <a:xfrm>
            <a:off x="1451576" y="1159728"/>
            <a:ext cx="9603274" cy="1672682"/>
          </a:xfrm>
          <a:prstGeom prst="roundRect">
            <a:avLst/>
          </a:prstGeom>
          <a:solidFill>
            <a:schemeClr val="accent6">
              <a:lumMod val="60000"/>
              <a:lumOff val="40000"/>
              <a:alpha val="6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000" b="1" u="sng" dirty="0">
                <a:solidFill>
                  <a:schemeClr val="tx1"/>
                </a:solidFill>
              </a:rPr>
              <a:t>Example. </a:t>
            </a:r>
            <a:r>
              <a:rPr lang="en-GB" sz="2000" dirty="0">
                <a:solidFill>
                  <a:schemeClr val="tx1"/>
                </a:solidFill>
              </a:rPr>
              <a:t>There are 6 CECS professors and 7 CBM professors taking part in an escape room. If 4 CECS professors and 4 CBM professors are to be chosen and divided into 4 pairs (one CECS professor with one CBM professor per pair), how many pairings are possible?</a:t>
            </a:r>
            <a:endParaRPr lang="en-VN" sz="2000" dirty="0">
              <a:solidFill>
                <a:schemeClr val="tx1"/>
              </a:solidFill>
            </a:endParaRPr>
          </a:p>
        </p:txBody>
      </p:sp>
    </p:spTree>
    <p:extLst>
      <p:ext uri="{BB962C8B-B14F-4D97-AF65-F5344CB8AC3E}">
        <p14:creationId xmlns:p14="http://schemas.microsoft.com/office/powerpoint/2010/main" val="1262344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0941-18D2-AF48-9FDE-EFCA1112A322}"/>
              </a:ext>
            </a:extLst>
          </p:cNvPr>
          <p:cNvSpPr>
            <a:spLocks noGrp="1"/>
          </p:cNvSpPr>
          <p:nvPr>
            <p:ph type="title"/>
          </p:nvPr>
        </p:nvSpPr>
        <p:spPr/>
        <p:txBody>
          <a:bodyPr/>
          <a:lstStyle/>
          <a:p>
            <a:r>
              <a:rPr lang="en-VN" dirty="0"/>
              <a:t>COMPLEMENTARY COUNTING</a:t>
            </a:r>
          </a:p>
        </p:txBody>
      </p:sp>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80DEA7EF-E851-CB4A-BED8-3EFE9823FEBB}"/>
                  </a:ext>
                </a:extLst>
              </p:cNvPr>
              <p:cNvSpPr/>
              <p:nvPr/>
            </p:nvSpPr>
            <p:spPr>
              <a:xfrm>
                <a:off x="1451577" y="1237786"/>
                <a:ext cx="9603274" cy="2977375"/>
              </a:xfrm>
              <a:prstGeom prst="roundRect">
                <a:avLst/>
              </a:prstGeom>
              <a:solidFill>
                <a:schemeClr val="accent6">
                  <a:lumMod val="60000"/>
                  <a:lumOff val="40000"/>
                  <a:alpha val="6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solidFill>
                  </a:rPr>
                  <a:t>Let </a:t>
                </a:r>
                <a14:m>
                  <m:oMath xmlns:m="http://schemas.openxmlformats.org/officeDocument/2006/math">
                    <m:r>
                      <a:rPr lang="en-GB" sz="2000" i="1">
                        <a:solidFill>
                          <a:schemeClr val="tx1"/>
                        </a:solidFill>
                        <a:latin typeface="Cambria Math" panose="02040503050406030204" pitchFamily="18" charset="0"/>
                      </a:rPr>
                      <m:t>𝑈</m:t>
                    </m:r>
                  </m:oMath>
                </a14:m>
                <a:r>
                  <a:rPr lang="en-GB" sz="2000" dirty="0">
                    <a:solidFill>
                      <a:schemeClr val="tx1"/>
                    </a:solidFill>
                  </a:rPr>
                  <a:t> be a (finite) universal set, and </a:t>
                </a:r>
                <a14:m>
                  <m:oMath xmlns:m="http://schemas.openxmlformats.org/officeDocument/2006/math">
                    <m:r>
                      <a:rPr lang="en-GB" sz="2000" i="1">
                        <a:solidFill>
                          <a:schemeClr val="tx1"/>
                        </a:solidFill>
                        <a:latin typeface="Cambria Math" panose="02040503050406030204" pitchFamily="18" charset="0"/>
                      </a:rPr>
                      <m:t>𝑆</m:t>
                    </m:r>
                  </m:oMath>
                </a14:m>
                <a:r>
                  <a:rPr lang="en-GB" sz="2000" dirty="0">
                    <a:solidFill>
                      <a:schemeClr val="tx1"/>
                    </a:solidFill>
                  </a:rPr>
                  <a:t> a subset of interest. Let </a:t>
                </a:r>
                <a14:m>
                  <m:oMath xmlns:m="http://schemas.openxmlformats.org/officeDocument/2006/math">
                    <m:sSup>
                      <m:sSupPr>
                        <m:ctrlPr>
                          <a:rPr lang="en-VN" sz="2000" i="1">
                            <a:solidFill>
                              <a:schemeClr val="tx1"/>
                            </a:solidFill>
                            <a:latin typeface="Cambria Math" panose="02040503050406030204" pitchFamily="18" charset="0"/>
                          </a:rPr>
                        </m:ctrlPr>
                      </m:sSupPr>
                      <m:e>
                        <m:r>
                          <a:rPr lang="en-GB" sz="2000" i="1">
                            <a:solidFill>
                              <a:schemeClr val="tx1"/>
                            </a:solidFill>
                            <a:latin typeface="Cambria Math" panose="02040503050406030204" pitchFamily="18" charset="0"/>
                          </a:rPr>
                          <m:t>𝑆</m:t>
                        </m:r>
                      </m:e>
                      <m:sup>
                        <m:r>
                          <a:rPr lang="en-GB" sz="2000" i="1">
                            <a:solidFill>
                              <a:schemeClr val="tx1"/>
                            </a:solidFill>
                            <a:latin typeface="Cambria Math" panose="02040503050406030204" pitchFamily="18" charset="0"/>
                          </a:rPr>
                          <m:t>𝐶</m:t>
                        </m:r>
                      </m:sup>
                    </m:sSup>
                    <m:r>
                      <a:rPr lang="en-GB" sz="2000" i="1">
                        <a:solidFill>
                          <a:schemeClr val="tx1"/>
                        </a:solidFill>
                        <a:latin typeface="Cambria Math" panose="02040503050406030204" pitchFamily="18" charset="0"/>
                      </a:rPr>
                      <m:t> = </m:t>
                    </m:r>
                    <m:r>
                      <a:rPr lang="en-GB" sz="2000" i="1">
                        <a:solidFill>
                          <a:schemeClr val="tx1"/>
                        </a:solidFill>
                        <a:latin typeface="Cambria Math" panose="02040503050406030204" pitchFamily="18" charset="0"/>
                      </a:rPr>
                      <m:t>𝑈</m:t>
                    </m:r>
                    <m:r>
                      <a:rPr lang="en-GB" sz="2000" i="1">
                        <a:solidFill>
                          <a:schemeClr val="tx1"/>
                        </a:solidFill>
                        <a:latin typeface="Cambria Math" panose="02040503050406030204" pitchFamily="18" charset="0"/>
                      </a:rPr>
                      <m:t>−</m:t>
                    </m:r>
                    <m:r>
                      <a:rPr lang="en-GB" sz="2000" i="1">
                        <a:solidFill>
                          <a:schemeClr val="tx1"/>
                        </a:solidFill>
                        <a:latin typeface="Cambria Math" panose="02040503050406030204" pitchFamily="18" charset="0"/>
                      </a:rPr>
                      <m:t>𝑆</m:t>
                    </m:r>
                  </m:oMath>
                </a14:m>
                <a:r>
                  <a:rPr lang="en-GB" sz="2000" dirty="0">
                    <a:solidFill>
                      <a:schemeClr val="tx1"/>
                    </a:solidFill>
                  </a:rPr>
                  <a:t> denote the set difference (complement of </a:t>
                </a:r>
                <a14:m>
                  <m:oMath xmlns:m="http://schemas.openxmlformats.org/officeDocument/2006/math">
                    <m:r>
                      <a:rPr lang="en-GB" sz="2000" i="1">
                        <a:solidFill>
                          <a:schemeClr val="tx1"/>
                        </a:solidFill>
                        <a:latin typeface="Cambria Math" panose="02040503050406030204" pitchFamily="18" charset="0"/>
                      </a:rPr>
                      <m:t>𝑆</m:t>
                    </m:r>
                  </m:oMath>
                </a14:m>
                <a:r>
                  <a:rPr lang="en-GB" sz="2000" dirty="0">
                    <a:solidFill>
                      <a:schemeClr val="tx1"/>
                    </a:solidFill>
                  </a:rPr>
                  <a:t>). Then, </a:t>
                </a:r>
                <a:endParaRPr lang="en-VN" sz="2000" dirty="0">
                  <a:solidFill>
                    <a:schemeClr val="tx1"/>
                  </a:solidFill>
                </a:endParaRPr>
              </a:p>
              <a:p>
                <a:pPr/>
                <a14:m>
                  <m:oMathPara xmlns:m="http://schemas.openxmlformats.org/officeDocument/2006/math">
                    <m:oMathParaPr>
                      <m:jc m:val="centerGroup"/>
                    </m:oMathParaPr>
                    <m:oMath xmlns:m="http://schemas.openxmlformats.org/officeDocument/2006/math">
                      <m:r>
                        <a:rPr lang="en-GB" sz="2000" i="1">
                          <a:solidFill>
                            <a:schemeClr val="tx1"/>
                          </a:solidFill>
                          <a:latin typeface="Cambria Math" panose="02040503050406030204" pitchFamily="18" charset="0"/>
                        </a:rPr>
                        <m:t>|</m:t>
                      </m:r>
                      <m:r>
                        <a:rPr lang="en-GB" sz="2000" i="1">
                          <a:solidFill>
                            <a:schemeClr val="tx1"/>
                          </a:solidFill>
                          <a:latin typeface="Cambria Math" panose="02040503050406030204" pitchFamily="18" charset="0"/>
                        </a:rPr>
                        <m:t>𝑆</m:t>
                      </m:r>
                      <m:r>
                        <a:rPr lang="en-GB" sz="2000" i="1">
                          <a:solidFill>
                            <a:schemeClr val="tx1"/>
                          </a:solidFill>
                          <a:latin typeface="Cambria Math" panose="02040503050406030204" pitchFamily="18" charset="0"/>
                        </a:rPr>
                        <m:t>| = |</m:t>
                      </m:r>
                      <m:r>
                        <a:rPr lang="en-GB" sz="2000" i="1">
                          <a:solidFill>
                            <a:schemeClr val="tx1"/>
                          </a:solidFill>
                          <a:latin typeface="Cambria Math" panose="02040503050406030204" pitchFamily="18" charset="0"/>
                        </a:rPr>
                        <m:t>𝑈</m:t>
                      </m:r>
                      <m:r>
                        <a:rPr lang="en-GB" sz="2000" i="1">
                          <a:solidFill>
                            <a:schemeClr val="tx1"/>
                          </a:solidFill>
                          <a:latin typeface="Cambria Math" panose="02040503050406030204" pitchFamily="18" charset="0"/>
                        </a:rPr>
                        <m:t>| − |</m:t>
                      </m:r>
                      <m:sSup>
                        <m:sSupPr>
                          <m:ctrlPr>
                            <a:rPr lang="en-VN" sz="2000" i="1">
                              <a:solidFill>
                                <a:schemeClr val="tx1"/>
                              </a:solidFill>
                              <a:latin typeface="Cambria Math" panose="02040503050406030204" pitchFamily="18" charset="0"/>
                            </a:rPr>
                          </m:ctrlPr>
                        </m:sSupPr>
                        <m:e>
                          <m:r>
                            <a:rPr lang="en-GB" sz="2000" i="1">
                              <a:solidFill>
                                <a:schemeClr val="tx1"/>
                              </a:solidFill>
                              <a:latin typeface="Cambria Math" panose="02040503050406030204" pitchFamily="18" charset="0"/>
                            </a:rPr>
                            <m:t>𝑆</m:t>
                          </m:r>
                        </m:e>
                        <m:sup>
                          <m:r>
                            <a:rPr lang="en-GB" sz="2000" i="1">
                              <a:solidFill>
                                <a:schemeClr val="tx1"/>
                              </a:solidFill>
                              <a:latin typeface="Cambria Math" panose="02040503050406030204" pitchFamily="18" charset="0"/>
                            </a:rPr>
                            <m:t>𝐶</m:t>
                          </m:r>
                        </m:sup>
                      </m:sSup>
                      <m:r>
                        <a:rPr lang="en-GB" sz="2000" i="1">
                          <a:solidFill>
                            <a:schemeClr val="tx1"/>
                          </a:solidFill>
                          <a:latin typeface="Cambria Math" panose="02040503050406030204" pitchFamily="18" charset="0"/>
                        </a:rPr>
                        <m:t>|</m:t>
                      </m:r>
                    </m:oMath>
                  </m:oMathPara>
                </a14:m>
                <a:endParaRPr lang="en-VN" sz="2000" dirty="0">
                  <a:solidFill>
                    <a:schemeClr val="tx1"/>
                  </a:solidFill>
                </a:endParaRPr>
              </a:p>
              <a:p>
                <a:r>
                  <a:rPr lang="en-GB" sz="2000" dirty="0">
                    <a:solidFill>
                      <a:schemeClr val="tx1"/>
                    </a:solidFill>
                  </a:rPr>
                  <a:t> </a:t>
                </a:r>
                <a:endParaRPr lang="en-VN" sz="2000" dirty="0">
                  <a:solidFill>
                    <a:schemeClr val="tx1"/>
                  </a:solidFill>
                </a:endParaRPr>
              </a:p>
              <a:p>
                <a:r>
                  <a:rPr lang="en-GB" sz="2000" dirty="0">
                    <a:solidFill>
                      <a:schemeClr val="tx1"/>
                    </a:solidFill>
                  </a:rPr>
                  <a:t>Informally, to find the number of ways to do something, we could count the number of ways to NOT to do that thing, and subtract it from the total. That is, the complement of the subset of interest is also of interest! This technique is called </a:t>
                </a:r>
                <a:r>
                  <a:rPr lang="en-GB" sz="2000" b="1" dirty="0">
                    <a:solidFill>
                      <a:schemeClr val="tx1"/>
                    </a:solidFill>
                  </a:rPr>
                  <a:t>complementary counting</a:t>
                </a:r>
                <a:r>
                  <a:rPr lang="en-GB" sz="2000" dirty="0">
                    <a:solidFill>
                      <a:schemeClr val="tx1"/>
                    </a:solidFill>
                  </a:rPr>
                  <a:t>.</a:t>
                </a:r>
                <a:endParaRPr lang="en-VN" sz="2000" dirty="0">
                  <a:solidFill>
                    <a:schemeClr val="tx1"/>
                  </a:solidFill>
                </a:endParaRPr>
              </a:p>
            </p:txBody>
          </p:sp>
        </mc:Choice>
        <mc:Fallback xmlns="">
          <p:sp>
            <p:nvSpPr>
              <p:cNvPr id="4" name="Rounded Rectangle 3">
                <a:extLst>
                  <a:ext uri="{FF2B5EF4-FFF2-40B4-BE49-F238E27FC236}">
                    <a16:creationId xmlns:a16="http://schemas.microsoft.com/office/drawing/2014/main" id="{80DEA7EF-E851-CB4A-BED8-3EFE9823FEBB}"/>
                  </a:ext>
                </a:extLst>
              </p:cNvPr>
              <p:cNvSpPr>
                <a:spLocks noRot="1" noChangeAspect="1" noMove="1" noResize="1" noEditPoints="1" noAdjustHandles="1" noChangeArrowheads="1" noChangeShapeType="1" noTextEdit="1"/>
              </p:cNvSpPr>
              <p:nvPr/>
            </p:nvSpPr>
            <p:spPr>
              <a:xfrm>
                <a:off x="1451577" y="1237786"/>
                <a:ext cx="9603274" cy="2977375"/>
              </a:xfrm>
              <a:prstGeom prst="roundRect">
                <a:avLst/>
              </a:prstGeom>
              <a:blipFill>
                <a:blip r:embed="rId2"/>
                <a:stretch>
                  <a:fillRect/>
                </a:stretch>
              </a:blipFill>
            </p:spPr>
            <p:txBody>
              <a:bodyPr/>
              <a:lstStyle/>
              <a:p>
                <a:r>
                  <a:rPr lang="en-VN">
                    <a:noFill/>
                  </a:rPr>
                  <a:t> </a:t>
                </a:r>
              </a:p>
            </p:txBody>
          </p:sp>
        </mc:Fallback>
      </mc:AlternateContent>
    </p:spTree>
    <p:extLst>
      <p:ext uri="{BB962C8B-B14F-4D97-AF65-F5344CB8AC3E}">
        <p14:creationId xmlns:p14="http://schemas.microsoft.com/office/powerpoint/2010/main" val="391365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0941-18D2-AF48-9FDE-EFCA1112A322}"/>
              </a:ext>
            </a:extLst>
          </p:cNvPr>
          <p:cNvSpPr>
            <a:spLocks noGrp="1"/>
          </p:cNvSpPr>
          <p:nvPr>
            <p:ph type="title"/>
          </p:nvPr>
        </p:nvSpPr>
        <p:spPr/>
        <p:txBody>
          <a:bodyPr/>
          <a:lstStyle/>
          <a:p>
            <a:r>
              <a:rPr lang="en-VN" dirty="0"/>
              <a:t>COMPLEMENTARY COUNTING</a:t>
            </a:r>
          </a:p>
        </p:txBody>
      </p:sp>
      <p:sp>
        <p:nvSpPr>
          <p:cNvPr id="4" name="Rounded Rectangle 3">
            <a:extLst>
              <a:ext uri="{FF2B5EF4-FFF2-40B4-BE49-F238E27FC236}">
                <a16:creationId xmlns:a16="http://schemas.microsoft.com/office/drawing/2014/main" id="{80DEA7EF-E851-CB4A-BED8-3EFE9823FEBB}"/>
              </a:ext>
            </a:extLst>
          </p:cNvPr>
          <p:cNvSpPr/>
          <p:nvPr/>
        </p:nvSpPr>
        <p:spPr>
          <a:xfrm>
            <a:off x="1451577" y="1237786"/>
            <a:ext cx="9603274" cy="970155"/>
          </a:xfrm>
          <a:prstGeom prst="roundRect">
            <a:avLst/>
          </a:prstGeom>
          <a:solidFill>
            <a:schemeClr val="accent6">
              <a:lumMod val="60000"/>
              <a:lumOff val="40000"/>
              <a:alpha val="6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tx1"/>
                </a:solidFill>
              </a:rPr>
              <a:t>Example</a:t>
            </a:r>
            <a:r>
              <a:rPr lang="en-GB" dirty="0">
                <a:solidFill>
                  <a:schemeClr val="tx1"/>
                </a:solidFill>
              </a:rPr>
              <a:t>. Suppose you are making a 10-digit PIN for your ATM, in which at least one digit has to be repeated at least once. How many such PINs exist? </a:t>
            </a:r>
            <a:endParaRPr lang="en-VN" dirty="0">
              <a:solidFill>
                <a:schemeClr val="tx1"/>
              </a:solidFill>
            </a:endParaRPr>
          </a:p>
        </p:txBody>
      </p:sp>
    </p:spTree>
    <p:extLst>
      <p:ext uri="{BB962C8B-B14F-4D97-AF65-F5344CB8AC3E}">
        <p14:creationId xmlns:p14="http://schemas.microsoft.com/office/powerpoint/2010/main" val="3945250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14492-6B78-EF49-8DD9-BB3A1098430C}"/>
              </a:ext>
            </a:extLst>
          </p:cNvPr>
          <p:cNvSpPr>
            <a:spLocks noGrp="1"/>
          </p:cNvSpPr>
          <p:nvPr>
            <p:ph type="title"/>
          </p:nvPr>
        </p:nvSpPr>
        <p:spPr/>
        <p:txBody>
          <a:bodyPr/>
          <a:lstStyle/>
          <a:p>
            <a:r>
              <a:rPr lang="en-VN" dirty="0"/>
              <a:t>SUMMARY</a:t>
            </a:r>
          </a:p>
        </p:txBody>
      </p:sp>
      <p:sp>
        <p:nvSpPr>
          <p:cNvPr id="3" name="Content Placeholder 2">
            <a:extLst>
              <a:ext uri="{FF2B5EF4-FFF2-40B4-BE49-F238E27FC236}">
                <a16:creationId xmlns:a16="http://schemas.microsoft.com/office/drawing/2014/main" id="{37C37FE4-F7C0-4B47-83B2-2DF4D2B4DDC8}"/>
              </a:ext>
            </a:extLst>
          </p:cNvPr>
          <p:cNvSpPr>
            <a:spLocks noGrp="1"/>
          </p:cNvSpPr>
          <p:nvPr>
            <p:ph idx="1"/>
          </p:nvPr>
        </p:nvSpPr>
        <p:spPr/>
        <p:txBody>
          <a:bodyPr>
            <a:normAutofit/>
          </a:bodyPr>
          <a:lstStyle/>
          <a:p>
            <a:pPr marL="457200" indent="-457200" algn="just">
              <a:lnSpc>
                <a:spcPct val="150000"/>
              </a:lnSpc>
              <a:buFont typeface="+mj-lt"/>
              <a:buAutoNum type="alphaLcParenR"/>
            </a:pPr>
            <a:r>
              <a:rPr lang="en-US" sz="2400" dirty="0"/>
              <a:t>The  definitions  and  notation  for  sets,  intersection,  union,  complement. </a:t>
            </a:r>
          </a:p>
          <a:p>
            <a:pPr marL="457200" indent="-457200" algn="just">
              <a:lnSpc>
                <a:spcPct val="150000"/>
              </a:lnSpc>
              <a:buFont typeface="+mj-lt"/>
              <a:buAutoNum type="alphaLcParenR"/>
            </a:pPr>
            <a:r>
              <a:rPr lang="en-US" sz="2400" dirty="0"/>
              <a:t>Visualizing  set  operations  using  Venn  diagrams. </a:t>
            </a:r>
          </a:p>
          <a:p>
            <a:pPr marL="457200" indent="-457200" algn="just">
              <a:lnSpc>
                <a:spcPct val="150000"/>
              </a:lnSpc>
              <a:buFont typeface="+mj-lt"/>
              <a:buAutoNum type="alphaLcParenR"/>
            </a:pPr>
            <a:r>
              <a:rPr lang="en-US" sz="2400" dirty="0"/>
              <a:t>Understand  how  counting  is  used  computing  probabilities. </a:t>
            </a:r>
          </a:p>
          <a:p>
            <a:pPr marL="457200" indent="-457200" algn="just">
              <a:lnSpc>
                <a:spcPct val="150000"/>
              </a:lnSpc>
              <a:buFont typeface="+mj-lt"/>
              <a:buAutoNum type="alphaLcParenR"/>
            </a:pPr>
            <a:r>
              <a:rPr lang="en-US" sz="2400" dirty="0"/>
              <a:t>Be  able  to  use  the  rule of sum, rule  of  product,  inclusion-exclusion  principle,  permutations  and  combinations  to  do counting. </a:t>
            </a:r>
            <a:r>
              <a:rPr lang="en-VN" sz="2400" dirty="0"/>
              <a:t> </a:t>
            </a:r>
          </a:p>
        </p:txBody>
      </p:sp>
    </p:spTree>
    <p:extLst>
      <p:ext uri="{BB962C8B-B14F-4D97-AF65-F5344CB8AC3E}">
        <p14:creationId xmlns:p14="http://schemas.microsoft.com/office/powerpoint/2010/main" val="2597240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C53A-39B7-1044-9B51-E5BCDC7FCD55}"/>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FFA70375-BAA3-234B-B270-E7D5DB46D22E}"/>
              </a:ext>
            </a:extLst>
          </p:cNvPr>
          <p:cNvSpPr>
            <a:spLocks noGrp="1"/>
          </p:cNvSpPr>
          <p:nvPr>
            <p:ph idx="1"/>
          </p:nvPr>
        </p:nvSpPr>
        <p:spPr>
          <a:xfrm>
            <a:off x="1451579" y="2118735"/>
            <a:ext cx="9603275" cy="4351220"/>
          </a:xfrm>
        </p:spPr>
        <p:txBody>
          <a:bodyPr>
            <a:normAutofit/>
          </a:bodyPr>
          <a:lstStyle/>
          <a:p>
            <a:pPr marL="0" indent="0" algn="ctr">
              <a:buNone/>
            </a:pPr>
            <a:r>
              <a:rPr lang="en-VN" sz="4800" b="1" dirty="0"/>
              <a:t>One more thing …</a:t>
            </a:r>
          </a:p>
        </p:txBody>
      </p:sp>
    </p:spTree>
    <p:extLst>
      <p:ext uri="{BB962C8B-B14F-4D97-AF65-F5344CB8AC3E}">
        <p14:creationId xmlns:p14="http://schemas.microsoft.com/office/powerpoint/2010/main" val="4064249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315A1D-C3A6-744C-A218-939AB46D55BB}"/>
              </a:ext>
            </a:extLst>
          </p:cNvPr>
          <p:cNvSpPr/>
          <p:nvPr/>
        </p:nvSpPr>
        <p:spPr>
          <a:xfrm>
            <a:off x="0" y="0"/>
            <a:ext cx="12192000" cy="6133171"/>
          </a:xfrm>
          <a:prstGeom prst="rect">
            <a:avLst/>
          </a:prstGeom>
          <a:solidFill>
            <a:srgbClr val="C10B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 name="Title 1">
            <a:extLst>
              <a:ext uri="{FF2B5EF4-FFF2-40B4-BE49-F238E27FC236}">
                <a16:creationId xmlns:a16="http://schemas.microsoft.com/office/drawing/2014/main" id="{FC87BD29-6A39-4D41-8ABA-D4BAE3D4F0BB}"/>
              </a:ext>
            </a:extLst>
          </p:cNvPr>
          <p:cNvSpPr>
            <a:spLocks noGrp="1"/>
          </p:cNvSpPr>
          <p:nvPr>
            <p:ph type="title"/>
          </p:nvPr>
        </p:nvSpPr>
        <p:spPr/>
        <p:txBody>
          <a:bodyPr/>
          <a:lstStyle/>
          <a:p>
            <a:r>
              <a:rPr lang="en-VN"/>
              <a:t>v</a:t>
            </a:r>
          </a:p>
        </p:txBody>
      </p:sp>
      <p:pic>
        <p:nvPicPr>
          <p:cNvPr id="6" name="Content Placeholder 5">
            <a:extLst>
              <a:ext uri="{FF2B5EF4-FFF2-40B4-BE49-F238E27FC236}">
                <a16:creationId xmlns:a16="http://schemas.microsoft.com/office/drawing/2014/main" id="{682D325C-9763-CE44-9F77-4080B1FCB97E}"/>
              </a:ext>
            </a:extLst>
          </p:cNvPr>
          <p:cNvPicPr>
            <a:picLocks noGrp="1" noChangeAspect="1"/>
          </p:cNvPicPr>
          <p:nvPr>
            <p:ph idx="1"/>
          </p:nvPr>
        </p:nvPicPr>
        <p:blipFill>
          <a:blip r:embed="rId2"/>
          <a:stretch>
            <a:fillRect/>
          </a:stretch>
        </p:blipFill>
        <p:spPr>
          <a:xfrm>
            <a:off x="4201518" y="831383"/>
            <a:ext cx="3972326" cy="4634381"/>
          </a:xfrm>
        </p:spPr>
      </p:pic>
    </p:spTree>
    <p:extLst>
      <p:ext uri="{BB962C8B-B14F-4D97-AF65-F5344CB8AC3E}">
        <p14:creationId xmlns:p14="http://schemas.microsoft.com/office/powerpoint/2010/main" val="278614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39B0-EC61-4C45-A6F5-B76F533F2C98}"/>
              </a:ext>
            </a:extLst>
          </p:cNvPr>
          <p:cNvSpPr>
            <a:spLocks noGrp="1"/>
          </p:cNvSpPr>
          <p:nvPr>
            <p:ph type="title"/>
          </p:nvPr>
        </p:nvSpPr>
        <p:spPr/>
        <p:txBody>
          <a:bodyPr/>
          <a:lstStyle/>
          <a:p>
            <a:r>
              <a:rPr lang="en-VN" dirty="0"/>
              <a:t>Learning Goals </a:t>
            </a:r>
          </a:p>
        </p:txBody>
      </p:sp>
      <p:sp>
        <p:nvSpPr>
          <p:cNvPr id="3" name="Content Placeholder 2">
            <a:extLst>
              <a:ext uri="{FF2B5EF4-FFF2-40B4-BE49-F238E27FC236}">
                <a16:creationId xmlns:a16="http://schemas.microsoft.com/office/drawing/2014/main" id="{002A43F8-94ED-F747-AB3A-93CB21861B3F}"/>
              </a:ext>
            </a:extLst>
          </p:cNvPr>
          <p:cNvSpPr>
            <a:spLocks noGrp="1"/>
          </p:cNvSpPr>
          <p:nvPr>
            <p:ph idx="1"/>
          </p:nvPr>
        </p:nvSpPr>
        <p:spPr/>
        <p:txBody>
          <a:bodyPr>
            <a:normAutofit/>
          </a:bodyPr>
          <a:lstStyle/>
          <a:p>
            <a:pPr marL="457200" indent="-457200" algn="just">
              <a:lnSpc>
                <a:spcPct val="150000"/>
              </a:lnSpc>
              <a:buFont typeface="+mj-lt"/>
              <a:buAutoNum type="alphaLcParenR"/>
            </a:pPr>
            <a:r>
              <a:rPr lang="en-US" sz="2400" dirty="0"/>
              <a:t>Know  the  definitions  and  notation  for  sets,  intersection,  union,  complement. </a:t>
            </a:r>
          </a:p>
          <a:p>
            <a:pPr marL="457200" indent="-457200" algn="just">
              <a:lnSpc>
                <a:spcPct val="150000"/>
              </a:lnSpc>
              <a:buFont typeface="+mj-lt"/>
              <a:buAutoNum type="alphaLcParenR"/>
            </a:pPr>
            <a:r>
              <a:rPr lang="en-US" sz="2400" dirty="0"/>
              <a:t>Be  able  to  visualize  set  operations  using  Venn  diagrams. </a:t>
            </a:r>
          </a:p>
          <a:p>
            <a:pPr marL="457200" indent="-457200" algn="just">
              <a:lnSpc>
                <a:spcPct val="150000"/>
              </a:lnSpc>
              <a:buFont typeface="+mj-lt"/>
              <a:buAutoNum type="alphaLcParenR"/>
            </a:pPr>
            <a:r>
              <a:rPr lang="en-US" sz="2400" dirty="0"/>
              <a:t>Understand  how  counting  is  used  computing  probabilities. </a:t>
            </a:r>
          </a:p>
          <a:p>
            <a:pPr marL="457200" indent="-457200" algn="just">
              <a:lnSpc>
                <a:spcPct val="150000"/>
              </a:lnSpc>
              <a:buFont typeface="+mj-lt"/>
              <a:buAutoNum type="alphaLcParenR"/>
            </a:pPr>
            <a:r>
              <a:rPr lang="en-US" sz="2400" dirty="0"/>
              <a:t>Be  able  to  use  the  rule of sum, rule  of  product,  inclusion-exclusion  principle,  permutations  and  combinations  to  count  the  elements  in  a  set. </a:t>
            </a:r>
            <a:endParaRPr lang="en-VN" sz="2400" dirty="0"/>
          </a:p>
        </p:txBody>
      </p:sp>
    </p:spTree>
    <p:extLst>
      <p:ext uri="{BB962C8B-B14F-4D97-AF65-F5344CB8AC3E}">
        <p14:creationId xmlns:p14="http://schemas.microsoft.com/office/powerpoint/2010/main" val="240688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1188-E28E-0143-9993-016F60FDDA8A}"/>
              </a:ext>
            </a:extLst>
          </p:cNvPr>
          <p:cNvSpPr>
            <a:spLocks noGrp="1"/>
          </p:cNvSpPr>
          <p:nvPr>
            <p:ph type="title"/>
          </p:nvPr>
        </p:nvSpPr>
        <p:spPr/>
        <p:txBody>
          <a:bodyPr/>
          <a:lstStyle/>
          <a:p>
            <a:pPr algn="ctr"/>
            <a:r>
              <a:rPr lang="en-VN" dirty="0"/>
              <a:t>SETS and SET Operations</a:t>
            </a:r>
          </a:p>
        </p:txBody>
      </p:sp>
      <p:pic>
        <p:nvPicPr>
          <p:cNvPr id="5" name="Content Placeholder 4">
            <a:extLst>
              <a:ext uri="{FF2B5EF4-FFF2-40B4-BE49-F238E27FC236}">
                <a16:creationId xmlns:a16="http://schemas.microsoft.com/office/drawing/2014/main" id="{C8FC067C-7175-BB4B-B5EA-CDEEF7510653}"/>
              </a:ext>
            </a:extLst>
          </p:cNvPr>
          <p:cNvPicPr>
            <a:picLocks noGrp="1" noChangeAspect="1"/>
          </p:cNvPicPr>
          <p:nvPr>
            <p:ph idx="1"/>
          </p:nvPr>
        </p:nvPicPr>
        <p:blipFill>
          <a:blip r:embed="rId2"/>
          <a:stretch>
            <a:fillRect/>
          </a:stretch>
        </p:blipFill>
        <p:spPr>
          <a:xfrm>
            <a:off x="3927294" y="1114425"/>
            <a:ext cx="4600680" cy="4873780"/>
          </a:xfrm>
        </p:spPr>
      </p:pic>
    </p:spTree>
    <p:extLst>
      <p:ext uri="{BB962C8B-B14F-4D97-AF65-F5344CB8AC3E}">
        <p14:creationId xmlns:p14="http://schemas.microsoft.com/office/powerpoint/2010/main" val="425807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F4F3-F515-8D48-A434-31E575DB5259}"/>
              </a:ext>
            </a:extLst>
          </p:cNvPr>
          <p:cNvSpPr>
            <a:spLocks noGrp="1"/>
          </p:cNvSpPr>
          <p:nvPr>
            <p:ph type="title"/>
          </p:nvPr>
        </p:nvSpPr>
        <p:spPr/>
        <p:txBody>
          <a:bodyPr/>
          <a:lstStyle/>
          <a:p>
            <a:r>
              <a:rPr lang="en-VN" dirty="0"/>
              <a:t>SET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2C6A91-5D6C-E94B-84A7-0D7340AF6683}"/>
                  </a:ext>
                </a:extLst>
              </p:cNvPr>
              <p:cNvSpPr>
                <a:spLocks noGrp="1"/>
              </p:cNvSpPr>
              <p:nvPr>
                <p:ph idx="1"/>
              </p:nvPr>
            </p:nvSpPr>
            <p:spPr>
              <a:xfrm>
                <a:off x="1294362" y="1037067"/>
                <a:ext cx="9603275" cy="4351220"/>
              </a:xfrm>
            </p:spPr>
            <p:txBody>
              <a:bodyPr>
                <a:normAutofit lnSpcReduction="10000"/>
              </a:bodyPr>
              <a:lstStyle/>
              <a:p>
                <a:pPr>
                  <a:lnSpc>
                    <a:spcPct val="150000"/>
                  </a:lnSpc>
                </a:pPr>
                <a:r>
                  <a:rPr lang="en-VN" dirty="0"/>
                  <a:t>A </a:t>
                </a:r>
                <a:r>
                  <a:rPr lang="en-VN" b="1" dirty="0"/>
                  <a:t>set </a:t>
                </a:r>
                <a14:m>
                  <m:oMath xmlns:m="http://schemas.openxmlformats.org/officeDocument/2006/math">
                    <m:r>
                      <a:rPr lang="en-VN" b="1" i="1" dirty="0" smtClean="0">
                        <a:latin typeface="Cambria Math" panose="02040503050406030204" pitchFamily="18" charset="0"/>
                      </a:rPr>
                      <m:t>𝑺</m:t>
                    </m:r>
                  </m:oMath>
                </a14:m>
                <a:r>
                  <a:rPr lang="en-VN" b="1" dirty="0"/>
                  <a:t> </a:t>
                </a:r>
                <a:r>
                  <a:rPr lang="en-VN" dirty="0"/>
                  <a:t>is an unordered collection of objects (with no duplicates). </a:t>
                </a:r>
              </a:p>
              <a:p>
                <a:pPr>
                  <a:lnSpc>
                    <a:spcPct val="150000"/>
                  </a:lnSpc>
                </a:pPr>
                <a:r>
                  <a:rPr lang="en-GB" b="1" dirty="0"/>
                  <a:t>Element</a:t>
                </a:r>
                <a:r>
                  <a:rPr lang="en-GB" dirty="0"/>
                  <a:t>:  We write </a:t>
                </a:r>
                <a14:m>
                  <m:oMath xmlns:m="http://schemas.openxmlformats.org/officeDocument/2006/math">
                    <m:r>
                      <a:rPr lang="en-GB" i="1">
                        <a:latin typeface="Cambria Math" panose="02040503050406030204" pitchFamily="18" charset="0"/>
                      </a:rPr>
                      <m:t>𝑥</m:t>
                    </m:r>
                    <m:r>
                      <a:rPr lang="en-GB" i="1">
                        <a:latin typeface="Cambria Math" panose="02040503050406030204" pitchFamily="18" charset="0"/>
                      </a:rPr>
                      <m:t> ∈ </m:t>
                    </m:r>
                    <m:r>
                      <a:rPr lang="en-GB" i="1">
                        <a:latin typeface="Cambria Math" panose="02040503050406030204" pitchFamily="18" charset="0"/>
                      </a:rPr>
                      <m:t>𝑆</m:t>
                    </m:r>
                  </m:oMath>
                </a14:m>
                <a:r>
                  <a:rPr lang="en-GB" dirty="0"/>
                  <a:t> to mean the element </a:t>
                </a:r>
                <a14:m>
                  <m:oMath xmlns:m="http://schemas.openxmlformats.org/officeDocument/2006/math">
                    <m:r>
                      <a:rPr lang="en-GB" i="1">
                        <a:latin typeface="Cambria Math" panose="02040503050406030204" pitchFamily="18" charset="0"/>
                      </a:rPr>
                      <m:t>𝑥</m:t>
                    </m:r>
                  </m:oMath>
                </a14:m>
                <a:r>
                  <a:rPr lang="en-GB" dirty="0"/>
                  <a:t> is in the set </a:t>
                </a:r>
                <a14:m>
                  <m:oMath xmlns:m="http://schemas.openxmlformats.org/officeDocument/2006/math">
                    <m:r>
                      <a:rPr lang="en-GB" i="1">
                        <a:latin typeface="Cambria Math" panose="02040503050406030204" pitchFamily="18" charset="0"/>
                      </a:rPr>
                      <m:t>𝑆</m:t>
                    </m:r>
                  </m:oMath>
                </a14:m>
                <a:r>
                  <a:rPr lang="en-GB" dirty="0"/>
                  <a:t>. </a:t>
                </a:r>
                <a:endParaRPr lang="en-VN" sz="2600" dirty="0"/>
              </a:p>
              <a:p>
                <a:pPr>
                  <a:lnSpc>
                    <a:spcPct val="150000"/>
                  </a:lnSpc>
                </a:pPr>
                <a:r>
                  <a:rPr lang="en-GB" b="1" dirty="0"/>
                  <a:t>Subset</a:t>
                </a:r>
                <a:r>
                  <a:rPr lang="en-GB" dirty="0"/>
                  <a:t>:  We say the set </a:t>
                </a:r>
                <a14:m>
                  <m:oMath xmlns:m="http://schemas.openxmlformats.org/officeDocument/2006/math">
                    <m:r>
                      <a:rPr lang="en-GB" i="1">
                        <a:latin typeface="Cambria Math" panose="02040503050406030204" pitchFamily="18" charset="0"/>
                      </a:rPr>
                      <m:t>𝐴</m:t>
                    </m:r>
                  </m:oMath>
                </a14:m>
                <a:r>
                  <a:rPr lang="en-GB" dirty="0"/>
                  <a:t> is a subset of S if all of its elements are in </a:t>
                </a:r>
                <a14:m>
                  <m:oMath xmlns:m="http://schemas.openxmlformats.org/officeDocument/2006/math">
                    <m:r>
                      <a:rPr lang="en-GB" i="1">
                        <a:latin typeface="Cambria Math" panose="02040503050406030204" pitchFamily="18" charset="0"/>
                      </a:rPr>
                      <m:t>𝑆</m:t>
                    </m:r>
                  </m:oMath>
                </a14:m>
                <a:r>
                  <a:rPr lang="en-GB" dirty="0"/>
                  <a:t>. </a:t>
                </a:r>
              </a:p>
              <a:p>
                <a:pPr marL="0" indent="0">
                  <a:lnSpc>
                    <a:spcPct val="150000"/>
                  </a:lnSpc>
                  <a:buNone/>
                </a:pPr>
                <a:r>
                  <a:rPr lang="en-GB" dirty="0"/>
                  <a:t>    We write this as </a:t>
                </a:r>
                <a14:m>
                  <m:oMath xmlns:m="http://schemas.openxmlformats.org/officeDocument/2006/math">
                    <m:r>
                      <a:rPr lang="en-GB" i="1">
                        <a:latin typeface="Cambria Math" panose="02040503050406030204" pitchFamily="18" charset="0"/>
                      </a:rPr>
                      <m:t>𝐴</m:t>
                    </m:r>
                    <m:r>
                      <a:rPr lang="en-GB" i="1">
                        <a:latin typeface="Cambria Math" panose="02040503050406030204" pitchFamily="18" charset="0"/>
                      </a:rPr>
                      <m:t> ⊂ </m:t>
                    </m:r>
                    <m:r>
                      <a:rPr lang="en-GB" i="1">
                        <a:latin typeface="Cambria Math" panose="02040503050406030204" pitchFamily="18" charset="0"/>
                      </a:rPr>
                      <m:t>𝑆</m:t>
                    </m:r>
                  </m:oMath>
                </a14:m>
                <a:r>
                  <a:rPr lang="en-GB" dirty="0"/>
                  <a:t>. </a:t>
                </a:r>
                <a:endParaRPr lang="en-VN" sz="2600" dirty="0"/>
              </a:p>
              <a:p>
                <a:pPr>
                  <a:lnSpc>
                    <a:spcPct val="150000"/>
                  </a:lnSpc>
                </a:pPr>
                <a:r>
                  <a:rPr lang="en-GB" b="1" dirty="0"/>
                  <a:t>Complement</a:t>
                </a:r>
                <a:r>
                  <a:rPr lang="en-GB" dirty="0"/>
                  <a:t>:  The complement of </a:t>
                </a:r>
                <a14:m>
                  <m:oMath xmlns:m="http://schemas.openxmlformats.org/officeDocument/2006/math">
                    <m:r>
                      <a:rPr lang="en-GB" i="1">
                        <a:latin typeface="Cambria Math" panose="02040503050406030204" pitchFamily="18" charset="0"/>
                      </a:rPr>
                      <m:t>𝐴</m:t>
                    </m:r>
                  </m:oMath>
                </a14:m>
                <a:r>
                  <a:rPr lang="en-GB" dirty="0"/>
                  <a:t> in </a:t>
                </a:r>
                <a14:m>
                  <m:oMath xmlns:m="http://schemas.openxmlformats.org/officeDocument/2006/math">
                    <m:r>
                      <a:rPr lang="en-GB" i="1">
                        <a:latin typeface="Cambria Math" panose="02040503050406030204" pitchFamily="18" charset="0"/>
                      </a:rPr>
                      <m:t>𝑆</m:t>
                    </m:r>
                  </m:oMath>
                </a14:m>
                <a:r>
                  <a:rPr lang="en-GB" dirty="0"/>
                  <a:t> is the set of elements of </a:t>
                </a:r>
                <a14:m>
                  <m:oMath xmlns:m="http://schemas.openxmlformats.org/officeDocument/2006/math">
                    <m:r>
                      <a:rPr lang="en-GB" i="1">
                        <a:latin typeface="Cambria Math" panose="02040503050406030204" pitchFamily="18" charset="0"/>
                      </a:rPr>
                      <m:t>𝑆</m:t>
                    </m:r>
                  </m:oMath>
                </a14:m>
                <a:r>
                  <a:rPr lang="en-GB" dirty="0"/>
                  <a:t> that are not in </a:t>
                </a:r>
                <a14:m>
                  <m:oMath xmlns:m="http://schemas.openxmlformats.org/officeDocument/2006/math">
                    <m:r>
                      <a:rPr lang="en-GB" i="1">
                        <a:latin typeface="Cambria Math" panose="02040503050406030204" pitchFamily="18" charset="0"/>
                      </a:rPr>
                      <m:t>𝐴</m:t>
                    </m:r>
                  </m:oMath>
                </a14:m>
                <a:r>
                  <a:rPr lang="en-GB" dirty="0"/>
                  <a:t>. We write this as </a:t>
                </a:r>
                <a14:m>
                  <m:oMath xmlns:m="http://schemas.openxmlformats.org/officeDocument/2006/math">
                    <m:sSup>
                      <m:sSupPr>
                        <m:ctrlPr>
                          <a:rPr lang="en-VN" i="1">
                            <a:latin typeface="Cambria Math" panose="02040503050406030204" pitchFamily="18" charset="0"/>
                          </a:rPr>
                        </m:ctrlPr>
                      </m:sSupPr>
                      <m:e>
                        <m:r>
                          <a:rPr lang="en-GB" i="1">
                            <a:latin typeface="Cambria Math" panose="02040503050406030204" pitchFamily="18" charset="0"/>
                          </a:rPr>
                          <m:t>𝐴</m:t>
                        </m:r>
                      </m:e>
                      <m:sup>
                        <m:r>
                          <a:rPr lang="en-GB" i="1">
                            <a:latin typeface="Cambria Math" panose="02040503050406030204" pitchFamily="18" charset="0"/>
                          </a:rPr>
                          <m:t>𝑐</m:t>
                        </m:r>
                      </m:sup>
                    </m:sSup>
                  </m:oMath>
                </a14:m>
                <a:r>
                  <a:rPr lang="en-GB" dirty="0"/>
                  <a:t> or </a:t>
                </a:r>
                <a14:m>
                  <m:oMath xmlns:m="http://schemas.openxmlformats.org/officeDocument/2006/math">
                    <m:r>
                      <a:rPr lang="en-GB" i="1">
                        <a:latin typeface="Cambria Math" panose="02040503050406030204" pitchFamily="18" charset="0"/>
                      </a:rPr>
                      <m:t>𝑆</m:t>
                    </m:r>
                    <m:r>
                      <a:rPr lang="en-GB" i="1">
                        <a:latin typeface="Cambria Math" panose="02040503050406030204" pitchFamily="18" charset="0"/>
                      </a:rPr>
                      <m:t> − </m:t>
                    </m:r>
                    <m:r>
                      <a:rPr lang="en-GB" i="1">
                        <a:latin typeface="Cambria Math" panose="02040503050406030204" pitchFamily="18" charset="0"/>
                      </a:rPr>
                      <m:t>𝐴</m:t>
                    </m:r>
                  </m:oMath>
                </a14:m>
                <a:r>
                  <a:rPr lang="en-GB" dirty="0"/>
                  <a:t>. </a:t>
                </a:r>
                <a:endParaRPr lang="en-VN" sz="2600" dirty="0"/>
              </a:p>
              <a:p>
                <a:pPr>
                  <a:lnSpc>
                    <a:spcPct val="150000"/>
                  </a:lnSpc>
                </a:pPr>
                <a:r>
                  <a:rPr lang="en-GB" b="1" dirty="0"/>
                  <a:t>Union</a:t>
                </a:r>
                <a:r>
                  <a:rPr lang="en-GB" dirty="0"/>
                  <a:t>:  The union of </a:t>
                </a:r>
                <a14:m>
                  <m:oMath xmlns:m="http://schemas.openxmlformats.org/officeDocument/2006/math">
                    <m:r>
                      <a:rPr lang="en-GB" i="1">
                        <a:latin typeface="Cambria Math" panose="02040503050406030204" pitchFamily="18" charset="0"/>
                      </a:rPr>
                      <m:t>𝐴</m:t>
                    </m:r>
                  </m:oMath>
                </a14:m>
                <a:r>
                  <a:rPr lang="en-GB" dirty="0"/>
                  <a:t> and </a:t>
                </a:r>
                <a14:m>
                  <m:oMath xmlns:m="http://schemas.openxmlformats.org/officeDocument/2006/math">
                    <m:r>
                      <a:rPr lang="en-GB" i="1">
                        <a:latin typeface="Cambria Math" panose="02040503050406030204" pitchFamily="18" charset="0"/>
                      </a:rPr>
                      <m:t>𝐵</m:t>
                    </m:r>
                  </m:oMath>
                </a14:m>
                <a:r>
                  <a:rPr lang="en-GB" dirty="0"/>
                  <a:t> is the set of all elements in </a:t>
                </a:r>
                <a14:m>
                  <m:oMath xmlns:m="http://schemas.openxmlformats.org/officeDocument/2006/math">
                    <m:r>
                      <a:rPr lang="en-GB" i="1">
                        <a:latin typeface="Cambria Math" panose="02040503050406030204" pitchFamily="18" charset="0"/>
                      </a:rPr>
                      <m:t>𝐴</m:t>
                    </m:r>
                  </m:oMath>
                </a14:m>
                <a:r>
                  <a:rPr lang="en-GB" dirty="0"/>
                  <a:t> or </a:t>
                </a:r>
                <a14:m>
                  <m:oMath xmlns:m="http://schemas.openxmlformats.org/officeDocument/2006/math">
                    <m:r>
                      <a:rPr lang="en-GB" i="1">
                        <a:latin typeface="Cambria Math" panose="02040503050406030204" pitchFamily="18" charset="0"/>
                      </a:rPr>
                      <m:t>𝐵</m:t>
                    </m:r>
                  </m:oMath>
                </a14:m>
                <a:r>
                  <a:rPr lang="en-GB" dirty="0"/>
                  <a:t> (or both). </a:t>
                </a:r>
              </a:p>
              <a:p>
                <a:pPr marL="0" indent="0">
                  <a:lnSpc>
                    <a:spcPct val="150000"/>
                  </a:lnSpc>
                  <a:buNone/>
                </a:pPr>
                <a:r>
                  <a:rPr lang="en-GB" dirty="0"/>
                  <a:t>    We write this as </a:t>
                </a:r>
                <a14:m>
                  <m:oMath xmlns:m="http://schemas.openxmlformats.org/officeDocument/2006/math">
                    <m:r>
                      <a:rPr lang="en-GB" i="1">
                        <a:latin typeface="Cambria Math" panose="02040503050406030204" pitchFamily="18" charset="0"/>
                      </a:rPr>
                      <m:t>𝐴</m:t>
                    </m:r>
                    <m:r>
                      <a:rPr lang="en-GB" i="1">
                        <a:latin typeface="Cambria Math" panose="02040503050406030204" pitchFamily="18" charset="0"/>
                      </a:rPr>
                      <m:t> ∪ </m:t>
                    </m:r>
                    <m:r>
                      <a:rPr lang="en-GB" i="1">
                        <a:latin typeface="Cambria Math" panose="02040503050406030204" pitchFamily="18" charset="0"/>
                      </a:rPr>
                      <m:t>𝐵</m:t>
                    </m:r>
                  </m:oMath>
                </a14:m>
                <a:r>
                  <a:rPr lang="en-GB" dirty="0"/>
                  <a:t>. </a:t>
                </a:r>
                <a:endParaRPr lang="en-VN" sz="2600" dirty="0"/>
              </a:p>
              <a:p>
                <a:endParaRPr lang="en-VN" dirty="0"/>
              </a:p>
            </p:txBody>
          </p:sp>
        </mc:Choice>
        <mc:Fallback xmlns="">
          <p:sp>
            <p:nvSpPr>
              <p:cNvPr id="3" name="Content Placeholder 2">
                <a:extLst>
                  <a:ext uri="{FF2B5EF4-FFF2-40B4-BE49-F238E27FC236}">
                    <a16:creationId xmlns:a16="http://schemas.microsoft.com/office/drawing/2014/main" id="{A02C6A91-5D6C-E94B-84A7-0D7340AF6683}"/>
                  </a:ext>
                </a:extLst>
              </p:cNvPr>
              <p:cNvSpPr>
                <a:spLocks noGrp="1" noRot="1" noChangeAspect="1" noMove="1" noResize="1" noEditPoints="1" noAdjustHandles="1" noChangeArrowheads="1" noChangeShapeType="1" noTextEdit="1"/>
              </p:cNvSpPr>
              <p:nvPr>
                <p:ph idx="1"/>
              </p:nvPr>
            </p:nvSpPr>
            <p:spPr>
              <a:xfrm>
                <a:off x="1294362" y="1037067"/>
                <a:ext cx="9603275" cy="4351220"/>
              </a:xfrm>
              <a:blipFill>
                <a:blip r:embed="rId2"/>
                <a:stretch>
                  <a:fillRect l="-528"/>
                </a:stretch>
              </a:blipFill>
            </p:spPr>
            <p:txBody>
              <a:bodyPr/>
              <a:lstStyle/>
              <a:p>
                <a:r>
                  <a:rPr lang="en-VN">
                    <a:noFill/>
                  </a:rPr>
                  <a:t> </a:t>
                </a:r>
              </a:p>
            </p:txBody>
          </p:sp>
        </mc:Fallback>
      </mc:AlternateContent>
    </p:spTree>
    <p:extLst>
      <p:ext uri="{BB962C8B-B14F-4D97-AF65-F5344CB8AC3E}">
        <p14:creationId xmlns:p14="http://schemas.microsoft.com/office/powerpoint/2010/main" val="423440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F4F3-F515-8D48-A434-31E575DB5259}"/>
              </a:ext>
            </a:extLst>
          </p:cNvPr>
          <p:cNvSpPr>
            <a:spLocks noGrp="1"/>
          </p:cNvSpPr>
          <p:nvPr>
            <p:ph type="title"/>
          </p:nvPr>
        </p:nvSpPr>
        <p:spPr/>
        <p:txBody>
          <a:bodyPr/>
          <a:lstStyle/>
          <a:p>
            <a:r>
              <a:rPr lang="en-VN" dirty="0"/>
              <a:t>SET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2C6A91-5D6C-E94B-84A7-0D7340AF6683}"/>
                  </a:ext>
                </a:extLst>
              </p:cNvPr>
              <p:cNvSpPr>
                <a:spLocks noGrp="1"/>
              </p:cNvSpPr>
              <p:nvPr>
                <p:ph idx="1"/>
              </p:nvPr>
            </p:nvSpPr>
            <p:spPr>
              <a:xfrm>
                <a:off x="1294362" y="1037067"/>
                <a:ext cx="9603275" cy="4351220"/>
              </a:xfrm>
            </p:spPr>
            <p:txBody>
              <a:bodyPr>
                <a:normAutofit/>
              </a:bodyPr>
              <a:lstStyle/>
              <a:p>
                <a:pPr>
                  <a:lnSpc>
                    <a:spcPct val="150000"/>
                  </a:lnSpc>
                </a:pPr>
                <a:r>
                  <a:rPr lang="en-GB" b="1" dirty="0"/>
                  <a:t>Intersection</a:t>
                </a:r>
                <a:r>
                  <a:rPr lang="en-GB" dirty="0"/>
                  <a:t>: The intersection of </a:t>
                </a:r>
                <a14:m>
                  <m:oMath xmlns:m="http://schemas.openxmlformats.org/officeDocument/2006/math">
                    <m:r>
                      <a:rPr lang="en-GB" i="1">
                        <a:latin typeface="Cambria Math" panose="02040503050406030204" pitchFamily="18" charset="0"/>
                      </a:rPr>
                      <m:t>𝐴</m:t>
                    </m:r>
                  </m:oMath>
                </a14:m>
                <a:r>
                  <a:rPr lang="en-GB" dirty="0"/>
                  <a:t> and </a:t>
                </a:r>
                <a14:m>
                  <m:oMath xmlns:m="http://schemas.openxmlformats.org/officeDocument/2006/math">
                    <m:r>
                      <a:rPr lang="en-GB" i="1">
                        <a:latin typeface="Cambria Math" panose="02040503050406030204" pitchFamily="18" charset="0"/>
                      </a:rPr>
                      <m:t>𝐵</m:t>
                    </m:r>
                  </m:oMath>
                </a14:m>
                <a:r>
                  <a:rPr lang="en-GB" dirty="0"/>
                  <a:t> is the set of all elements in both </a:t>
                </a:r>
                <a14:m>
                  <m:oMath xmlns:m="http://schemas.openxmlformats.org/officeDocument/2006/math">
                    <m:r>
                      <a:rPr lang="en-GB" i="1">
                        <a:latin typeface="Cambria Math" panose="02040503050406030204" pitchFamily="18" charset="0"/>
                      </a:rPr>
                      <m:t>𝐴</m:t>
                    </m:r>
                  </m:oMath>
                </a14:m>
                <a:r>
                  <a:rPr lang="en-GB" dirty="0"/>
                  <a:t> and </a:t>
                </a:r>
                <a14:m>
                  <m:oMath xmlns:m="http://schemas.openxmlformats.org/officeDocument/2006/math">
                    <m:r>
                      <a:rPr lang="en-GB" i="1">
                        <a:latin typeface="Cambria Math" panose="02040503050406030204" pitchFamily="18" charset="0"/>
                      </a:rPr>
                      <m:t>𝐵</m:t>
                    </m:r>
                  </m:oMath>
                </a14:m>
                <a:r>
                  <a:rPr lang="en-GB" dirty="0"/>
                  <a:t>    We write this as </a:t>
                </a:r>
                <a14:m>
                  <m:oMath xmlns:m="http://schemas.openxmlformats.org/officeDocument/2006/math">
                    <m:r>
                      <a:rPr lang="en-GB" i="1" dirty="0" smtClean="0">
                        <a:latin typeface="Cambria Math" panose="02040503050406030204" pitchFamily="18" charset="0"/>
                      </a:rPr>
                      <m:t>𝐴</m:t>
                    </m:r>
                    <m:r>
                      <a:rPr lang="en-GB" i="1" dirty="0" smtClean="0">
                        <a:latin typeface="Cambria Math" panose="02040503050406030204" pitchFamily="18" charset="0"/>
                      </a:rPr>
                      <m:t> ∩ </m:t>
                    </m:r>
                    <m:r>
                      <a:rPr lang="en-GB" i="1" dirty="0" smtClean="0">
                        <a:latin typeface="Cambria Math" panose="02040503050406030204" pitchFamily="18" charset="0"/>
                      </a:rPr>
                      <m:t>𝐵</m:t>
                    </m:r>
                  </m:oMath>
                </a14:m>
                <a:r>
                  <a:rPr lang="en-GB" dirty="0"/>
                  <a:t>. </a:t>
                </a:r>
                <a:endParaRPr lang="en-VN" dirty="0"/>
              </a:p>
              <a:p>
                <a:pPr>
                  <a:lnSpc>
                    <a:spcPct val="150000"/>
                  </a:lnSpc>
                </a:pPr>
                <a:r>
                  <a:rPr lang="en-GB" b="1" dirty="0"/>
                  <a:t>Empty set</a:t>
                </a:r>
                <a:r>
                  <a:rPr lang="en-GB" dirty="0"/>
                  <a:t>:  The empty set is the set with no elements. We denote it </a:t>
                </a:r>
                <a:r>
                  <a:rPr lang="en-GB" i="0" dirty="0">
                    <a:latin typeface="+mj-lt"/>
                  </a:rPr>
                  <a:t>∅</a:t>
                </a:r>
                <a:r>
                  <a:rPr lang="en-GB" dirty="0"/>
                  <a:t>. </a:t>
                </a:r>
                <a:endParaRPr lang="en-VN" dirty="0"/>
              </a:p>
              <a:p>
                <a:pPr>
                  <a:lnSpc>
                    <a:spcPct val="150000"/>
                  </a:lnSpc>
                </a:pPr>
                <a:r>
                  <a:rPr lang="en-GB" b="1" dirty="0"/>
                  <a:t>Disjoint</a:t>
                </a:r>
                <a:r>
                  <a:rPr lang="en-GB" dirty="0"/>
                  <a:t>:  </a:t>
                </a:r>
                <a14:m>
                  <m:oMath xmlns:m="http://schemas.openxmlformats.org/officeDocument/2006/math">
                    <m:r>
                      <a:rPr lang="en-GB" i="1">
                        <a:latin typeface="Cambria Math" panose="02040503050406030204" pitchFamily="18" charset="0"/>
                      </a:rPr>
                      <m:t>𝐴</m:t>
                    </m:r>
                  </m:oMath>
                </a14:m>
                <a:r>
                  <a:rPr lang="en-GB" dirty="0"/>
                  <a:t> and </a:t>
                </a:r>
                <a14:m>
                  <m:oMath xmlns:m="http://schemas.openxmlformats.org/officeDocument/2006/math">
                    <m:r>
                      <a:rPr lang="en-GB" i="1">
                        <a:latin typeface="Cambria Math" panose="02040503050406030204" pitchFamily="18" charset="0"/>
                      </a:rPr>
                      <m:t>𝐵</m:t>
                    </m:r>
                  </m:oMath>
                </a14:m>
                <a:r>
                  <a:rPr lang="en-GB" dirty="0"/>
                  <a:t> are disjoint if they have no common elements.  That is, if </a:t>
                </a:r>
                <a14:m>
                  <m:oMath xmlns:m="http://schemas.openxmlformats.org/officeDocument/2006/math">
                    <m:r>
                      <a:rPr lang="en-GB" i="1" dirty="0" smtClean="0">
                        <a:latin typeface="Cambria Math" panose="02040503050406030204" pitchFamily="18" charset="0"/>
                      </a:rPr>
                      <m:t>𝐴</m:t>
                    </m:r>
                    <m:r>
                      <a:rPr lang="en-GB" i="1" dirty="0" smtClean="0">
                        <a:latin typeface="Cambria Math" panose="02040503050406030204" pitchFamily="18" charset="0"/>
                      </a:rPr>
                      <m:t> ∩ </m:t>
                    </m:r>
                    <m:r>
                      <a:rPr lang="en-GB" i="1" dirty="0" smtClean="0">
                        <a:latin typeface="Cambria Math" panose="02040503050406030204" pitchFamily="18" charset="0"/>
                      </a:rPr>
                      <m:t>𝐵</m:t>
                    </m:r>
                    <m:r>
                      <a:rPr lang="en-GB" i="1" dirty="0" smtClean="0">
                        <a:latin typeface="Cambria Math" panose="02040503050406030204" pitchFamily="18" charset="0"/>
                      </a:rPr>
                      <m:t> = ∅</m:t>
                    </m:r>
                  </m:oMath>
                </a14:m>
                <a:r>
                  <a:rPr lang="en-GB" dirty="0"/>
                  <a:t>. </a:t>
                </a:r>
                <a:endParaRPr lang="en-VN" dirty="0"/>
              </a:p>
              <a:p>
                <a:pPr>
                  <a:lnSpc>
                    <a:spcPct val="150000"/>
                  </a:lnSpc>
                </a:pPr>
                <a:r>
                  <a:rPr lang="en-GB" b="1" dirty="0"/>
                  <a:t>Difference</a:t>
                </a:r>
                <a:r>
                  <a:rPr lang="en-GB" dirty="0"/>
                  <a:t>: The difference of </a:t>
                </a:r>
                <a14:m>
                  <m:oMath xmlns:m="http://schemas.openxmlformats.org/officeDocument/2006/math">
                    <m:r>
                      <a:rPr lang="en-GB" i="1">
                        <a:latin typeface="Cambria Math" panose="02040503050406030204" pitchFamily="18" charset="0"/>
                      </a:rPr>
                      <m:t>𝐴</m:t>
                    </m:r>
                  </m:oMath>
                </a14:m>
                <a:r>
                  <a:rPr lang="en-GB" dirty="0"/>
                  <a:t> and </a:t>
                </a:r>
                <a14:m>
                  <m:oMath xmlns:m="http://schemas.openxmlformats.org/officeDocument/2006/math">
                    <m:r>
                      <a:rPr lang="en-GB" i="1">
                        <a:latin typeface="Cambria Math" panose="02040503050406030204" pitchFamily="18" charset="0"/>
                      </a:rPr>
                      <m:t>𝐵</m:t>
                    </m:r>
                  </m:oMath>
                </a14:m>
                <a:r>
                  <a:rPr lang="en-GB" dirty="0"/>
                  <a:t> is the set of elements in </a:t>
                </a:r>
                <a14:m>
                  <m:oMath xmlns:m="http://schemas.openxmlformats.org/officeDocument/2006/math">
                    <m:r>
                      <a:rPr lang="en-GB" i="1">
                        <a:latin typeface="Cambria Math" panose="02040503050406030204" pitchFamily="18" charset="0"/>
                      </a:rPr>
                      <m:t>𝐴</m:t>
                    </m:r>
                  </m:oMath>
                </a14:m>
                <a:r>
                  <a:rPr lang="en-GB" dirty="0"/>
                  <a:t> that are not in </a:t>
                </a:r>
                <a14:m>
                  <m:oMath xmlns:m="http://schemas.openxmlformats.org/officeDocument/2006/math">
                    <m:r>
                      <a:rPr lang="en-GB" i="1">
                        <a:latin typeface="Cambria Math" panose="02040503050406030204" pitchFamily="18" charset="0"/>
                      </a:rPr>
                      <m:t>𝐵</m:t>
                    </m:r>
                  </m:oMath>
                </a14:m>
                <a:r>
                  <a:rPr lang="en-GB" dirty="0"/>
                  <a:t>. We write this as </a:t>
                </a:r>
                <a14:m>
                  <m:oMath xmlns:m="http://schemas.openxmlformats.org/officeDocument/2006/math">
                    <m:r>
                      <a:rPr lang="en-GB" i="1">
                        <a:latin typeface="Cambria Math" panose="02040503050406030204" pitchFamily="18" charset="0"/>
                      </a:rPr>
                      <m:t>𝐴</m:t>
                    </m:r>
                    <m:r>
                      <a:rPr lang="en-GB" i="1">
                        <a:latin typeface="Cambria Math" panose="02040503050406030204" pitchFamily="18" charset="0"/>
                      </a:rPr>
                      <m:t> − </m:t>
                    </m:r>
                    <m:r>
                      <a:rPr lang="en-GB" i="1">
                        <a:latin typeface="Cambria Math" panose="02040503050406030204" pitchFamily="18" charset="0"/>
                      </a:rPr>
                      <m:t>𝐵</m:t>
                    </m:r>
                  </m:oMath>
                </a14:m>
                <a:r>
                  <a:rPr lang="en-GB" dirty="0"/>
                  <a:t>.</a:t>
                </a:r>
                <a:endParaRPr lang="en-VN" dirty="0"/>
              </a:p>
              <a:p>
                <a:pPr marL="0" indent="0">
                  <a:buNone/>
                </a:pPr>
                <a:endParaRPr lang="en-VN" dirty="0"/>
              </a:p>
            </p:txBody>
          </p:sp>
        </mc:Choice>
        <mc:Fallback xmlns="">
          <p:sp>
            <p:nvSpPr>
              <p:cNvPr id="3" name="Content Placeholder 2">
                <a:extLst>
                  <a:ext uri="{FF2B5EF4-FFF2-40B4-BE49-F238E27FC236}">
                    <a16:creationId xmlns:a16="http://schemas.microsoft.com/office/drawing/2014/main" id="{A02C6A91-5D6C-E94B-84A7-0D7340AF6683}"/>
                  </a:ext>
                </a:extLst>
              </p:cNvPr>
              <p:cNvSpPr>
                <a:spLocks noGrp="1" noRot="1" noChangeAspect="1" noMove="1" noResize="1" noEditPoints="1" noAdjustHandles="1" noChangeArrowheads="1" noChangeShapeType="1" noTextEdit="1"/>
              </p:cNvSpPr>
              <p:nvPr>
                <p:ph idx="1"/>
              </p:nvPr>
            </p:nvSpPr>
            <p:spPr>
              <a:xfrm>
                <a:off x="1294362" y="1037067"/>
                <a:ext cx="9603275" cy="4351220"/>
              </a:xfrm>
              <a:blipFill>
                <a:blip r:embed="rId2"/>
                <a:stretch>
                  <a:fillRect l="-528" r="-1055"/>
                </a:stretch>
              </a:blipFill>
            </p:spPr>
            <p:txBody>
              <a:bodyPr/>
              <a:lstStyle/>
              <a:p>
                <a:r>
                  <a:rPr lang="en-VN">
                    <a:noFill/>
                  </a:rPr>
                  <a:t> </a:t>
                </a:r>
              </a:p>
            </p:txBody>
          </p:sp>
        </mc:Fallback>
      </mc:AlternateContent>
    </p:spTree>
    <p:extLst>
      <p:ext uri="{BB962C8B-B14F-4D97-AF65-F5344CB8AC3E}">
        <p14:creationId xmlns:p14="http://schemas.microsoft.com/office/powerpoint/2010/main" val="369264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3B63-C0AA-634D-83C4-54E914E5F7BE}"/>
              </a:ext>
            </a:extLst>
          </p:cNvPr>
          <p:cNvSpPr>
            <a:spLocks noGrp="1"/>
          </p:cNvSpPr>
          <p:nvPr>
            <p:ph type="title"/>
          </p:nvPr>
        </p:nvSpPr>
        <p:spPr/>
        <p:txBody>
          <a:bodyPr>
            <a:normAutofit fontScale="90000"/>
          </a:bodyPr>
          <a:lstStyle/>
          <a:p>
            <a:r>
              <a:rPr lang="en-US" dirty="0"/>
              <a:t>Visualize Set Operations with Venn Diagrams</a:t>
            </a:r>
            <a:endParaRPr lang="en-VN" dirty="0"/>
          </a:p>
        </p:txBody>
      </p:sp>
      <p:sp>
        <p:nvSpPr>
          <p:cNvPr id="4" name="Rectangle 3">
            <a:extLst>
              <a:ext uri="{FF2B5EF4-FFF2-40B4-BE49-F238E27FC236}">
                <a16:creationId xmlns:a16="http://schemas.microsoft.com/office/drawing/2014/main" id="{B50D27FA-0D4F-DF4A-9B4E-2E9F408834E8}"/>
              </a:ext>
            </a:extLst>
          </p:cNvPr>
          <p:cNvSpPr/>
          <p:nvPr/>
        </p:nvSpPr>
        <p:spPr>
          <a:xfrm>
            <a:off x="1451579" y="1115126"/>
            <a:ext cx="2897397" cy="1706133"/>
          </a:xfrm>
          <a:prstGeom prst="rect">
            <a:avLst/>
          </a:prstGeom>
          <a:solidFill>
            <a:srgbClr val="D9A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chemeClr val="tx1"/>
              </a:solidFill>
            </a:endParaRPr>
          </a:p>
        </p:txBody>
      </p:sp>
      <p:sp>
        <p:nvSpPr>
          <p:cNvPr id="5" name="Rectangle 4">
            <a:extLst>
              <a:ext uri="{FF2B5EF4-FFF2-40B4-BE49-F238E27FC236}">
                <a16:creationId xmlns:a16="http://schemas.microsoft.com/office/drawing/2014/main" id="{691E3959-96A6-204C-B847-A0F1FC8136F2}"/>
              </a:ext>
            </a:extLst>
          </p:cNvPr>
          <p:cNvSpPr/>
          <p:nvPr/>
        </p:nvSpPr>
        <p:spPr>
          <a:xfrm>
            <a:off x="2673003" y="2920336"/>
            <a:ext cx="290464" cy="369332"/>
          </a:xfrm>
          <a:prstGeom prst="rect">
            <a:avLst/>
          </a:prstGeom>
        </p:spPr>
        <p:txBody>
          <a:bodyPr wrap="none">
            <a:spAutoFit/>
          </a:bodyPr>
          <a:lstStyle/>
          <a:p>
            <a:pPr algn="ctr"/>
            <a:r>
              <a:rPr lang="en-VN" dirty="0"/>
              <a:t>S</a:t>
            </a:r>
          </a:p>
        </p:txBody>
      </p:sp>
      <p:sp>
        <p:nvSpPr>
          <p:cNvPr id="6" name="Rectangle 5">
            <a:extLst>
              <a:ext uri="{FF2B5EF4-FFF2-40B4-BE49-F238E27FC236}">
                <a16:creationId xmlns:a16="http://schemas.microsoft.com/office/drawing/2014/main" id="{2C8508C5-73BC-5147-9C79-3597C81FAE83}"/>
              </a:ext>
            </a:extLst>
          </p:cNvPr>
          <p:cNvSpPr/>
          <p:nvPr/>
        </p:nvSpPr>
        <p:spPr>
          <a:xfrm>
            <a:off x="4848984" y="1115126"/>
            <a:ext cx="2897397" cy="1706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chemeClr val="tx1"/>
              </a:solidFill>
            </a:endParaRPr>
          </a:p>
        </p:txBody>
      </p:sp>
      <p:sp>
        <p:nvSpPr>
          <p:cNvPr id="7" name="Rectangle 6">
            <a:extLst>
              <a:ext uri="{FF2B5EF4-FFF2-40B4-BE49-F238E27FC236}">
                <a16:creationId xmlns:a16="http://schemas.microsoft.com/office/drawing/2014/main" id="{597C8BFE-4FCC-0741-B0CD-5258081E0C9D}"/>
              </a:ext>
            </a:extLst>
          </p:cNvPr>
          <p:cNvSpPr/>
          <p:nvPr/>
        </p:nvSpPr>
        <p:spPr>
          <a:xfrm>
            <a:off x="6046363" y="2920336"/>
            <a:ext cx="338555" cy="369332"/>
          </a:xfrm>
          <a:prstGeom prst="rect">
            <a:avLst/>
          </a:prstGeom>
        </p:spPr>
        <p:txBody>
          <a:bodyPr wrap="none">
            <a:spAutoFit/>
          </a:bodyPr>
          <a:lstStyle/>
          <a:p>
            <a:pPr algn="ctr"/>
            <a:r>
              <a:rPr lang="en-VN" dirty="0"/>
              <a:t>A</a:t>
            </a:r>
          </a:p>
        </p:txBody>
      </p:sp>
      <p:sp>
        <p:nvSpPr>
          <p:cNvPr id="8" name="Oval 7">
            <a:extLst>
              <a:ext uri="{FF2B5EF4-FFF2-40B4-BE49-F238E27FC236}">
                <a16:creationId xmlns:a16="http://schemas.microsoft.com/office/drawing/2014/main" id="{95D3B459-FF8C-1141-BC6C-161983A8F3D2}"/>
              </a:ext>
            </a:extLst>
          </p:cNvPr>
          <p:cNvSpPr/>
          <p:nvPr/>
        </p:nvSpPr>
        <p:spPr>
          <a:xfrm>
            <a:off x="5452946" y="1460810"/>
            <a:ext cx="907926" cy="981307"/>
          </a:xfrm>
          <a:prstGeom prst="ellipse">
            <a:avLst/>
          </a:prstGeom>
          <a:solidFill>
            <a:srgbClr val="D9A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D43EAC07-2145-144E-AC32-6A80E7E12782}"/>
              </a:ext>
            </a:extLst>
          </p:cNvPr>
          <p:cNvSpPr/>
          <p:nvPr/>
        </p:nvSpPr>
        <p:spPr>
          <a:xfrm>
            <a:off x="8246389" y="1115126"/>
            <a:ext cx="2897397" cy="1706133"/>
          </a:xfrm>
          <a:prstGeom prst="rect">
            <a:avLst/>
          </a:prstGeom>
          <a:solidFill>
            <a:srgbClr val="D9A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chemeClr val="tx1"/>
              </a:solidFill>
            </a:endParaRPr>
          </a:p>
        </p:txBody>
      </p:sp>
      <p:sp>
        <p:nvSpPr>
          <p:cNvPr id="10" name="Oval 9">
            <a:extLst>
              <a:ext uri="{FF2B5EF4-FFF2-40B4-BE49-F238E27FC236}">
                <a16:creationId xmlns:a16="http://schemas.microsoft.com/office/drawing/2014/main" id="{674B0A3D-C3AF-8E40-A2FB-5ABF91E0A666}"/>
              </a:ext>
            </a:extLst>
          </p:cNvPr>
          <p:cNvSpPr/>
          <p:nvPr/>
        </p:nvSpPr>
        <p:spPr>
          <a:xfrm>
            <a:off x="8850351" y="1460810"/>
            <a:ext cx="907926" cy="9813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323C121-F814-8246-863D-98549E480A60}"/>
                  </a:ext>
                </a:extLst>
              </p:cNvPr>
              <p:cNvSpPr/>
              <p:nvPr/>
            </p:nvSpPr>
            <p:spPr>
              <a:xfrm>
                <a:off x="8946677" y="2920336"/>
                <a:ext cx="1496820" cy="37587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vi-VN" b="0" i="1" dirty="0" smtClean="0">
                              <a:latin typeface="Cambria Math" panose="02040503050406030204" pitchFamily="18" charset="0"/>
                            </a:rPr>
                          </m:ctrlPr>
                        </m:sSupPr>
                        <m:e>
                          <m:r>
                            <a:rPr lang="en-VN" i="1" dirty="0" smtClean="0">
                              <a:latin typeface="Cambria Math" panose="02040503050406030204" pitchFamily="18" charset="0"/>
                            </a:rPr>
                            <m:t>𝐴</m:t>
                          </m:r>
                        </m:e>
                        <m:sup>
                          <m:r>
                            <m:rPr>
                              <m:sty m:val="p"/>
                            </m:rPr>
                            <a:rPr lang="vi-VN" i="1" dirty="0">
                              <a:latin typeface="Cambria Math" panose="02040503050406030204" pitchFamily="18" charset="0"/>
                            </a:rPr>
                            <m:t>C</m:t>
                          </m:r>
                        </m:sup>
                      </m:sSup>
                      <m:r>
                        <a:rPr lang="vi-VN" b="0" i="1" dirty="0" smtClean="0">
                          <a:latin typeface="Cambria Math" panose="02040503050406030204" pitchFamily="18" charset="0"/>
                        </a:rPr>
                        <m:t>= </m:t>
                      </m:r>
                      <m:r>
                        <m:rPr>
                          <m:sty m:val="p"/>
                        </m:rPr>
                        <a:rPr lang="vi-VN" i="1" dirty="0">
                          <a:latin typeface="Cambria Math" panose="02040503050406030204" pitchFamily="18" charset="0"/>
                        </a:rPr>
                        <m:t>S</m:t>
                      </m:r>
                      <m:r>
                        <a:rPr lang="vi-VN" b="0" i="1" dirty="0" smtClean="0">
                          <a:latin typeface="Cambria Math" panose="02040503050406030204" pitchFamily="18" charset="0"/>
                        </a:rPr>
                        <m:t> − </m:t>
                      </m:r>
                      <m:r>
                        <m:rPr>
                          <m:sty m:val="p"/>
                        </m:rPr>
                        <a:rPr lang="vi-VN" i="1" dirty="0">
                          <a:latin typeface="Cambria Math" panose="02040503050406030204" pitchFamily="18" charset="0"/>
                        </a:rPr>
                        <m:t>A</m:t>
                      </m:r>
                    </m:oMath>
                  </m:oMathPara>
                </a14:m>
                <a:endParaRPr lang="en-VN" dirty="0"/>
              </a:p>
            </p:txBody>
          </p:sp>
        </mc:Choice>
        <mc:Fallback xmlns="">
          <p:sp>
            <p:nvSpPr>
              <p:cNvPr id="11" name="Rectangle 10">
                <a:extLst>
                  <a:ext uri="{FF2B5EF4-FFF2-40B4-BE49-F238E27FC236}">
                    <a16:creationId xmlns:a16="http://schemas.microsoft.com/office/drawing/2014/main" id="{6323C121-F814-8246-863D-98549E480A60}"/>
                  </a:ext>
                </a:extLst>
              </p:cNvPr>
              <p:cNvSpPr>
                <a:spLocks noRot="1" noChangeAspect="1" noMove="1" noResize="1" noEditPoints="1" noAdjustHandles="1" noChangeArrowheads="1" noChangeShapeType="1" noTextEdit="1"/>
              </p:cNvSpPr>
              <p:nvPr/>
            </p:nvSpPr>
            <p:spPr>
              <a:xfrm>
                <a:off x="8946677" y="2920336"/>
                <a:ext cx="1496820" cy="375872"/>
              </a:xfrm>
              <a:prstGeom prst="rect">
                <a:avLst/>
              </a:prstGeom>
              <a:blipFill>
                <a:blip r:embed="rId2"/>
                <a:stretch>
                  <a:fillRect b="-16129"/>
                </a:stretch>
              </a:blipFill>
            </p:spPr>
            <p:txBody>
              <a:bodyPr/>
              <a:lstStyle/>
              <a:p>
                <a:r>
                  <a:rPr lang="en-VN">
                    <a:noFill/>
                  </a:rPr>
                  <a:t> </a:t>
                </a:r>
              </a:p>
            </p:txBody>
          </p:sp>
        </mc:Fallback>
      </mc:AlternateContent>
      <p:sp>
        <p:nvSpPr>
          <p:cNvPr id="12" name="Rectangle 11">
            <a:extLst>
              <a:ext uri="{FF2B5EF4-FFF2-40B4-BE49-F238E27FC236}">
                <a16:creationId xmlns:a16="http://schemas.microsoft.com/office/drawing/2014/main" id="{54DC3702-A69D-0B4B-B062-4A8398D7A605}"/>
              </a:ext>
            </a:extLst>
          </p:cNvPr>
          <p:cNvSpPr/>
          <p:nvPr/>
        </p:nvSpPr>
        <p:spPr>
          <a:xfrm>
            <a:off x="1451578" y="3568333"/>
            <a:ext cx="2897397" cy="1706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chemeClr val="tx1"/>
              </a:solidFill>
            </a:endParaRPr>
          </a:p>
        </p:txBody>
      </p:sp>
      <p:sp>
        <p:nvSpPr>
          <p:cNvPr id="13" name="Oval 12">
            <a:extLst>
              <a:ext uri="{FF2B5EF4-FFF2-40B4-BE49-F238E27FC236}">
                <a16:creationId xmlns:a16="http://schemas.microsoft.com/office/drawing/2014/main" id="{4943DABB-5B4A-DC48-9F7E-9997FA4CA9AE}"/>
              </a:ext>
            </a:extLst>
          </p:cNvPr>
          <p:cNvSpPr/>
          <p:nvPr/>
        </p:nvSpPr>
        <p:spPr>
          <a:xfrm>
            <a:off x="2055541" y="4066479"/>
            <a:ext cx="907926" cy="981307"/>
          </a:xfrm>
          <a:prstGeom prst="ellipse">
            <a:avLst/>
          </a:prstGeom>
          <a:solidFill>
            <a:srgbClr val="D9A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Oval 15">
            <a:extLst>
              <a:ext uri="{FF2B5EF4-FFF2-40B4-BE49-F238E27FC236}">
                <a16:creationId xmlns:a16="http://schemas.microsoft.com/office/drawing/2014/main" id="{284EEFA9-5AF4-B846-9D47-E23D6609EAE3}"/>
              </a:ext>
            </a:extLst>
          </p:cNvPr>
          <p:cNvSpPr/>
          <p:nvPr/>
        </p:nvSpPr>
        <p:spPr>
          <a:xfrm>
            <a:off x="2728268" y="4083207"/>
            <a:ext cx="907926" cy="981307"/>
          </a:xfrm>
          <a:prstGeom prst="ellipse">
            <a:avLst/>
          </a:prstGeom>
          <a:solidFill>
            <a:srgbClr val="D9A417">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94ED42F-016F-E347-9BA5-C2B2784D56DE}"/>
                  </a:ext>
                </a:extLst>
              </p:cNvPr>
              <p:cNvSpPr/>
              <p:nvPr/>
            </p:nvSpPr>
            <p:spPr>
              <a:xfrm>
                <a:off x="2410687" y="5291194"/>
                <a:ext cx="8150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VN" i="1" dirty="0" smtClean="0">
                          <a:latin typeface="Cambria Math" panose="02040503050406030204" pitchFamily="18" charset="0"/>
                        </a:rPr>
                        <m:t>𝐴</m:t>
                      </m:r>
                      <m:r>
                        <a:rPr lang="vi-VN" b="0" i="1" dirty="0" smtClean="0">
                          <a:latin typeface="Cambria Math" panose="02040503050406030204" pitchFamily="18" charset="0"/>
                        </a:rPr>
                        <m:t>∪</m:t>
                      </m:r>
                      <m:r>
                        <a:rPr lang="en-US" b="0" i="1" dirty="0" smtClean="0">
                          <a:latin typeface="Cambria Math" panose="02040503050406030204" pitchFamily="18" charset="0"/>
                        </a:rPr>
                        <m:t>𝐵</m:t>
                      </m:r>
                    </m:oMath>
                  </m:oMathPara>
                </a14:m>
                <a:endParaRPr lang="en-VN" dirty="0"/>
              </a:p>
            </p:txBody>
          </p:sp>
        </mc:Choice>
        <mc:Fallback xmlns="">
          <p:sp>
            <p:nvSpPr>
              <p:cNvPr id="17" name="Rectangle 16">
                <a:extLst>
                  <a:ext uri="{FF2B5EF4-FFF2-40B4-BE49-F238E27FC236}">
                    <a16:creationId xmlns:a16="http://schemas.microsoft.com/office/drawing/2014/main" id="{B94ED42F-016F-E347-9BA5-C2B2784D56DE}"/>
                  </a:ext>
                </a:extLst>
              </p:cNvPr>
              <p:cNvSpPr>
                <a:spLocks noRot="1" noChangeAspect="1" noMove="1" noResize="1" noEditPoints="1" noAdjustHandles="1" noChangeArrowheads="1" noChangeShapeType="1" noTextEdit="1"/>
              </p:cNvSpPr>
              <p:nvPr/>
            </p:nvSpPr>
            <p:spPr>
              <a:xfrm>
                <a:off x="2410687" y="5291194"/>
                <a:ext cx="815095" cy="369332"/>
              </a:xfrm>
              <a:prstGeom prst="rect">
                <a:avLst/>
              </a:prstGeom>
              <a:blipFill>
                <a:blip r:embed="rId3"/>
                <a:stretch>
                  <a:fillRect/>
                </a:stretch>
              </a:blipFill>
            </p:spPr>
            <p:txBody>
              <a:bodyPr/>
              <a:lstStyle/>
              <a:p>
                <a:r>
                  <a:rPr lang="en-VN">
                    <a:noFill/>
                  </a:rPr>
                  <a:t> </a:t>
                </a:r>
              </a:p>
            </p:txBody>
          </p:sp>
        </mc:Fallback>
      </mc:AlternateContent>
      <p:sp>
        <p:nvSpPr>
          <p:cNvPr id="18" name="Rectangle 17">
            <a:extLst>
              <a:ext uri="{FF2B5EF4-FFF2-40B4-BE49-F238E27FC236}">
                <a16:creationId xmlns:a16="http://schemas.microsoft.com/office/drawing/2014/main" id="{395AEF44-0F69-B741-8EE5-6B1E5E8A306D}"/>
              </a:ext>
            </a:extLst>
          </p:cNvPr>
          <p:cNvSpPr/>
          <p:nvPr/>
        </p:nvSpPr>
        <p:spPr>
          <a:xfrm>
            <a:off x="4912173" y="3585061"/>
            <a:ext cx="2897397" cy="1706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chemeClr val="tx1"/>
              </a:solidFill>
            </a:endParaRPr>
          </a:p>
        </p:txBody>
      </p:sp>
      <p:sp>
        <p:nvSpPr>
          <p:cNvPr id="20" name="Oval 19">
            <a:extLst>
              <a:ext uri="{FF2B5EF4-FFF2-40B4-BE49-F238E27FC236}">
                <a16:creationId xmlns:a16="http://schemas.microsoft.com/office/drawing/2014/main" id="{7881D591-DB86-1D44-AA4E-ECE50891BF8B}"/>
              </a:ext>
            </a:extLst>
          </p:cNvPr>
          <p:cNvSpPr/>
          <p:nvPr/>
        </p:nvSpPr>
        <p:spPr>
          <a:xfrm>
            <a:off x="6096000" y="4053470"/>
            <a:ext cx="907926" cy="981307"/>
          </a:xfrm>
          <a:prstGeom prst="ellipse">
            <a:avLst/>
          </a:prstGeom>
          <a:solidFill>
            <a:srgbClr val="FFFFF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22" name="Oval 21">
            <a:extLst>
              <a:ext uri="{FF2B5EF4-FFF2-40B4-BE49-F238E27FC236}">
                <a16:creationId xmlns:a16="http://schemas.microsoft.com/office/drawing/2014/main" id="{CD93EC80-9874-6D4B-BB2D-A903B298E023}"/>
              </a:ext>
            </a:extLst>
          </p:cNvPr>
          <p:cNvSpPr/>
          <p:nvPr/>
        </p:nvSpPr>
        <p:spPr>
          <a:xfrm>
            <a:off x="5476992" y="4053470"/>
            <a:ext cx="907926" cy="981307"/>
          </a:xfrm>
          <a:prstGeom prst="ellipse">
            <a:avLst/>
          </a:prstGeom>
          <a:solidFill>
            <a:schemeClr val="bg1">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highlight>
                <a:srgbClr val="D9A417"/>
              </a:highlight>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2B6D3DC6-CD7E-EC45-9802-4E5223D9314B}"/>
                  </a:ext>
                </a:extLst>
              </p:cNvPr>
              <p:cNvSpPr/>
              <p:nvPr/>
            </p:nvSpPr>
            <p:spPr>
              <a:xfrm>
                <a:off x="5871282" y="5307922"/>
                <a:ext cx="1045927" cy="369332"/>
              </a:xfrm>
              <a:prstGeom prst="rect">
                <a:avLst/>
              </a:prstGeom>
            </p:spPr>
            <p:txBody>
              <a:bodyPr wrap="none">
                <a:spAutoFit/>
              </a:bodyPr>
              <a:lstStyle/>
              <a:p>
                <a14:m>
                  <m:oMath xmlns:m="http://schemas.openxmlformats.org/officeDocument/2006/math">
                    <m:r>
                      <a:rPr lang="en-VN"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m:t>
                    </m:r>
                  </m:oMath>
                </a14:m>
                <a:r>
                  <a:rPr lang="en-VN" dirty="0"/>
                  <a:t> ???</a:t>
                </a:r>
              </a:p>
            </p:txBody>
          </p:sp>
        </mc:Choice>
        <mc:Fallback xmlns="">
          <p:sp>
            <p:nvSpPr>
              <p:cNvPr id="21" name="Rectangle 20">
                <a:extLst>
                  <a:ext uri="{FF2B5EF4-FFF2-40B4-BE49-F238E27FC236}">
                    <a16:creationId xmlns:a16="http://schemas.microsoft.com/office/drawing/2014/main" id="{2B6D3DC6-CD7E-EC45-9802-4E5223D9314B}"/>
                  </a:ext>
                </a:extLst>
              </p:cNvPr>
              <p:cNvSpPr>
                <a:spLocks noRot="1" noChangeAspect="1" noMove="1" noResize="1" noEditPoints="1" noAdjustHandles="1" noChangeArrowheads="1" noChangeShapeType="1" noTextEdit="1"/>
              </p:cNvSpPr>
              <p:nvPr/>
            </p:nvSpPr>
            <p:spPr>
              <a:xfrm>
                <a:off x="5871282" y="5307922"/>
                <a:ext cx="1045927" cy="369332"/>
              </a:xfrm>
              <a:prstGeom prst="rect">
                <a:avLst/>
              </a:prstGeom>
              <a:blipFill>
                <a:blip r:embed="rId4"/>
                <a:stretch>
                  <a:fillRect t="-10345" r="-3614" b="-24138"/>
                </a:stretch>
              </a:blipFill>
            </p:spPr>
            <p:txBody>
              <a:bodyPr/>
              <a:lstStyle/>
              <a:p>
                <a:r>
                  <a:rPr lang="en-VN">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8CDD3A22-BEA1-164B-B39C-5CC45A86598E}"/>
                  </a:ext>
                </a:extLst>
              </p14:cNvPr>
              <p14:cNvContentPartPr/>
              <p14:nvPr/>
            </p14:nvContentPartPr>
            <p14:xfrm>
              <a:off x="655815" y="664797"/>
              <a:ext cx="360" cy="360"/>
            </p14:xfrm>
          </p:contentPart>
        </mc:Choice>
        <mc:Fallback xmlns="">
          <p:pic>
            <p:nvPicPr>
              <p:cNvPr id="27" name="Ink 26">
                <a:extLst>
                  <a:ext uri="{FF2B5EF4-FFF2-40B4-BE49-F238E27FC236}">
                    <a16:creationId xmlns:a16="http://schemas.microsoft.com/office/drawing/2014/main" id="{8CDD3A22-BEA1-164B-B39C-5CC45A86598E}"/>
                  </a:ext>
                </a:extLst>
              </p:cNvPr>
              <p:cNvPicPr/>
              <p:nvPr/>
            </p:nvPicPr>
            <p:blipFill>
              <a:blip r:embed="rId6"/>
              <a:stretch>
                <a:fillRect/>
              </a:stretch>
            </p:blipFill>
            <p:spPr>
              <a:xfrm>
                <a:off x="646815" y="655797"/>
                <a:ext cx="18000" cy="18000"/>
              </a:xfrm>
              <a:prstGeom prst="rect">
                <a:avLst/>
              </a:prstGeom>
            </p:spPr>
          </p:pic>
        </mc:Fallback>
      </mc:AlternateContent>
      <p:sp>
        <p:nvSpPr>
          <p:cNvPr id="30" name="Rectangle 29">
            <a:extLst>
              <a:ext uri="{FF2B5EF4-FFF2-40B4-BE49-F238E27FC236}">
                <a16:creationId xmlns:a16="http://schemas.microsoft.com/office/drawing/2014/main" id="{3ACA9532-FFA2-4C47-9B11-53141BD5EF21}"/>
              </a:ext>
            </a:extLst>
          </p:cNvPr>
          <p:cNvSpPr/>
          <p:nvPr/>
        </p:nvSpPr>
        <p:spPr>
          <a:xfrm>
            <a:off x="8246389" y="3601789"/>
            <a:ext cx="2897397" cy="1706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chemeClr val="tx1"/>
              </a:solidFill>
            </a:endParaRPr>
          </a:p>
        </p:txBody>
      </p:sp>
      <p:sp>
        <p:nvSpPr>
          <p:cNvPr id="31" name="Oval 30">
            <a:extLst>
              <a:ext uri="{FF2B5EF4-FFF2-40B4-BE49-F238E27FC236}">
                <a16:creationId xmlns:a16="http://schemas.microsoft.com/office/drawing/2014/main" id="{3F4A5E9F-1419-A248-B1FD-ED50C0CEDE08}"/>
              </a:ext>
            </a:extLst>
          </p:cNvPr>
          <p:cNvSpPr/>
          <p:nvPr/>
        </p:nvSpPr>
        <p:spPr>
          <a:xfrm>
            <a:off x="9430216" y="4070198"/>
            <a:ext cx="907926" cy="981307"/>
          </a:xfrm>
          <a:prstGeom prst="ellipse">
            <a:avLst/>
          </a:prstGeom>
          <a:solidFill>
            <a:srgbClr val="FFFFF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32" name="Oval 31">
            <a:extLst>
              <a:ext uri="{FF2B5EF4-FFF2-40B4-BE49-F238E27FC236}">
                <a16:creationId xmlns:a16="http://schemas.microsoft.com/office/drawing/2014/main" id="{BAC23274-69A8-FD4B-9533-A66F11EBE59F}"/>
              </a:ext>
            </a:extLst>
          </p:cNvPr>
          <p:cNvSpPr/>
          <p:nvPr/>
        </p:nvSpPr>
        <p:spPr>
          <a:xfrm>
            <a:off x="8811208" y="4070198"/>
            <a:ext cx="907926" cy="981307"/>
          </a:xfrm>
          <a:prstGeom prst="ellipse">
            <a:avLst/>
          </a:prstGeom>
          <a:solidFill>
            <a:schemeClr val="bg1">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highlight>
                <a:srgbClr val="D9A417"/>
              </a:highlight>
            </a:endParaRPr>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958772B9-D41A-6047-A523-7922BB6F293F}"/>
                  </a:ext>
                </a:extLst>
              </p:cNvPr>
              <p:cNvSpPr/>
              <p:nvPr/>
            </p:nvSpPr>
            <p:spPr>
              <a:xfrm>
                <a:off x="9205498" y="5324650"/>
                <a:ext cx="1138902" cy="369332"/>
              </a:xfrm>
              <a:prstGeom prst="rect">
                <a:avLst/>
              </a:prstGeom>
            </p:spPr>
            <p:txBody>
              <a:bodyPr wrap="none">
                <a:spAutoFit/>
              </a:bodyPr>
              <a:lstStyle/>
              <a:p>
                <a14:m>
                  <m:oMath xmlns:m="http://schemas.openxmlformats.org/officeDocument/2006/math">
                    <m:r>
                      <a:rPr lang="en-VN"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m:t>
                    </m:r>
                  </m:oMath>
                </a14:m>
                <a:r>
                  <a:rPr lang="en-VN" dirty="0"/>
                  <a:t> ????</a:t>
                </a:r>
              </a:p>
            </p:txBody>
          </p:sp>
        </mc:Choice>
        <mc:Fallback xmlns="">
          <p:sp>
            <p:nvSpPr>
              <p:cNvPr id="33" name="Rectangle 32">
                <a:extLst>
                  <a:ext uri="{FF2B5EF4-FFF2-40B4-BE49-F238E27FC236}">
                    <a16:creationId xmlns:a16="http://schemas.microsoft.com/office/drawing/2014/main" id="{958772B9-D41A-6047-A523-7922BB6F293F}"/>
                  </a:ext>
                </a:extLst>
              </p:cNvPr>
              <p:cNvSpPr>
                <a:spLocks noRot="1" noChangeAspect="1" noMove="1" noResize="1" noEditPoints="1" noAdjustHandles="1" noChangeArrowheads="1" noChangeShapeType="1" noTextEdit="1"/>
              </p:cNvSpPr>
              <p:nvPr/>
            </p:nvSpPr>
            <p:spPr>
              <a:xfrm>
                <a:off x="9205498" y="5324650"/>
                <a:ext cx="1138902" cy="369332"/>
              </a:xfrm>
              <a:prstGeom prst="rect">
                <a:avLst/>
              </a:prstGeom>
              <a:blipFill>
                <a:blip r:embed="rId7"/>
                <a:stretch>
                  <a:fillRect t="-6667" r="-3297" b="-23333"/>
                </a:stretch>
              </a:blipFill>
            </p:spPr>
            <p:txBody>
              <a:bodyPr/>
              <a:lstStyle/>
              <a:p>
                <a:r>
                  <a:rPr lang="en-VN">
                    <a:noFill/>
                  </a:rPr>
                  <a:t> </a:t>
                </a:r>
              </a:p>
            </p:txBody>
          </p:sp>
        </mc:Fallback>
      </mc:AlternateContent>
    </p:spTree>
    <p:extLst>
      <p:ext uri="{BB962C8B-B14F-4D97-AF65-F5344CB8AC3E}">
        <p14:creationId xmlns:p14="http://schemas.microsoft.com/office/powerpoint/2010/main" val="107335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left)">
                                      <p:cBhvr>
                                        <p:cTn id="61" dur="500"/>
                                        <p:tgtEl>
                                          <p:spTgt spid="2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left)">
                                      <p:cBhvr>
                                        <p:cTn id="6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animBg="1"/>
      <p:bldP spid="11" grpId="0"/>
      <p:bldP spid="12" grpId="0" animBg="1"/>
      <p:bldP spid="13" grpId="0" animBg="1"/>
      <p:bldP spid="16" grpId="0" animBg="1"/>
      <p:bldP spid="17" grpId="0"/>
      <p:bldP spid="18" grpId="0" animBg="1"/>
      <p:bldP spid="20" grpId="0" animBg="1"/>
      <p:bldP spid="22" grpId="0" animBg="1"/>
      <p:bldP spid="21" grpId="0"/>
      <p:bldP spid="30" grpId="0" animBg="1"/>
      <p:bldP spid="31" grpId="0" animBg="1"/>
      <p:bldP spid="32" grpId="0" animBg="1"/>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178A-07EA-F64D-A1D0-3992AE84EA49}"/>
              </a:ext>
            </a:extLst>
          </p:cNvPr>
          <p:cNvSpPr>
            <a:spLocks noGrp="1"/>
          </p:cNvSpPr>
          <p:nvPr>
            <p:ph type="title"/>
          </p:nvPr>
        </p:nvSpPr>
        <p:spPr/>
        <p:txBody>
          <a:bodyPr/>
          <a:lstStyle/>
          <a:p>
            <a:pPr algn="ctr"/>
            <a:r>
              <a:rPr lang="en-VN" dirty="0"/>
              <a:t>COUNTING</a:t>
            </a:r>
          </a:p>
        </p:txBody>
      </p:sp>
      <p:pic>
        <p:nvPicPr>
          <p:cNvPr id="5" name="Content Placeholder 4">
            <a:extLst>
              <a:ext uri="{FF2B5EF4-FFF2-40B4-BE49-F238E27FC236}">
                <a16:creationId xmlns:a16="http://schemas.microsoft.com/office/drawing/2014/main" id="{FAEDA33F-ED1A-D741-86F2-74B17E5AFA4A}"/>
              </a:ext>
            </a:extLst>
          </p:cNvPr>
          <p:cNvPicPr>
            <a:picLocks noGrp="1" noChangeAspect="1"/>
          </p:cNvPicPr>
          <p:nvPr>
            <p:ph idx="1"/>
          </p:nvPr>
        </p:nvPicPr>
        <p:blipFill>
          <a:blip r:embed="rId2"/>
          <a:stretch>
            <a:fillRect/>
          </a:stretch>
        </p:blipFill>
        <p:spPr>
          <a:xfrm>
            <a:off x="3249396" y="1114423"/>
            <a:ext cx="6062582" cy="4728815"/>
          </a:xfrm>
        </p:spPr>
      </p:pic>
    </p:spTree>
    <p:extLst>
      <p:ext uri="{BB962C8B-B14F-4D97-AF65-F5344CB8AC3E}">
        <p14:creationId xmlns:p14="http://schemas.microsoft.com/office/powerpoint/2010/main" val="3230909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0941-18D2-AF48-9FDE-EFCA1112A322}"/>
              </a:ext>
            </a:extLst>
          </p:cNvPr>
          <p:cNvSpPr>
            <a:spLocks noGrp="1"/>
          </p:cNvSpPr>
          <p:nvPr>
            <p:ph type="title"/>
          </p:nvPr>
        </p:nvSpPr>
        <p:spPr/>
        <p:txBody>
          <a:bodyPr/>
          <a:lstStyle/>
          <a:p>
            <a:r>
              <a:rPr lang="en-VN" dirty="0"/>
              <a:t>Rule of SUM</a:t>
            </a:r>
          </a:p>
        </p:txBody>
      </p:sp>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80DEA7EF-E851-CB4A-BED8-3EFE9823FEBB}"/>
                  </a:ext>
                </a:extLst>
              </p:cNvPr>
              <p:cNvSpPr/>
              <p:nvPr/>
            </p:nvSpPr>
            <p:spPr>
              <a:xfrm>
                <a:off x="1451578" y="1193179"/>
                <a:ext cx="9603274" cy="3624147"/>
              </a:xfrm>
              <a:prstGeom prst="roundRect">
                <a:avLst/>
              </a:prstGeom>
              <a:solidFill>
                <a:schemeClr val="accent6">
                  <a:lumMod val="60000"/>
                  <a:lumOff val="40000"/>
                  <a:alpha val="6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solidFill>
                    <a:latin typeface="Times New Roman" panose="02020603050405020304" pitchFamily="18" charset="0"/>
                    <a:ea typeface="Times New Roman" panose="02020603050405020304" pitchFamily="18" charset="0"/>
                  </a:rPr>
                  <a:t>If an experiment can either end up being</a:t>
                </a:r>
                <a:r>
                  <a:rPr lang="en-GB" sz="2000" b="1" dirty="0">
                    <a:solidFill>
                      <a:schemeClr val="tx1"/>
                    </a:solidFill>
                    <a:latin typeface="Times New Roman" panose="02020603050405020304" pitchFamily="18" charset="0"/>
                    <a:ea typeface="Times New Roman" panose="02020603050405020304" pitchFamily="18" charset="0"/>
                  </a:rPr>
                  <a:t>: </a:t>
                </a:r>
              </a:p>
              <a:p>
                <a:endParaRPr lang="en-GB" sz="2000" b="1" dirty="0">
                  <a:solidFill>
                    <a:schemeClr val="tx1"/>
                  </a:solidFill>
                  <a:latin typeface="Times New Roman" panose="02020603050405020304" pitchFamily="18" charset="0"/>
                  <a:ea typeface="Times New Roman" panose="02020603050405020304" pitchFamily="18" charset="0"/>
                </a:endParaRPr>
              </a:p>
              <a:p>
                <a:pPr algn="ctr"/>
                <a:r>
                  <a:rPr lang="en-GB" sz="2000" b="1" dirty="0">
                    <a:solidFill>
                      <a:schemeClr val="tx1"/>
                    </a:solidFill>
                    <a:latin typeface="Times New Roman" panose="02020603050405020304" pitchFamily="18" charset="0"/>
                    <a:ea typeface="Times New Roman" panose="02020603050405020304" pitchFamily="18" charset="0"/>
                  </a:rPr>
                  <a:t>one of </a:t>
                </a:r>
                <a14:m>
                  <m:oMath xmlns:m="http://schemas.openxmlformats.org/officeDocument/2006/math">
                    <m:r>
                      <a:rPr lang="en-GB" sz="2000" b="1" i="0">
                        <a:solidFill>
                          <a:schemeClr val="tx1"/>
                        </a:solidFill>
                        <a:latin typeface="Cambria Math" panose="02040503050406030204" pitchFamily="18" charset="0"/>
                        <a:ea typeface="Times New Roman" panose="02020603050405020304" pitchFamily="18" charset="0"/>
                      </a:rPr>
                      <m:t>𝐍</m:t>
                    </m:r>
                  </m:oMath>
                </a14:m>
                <a:r>
                  <a:rPr lang="en-GB" sz="2000" b="1" dirty="0">
                    <a:solidFill>
                      <a:schemeClr val="tx1"/>
                    </a:solidFill>
                    <a:latin typeface="Times New Roman" panose="02020603050405020304" pitchFamily="18" charset="0"/>
                    <a:ea typeface="Times New Roman" panose="02020603050405020304" pitchFamily="18" charset="0"/>
                  </a:rPr>
                  <a:t> outcomes</a:t>
                </a:r>
                <a:r>
                  <a:rPr lang="en-GB" sz="2000" dirty="0">
                    <a:solidFill>
                      <a:schemeClr val="tx1"/>
                    </a:solidFill>
                    <a:latin typeface="Times New Roman" panose="02020603050405020304" pitchFamily="18" charset="0"/>
                    <a:ea typeface="Times New Roman" panose="02020603050405020304" pitchFamily="18" charset="0"/>
                  </a:rPr>
                  <a:t>, </a:t>
                </a:r>
              </a:p>
              <a:p>
                <a:pPr algn="ctr"/>
                <a:r>
                  <a:rPr lang="en-GB" sz="2000" dirty="0">
                    <a:solidFill>
                      <a:schemeClr val="tx1"/>
                    </a:solidFill>
                    <a:latin typeface="Times New Roman" panose="02020603050405020304" pitchFamily="18" charset="0"/>
                    <a:ea typeface="Times New Roman" panose="02020603050405020304" pitchFamily="18" charset="0"/>
                  </a:rPr>
                  <a:t>or </a:t>
                </a:r>
              </a:p>
              <a:p>
                <a:pPr algn="ctr"/>
                <a:r>
                  <a:rPr lang="en-GB" sz="2000" b="1" dirty="0">
                    <a:solidFill>
                      <a:schemeClr val="tx1"/>
                    </a:solidFill>
                    <a:latin typeface="Times New Roman" panose="02020603050405020304" pitchFamily="18" charset="0"/>
                    <a:ea typeface="Times New Roman" panose="02020603050405020304" pitchFamily="18" charset="0"/>
                  </a:rPr>
                  <a:t>one of </a:t>
                </a:r>
                <a14:m>
                  <m:oMath xmlns:m="http://schemas.openxmlformats.org/officeDocument/2006/math">
                    <m:r>
                      <a:rPr lang="en-GB" sz="2000" b="1" i="0">
                        <a:solidFill>
                          <a:schemeClr val="tx1"/>
                        </a:solidFill>
                        <a:latin typeface="Cambria Math" panose="02040503050406030204" pitchFamily="18" charset="0"/>
                        <a:ea typeface="Times New Roman" panose="02020603050405020304" pitchFamily="18" charset="0"/>
                      </a:rPr>
                      <m:t>𝐌</m:t>
                    </m:r>
                  </m:oMath>
                </a14:m>
                <a:r>
                  <a:rPr lang="en-GB" sz="2000" b="1" dirty="0">
                    <a:solidFill>
                      <a:schemeClr val="tx1"/>
                    </a:solidFill>
                    <a:latin typeface="Times New Roman" panose="02020603050405020304" pitchFamily="18" charset="0"/>
                    <a:ea typeface="Times New Roman" panose="02020603050405020304" pitchFamily="18" charset="0"/>
                  </a:rPr>
                  <a:t> outcomes </a:t>
                </a:r>
                <a:endParaRPr lang="en-GB" sz="2000" dirty="0">
                  <a:solidFill>
                    <a:schemeClr val="tx1"/>
                  </a:solidFill>
                  <a:latin typeface="Times New Roman" panose="02020603050405020304" pitchFamily="18" charset="0"/>
                  <a:ea typeface="Times New Roman" panose="02020603050405020304" pitchFamily="18" charset="0"/>
                </a:endParaRPr>
              </a:p>
              <a:p>
                <a:endParaRPr lang="en-GB" sz="2000" dirty="0">
                  <a:solidFill>
                    <a:schemeClr val="tx1"/>
                  </a:solidFill>
                  <a:latin typeface="Times New Roman" panose="02020603050405020304" pitchFamily="18" charset="0"/>
                  <a:ea typeface="Times New Roman" panose="02020603050405020304" pitchFamily="18" charset="0"/>
                </a:endParaRPr>
              </a:p>
              <a:p>
                <a:pPr algn="ctr"/>
                <a:r>
                  <a:rPr lang="en-GB" sz="2000" dirty="0">
                    <a:solidFill>
                      <a:schemeClr val="tx1"/>
                    </a:solidFill>
                    <a:latin typeface="Times New Roman" panose="02020603050405020304" pitchFamily="18" charset="0"/>
                    <a:ea typeface="Times New Roman" panose="02020603050405020304" pitchFamily="18" charset="0"/>
                  </a:rPr>
                  <a:t>(where there is no overlap), then the number of possible outcomes of the experiment is: </a:t>
                </a:r>
                <a14:m>
                  <m:oMath xmlns:m="http://schemas.openxmlformats.org/officeDocument/2006/math">
                    <m:r>
                      <m:rPr>
                        <m:sty m:val="p"/>
                      </m:rPr>
                      <a:rPr lang="en-GB" sz="2000" i="0">
                        <a:solidFill>
                          <a:schemeClr val="tx1"/>
                        </a:solidFill>
                        <a:latin typeface="Cambria Math" panose="02040503050406030204" pitchFamily="18" charset="0"/>
                        <a:ea typeface="Times New Roman" panose="02020603050405020304" pitchFamily="18" charset="0"/>
                      </a:rPr>
                      <m:t>N</m:t>
                    </m:r>
                    <m:r>
                      <a:rPr lang="en-GB" sz="2000" i="0">
                        <a:solidFill>
                          <a:schemeClr val="tx1"/>
                        </a:solidFill>
                        <a:latin typeface="Cambria Math" panose="02040503050406030204" pitchFamily="18" charset="0"/>
                        <a:ea typeface="Times New Roman" panose="02020603050405020304" pitchFamily="18" charset="0"/>
                      </a:rPr>
                      <m:t> + </m:t>
                    </m:r>
                    <m:r>
                      <m:rPr>
                        <m:sty m:val="p"/>
                      </m:rPr>
                      <a:rPr lang="en-GB" sz="2000" i="0">
                        <a:solidFill>
                          <a:schemeClr val="tx1"/>
                        </a:solidFill>
                        <a:latin typeface="Cambria Math" panose="02040503050406030204" pitchFamily="18" charset="0"/>
                        <a:ea typeface="Times New Roman" panose="02020603050405020304" pitchFamily="18" charset="0"/>
                      </a:rPr>
                      <m:t>M</m:t>
                    </m:r>
                  </m:oMath>
                </a14:m>
                <a:r>
                  <a:rPr lang="en-GB" sz="2000" dirty="0">
                    <a:solidFill>
                      <a:schemeClr val="tx1"/>
                    </a:solidFill>
                    <a:latin typeface="Times New Roman" panose="02020603050405020304" pitchFamily="18" charset="0"/>
                    <a:ea typeface="Times New Roman" panose="02020603050405020304" pitchFamily="18" charset="0"/>
                  </a:rPr>
                  <a:t> </a:t>
                </a:r>
                <a:endParaRPr lang="en-VN" sz="2000" dirty="0">
                  <a:solidFill>
                    <a:schemeClr val="tx1"/>
                  </a:solidFill>
                  <a:latin typeface="Times New Roman" panose="02020603050405020304" pitchFamily="18" charset="0"/>
                  <a:ea typeface="Calibri" panose="020F0502020204030204" pitchFamily="34" charset="0"/>
                </a:endParaRPr>
              </a:p>
              <a:p>
                <a:r>
                  <a:rPr lang="en-GB" sz="2000" dirty="0">
                    <a:solidFill>
                      <a:schemeClr val="tx1"/>
                    </a:solidFill>
                    <a:latin typeface="Times New Roman" panose="02020603050405020304" pitchFamily="18" charset="0"/>
                    <a:ea typeface="Times New Roman" panose="02020603050405020304" pitchFamily="18" charset="0"/>
                  </a:rPr>
                  <a:t> </a:t>
                </a:r>
                <a:endParaRPr lang="en-VN" sz="2000" dirty="0">
                  <a:solidFill>
                    <a:schemeClr val="tx1"/>
                  </a:solidFill>
                  <a:latin typeface="Times New Roman" panose="02020603050405020304" pitchFamily="18" charset="0"/>
                  <a:ea typeface="Calibri" panose="020F0502020204030204" pitchFamily="34" charset="0"/>
                </a:endParaRPr>
              </a:p>
              <a:p>
                <a:r>
                  <a:rPr lang="en-GB" sz="2000" dirty="0">
                    <a:solidFill>
                      <a:schemeClr val="tx1"/>
                    </a:solidFill>
                    <a:latin typeface="Times New Roman" panose="02020603050405020304" pitchFamily="18" charset="0"/>
                    <a:ea typeface="Times New Roman" panose="02020603050405020304" pitchFamily="18" charset="0"/>
                  </a:rPr>
                  <a:t>More formally, if A and B are sets with no overlap (</a:t>
                </a:r>
                <a14:m>
                  <m:oMath xmlns:m="http://schemas.openxmlformats.org/officeDocument/2006/math">
                    <m:r>
                      <a:rPr lang="en-GB" sz="2000" i="1" dirty="0" smtClean="0">
                        <a:solidFill>
                          <a:schemeClr val="tx1"/>
                        </a:solidFill>
                        <a:latin typeface="Cambria Math" panose="02040503050406030204" pitchFamily="18" charset="0"/>
                        <a:ea typeface="Times New Roman" panose="02020603050405020304" pitchFamily="18" charset="0"/>
                      </a:rPr>
                      <m:t>𝐴</m:t>
                    </m:r>
                    <m:r>
                      <a:rPr lang="en-GB" sz="2000" i="1" dirty="0" smtClean="0">
                        <a:solidFill>
                          <a:schemeClr val="tx1"/>
                        </a:solidFill>
                        <a:latin typeface="Cambria Math" panose="02040503050406030204" pitchFamily="18" charset="0"/>
                        <a:ea typeface="Times New Roman" panose="02020603050405020304" pitchFamily="18" charset="0"/>
                      </a:rPr>
                      <m:t> ∩ </m:t>
                    </m:r>
                    <m:r>
                      <a:rPr lang="en-GB" sz="2000" i="1" dirty="0" smtClean="0">
                        <a:solidFill>
                          <a:schemeClr val="tx1"/>
                        </a:solidFill>
                        <a:latin typeface="Cambria Math" panose="02040503050406030204" pitchFamily="18" charset="0"/>
                        <a:ea typeface="Times New Roman" panose="02020603050405020304" pitchFamily="18" charset="0"/>
                      </a:rPr>
                      <m:t>𝐵</m:t>
                    </m:r>
                    <m:r>
                      <a:rPr lang="en-GB" sz="2000" i="1" dirty="0" smtClean="0">
                        <a:solidFill>
                          <a:schemeClr val="tx1"/>
                        </a:solidFill>
                        <a:latin typeface="Cambria Math" panose="02040503050406030204" pitchFamily="18" charset="0"/>
                        <a:ea typeface="Times New Roman" panose="02020603050405020304" pitchFamily="18" charset="0"/>
                      </a:rPr>
                      <m:t> = ∅</m:t>
                    </m:r>
                  </m:oMath>
                </a14:m>
                <a:r>
                  <a:rPr lang="en-GB" sz="2000" dirty="0">
                    <a:solidFill>
                      <a:schemeClr val="tx1"/>
                    </a:solidFill>
                    <a:latin typeface="Times New Roman" panose="02020603050405020304" pitchFamily="18" charset="0"/>
                    <a:ea typeface="Times New Roman" panose="02020603050405020304" pitchFamily="18" charset="0"/>
                  </a:rPr>
                  <a:t>), then </a:t>
                </a:r>
                <a14:m>
                  <m:oMath xmlns:m="http://schemas.openxmlformats.org/officeDocument/2006/math">
                    <m:r>
                      <a:rPr lang="en-GB" sz="2000" i="0">
                        <a:solidFill>
                          <a:schemeClr val="tx1"/>
                        </a:solidFill>
                        <a:latin typeface="Cambria Math" panose="02040503050406030204" pitchFamily="18" charset="0"/>
                        <a:ea typeface="Times New Roman" panose="02020603050405020304" pitchFamily="18" charset="0"/>
                      </a:rPr>
                      <m:t>|</m:t>
                    </m:r>
                    <m:r>
                      <m:rPr>
                        <m:sty m:val="p"/>
                      </m:rPr>
                      <a:rPr lang="en-GB" sz="2000" i="0">
                        <a:solidFill>
                          <a:schemeClr val="tx1"/>
                        </a:solidFill>
                        <a:latin typeface="Cambria Math" panose="02040503050406030204" pitchFamily="18" charset="0"/>
                        <a:ea typeface="Times New Roman" panose="02020603050405020304" pitchFamily="18" charset="0"/>
                      </a:rPr>
                      <m:t>A</m:t>
                    </m:r>
                    <m:r>
                      <a:rPr lang="en-GB" sz="2000" i="0">
                        <a:solidFill>
                          <a:schemeClr val="tx1"/>
                        </a:solidFill>
                        <a:latin typeface="Cambria Math" panose="02040503050406030204" pitchFamily="18" charset="0"/>
                        <a:ea typeface="Times New Roman" panose="02020603050405020304" pitchFamily="18" charset="0"/>
                      </a:rPr>
                      <m:t> ∪ </m:t>
                    </m:r>
                    <m:r>
                      <m:rPr>
                        <m:sty m:val="p"/>
                      </m:rPr>
                      <a:rPr lang="en-GB" sz="2000" i="0">
                        <a:solidFill>
                          <a:schemeClr val="tx1"/>
                        </a:solidFill>
                        <a:latin typeface="Cambria Math" panose="02040503050406030204" pitchFamily="18" charset="0"/>
                        <a:ea typeface="Times New Roman" panose="02020603050405020304" pitchFamily="18" charset="0"/>
                      </a:rPr>
                      <m:t>B</m:t>
                    </m:r>
                    <m:r>
                      <a:rPr lang="en-GB" sz="2000" i="0">
                        <a:solidFill>
                          <a:schemeClr val="tx1"/>
                        </a:solidFill>
                        <a:latin typeface="Cambria Math" panose="02040503050406030204" pitchFamily="18" charset="0"/>
                        <a:ea typeface="Times New Roman" panose="02020603050405020304" pitchFamily="18" charset="0"/>
                      </a:rPr>
                      <m:t>| = |</m:t>
                    </m:r>
                    <m:r>
                      <m:rPr>
                        <m:sty m:val="p"/>
                      </m:rPr>
                      <a:rPr lang="en-GB" sz="2000" i="0">
                        <a:solidFill>
                          <a:schemeClr val="tx1"/>
                        </a:solidFill>
                        <a:latin typeface="Cambria Math" panose="02040503050406030204" pitchFamily="18" charset="0"/>
                        <a:ea typeface="Times New Roman" panose="02020603050405020304" pitchFamily="18" charset="0"/>
                      </a:rPr>
                      <m:t>A</m:t>
                    </m:r>
                    <m:r>
                      <a:rPr lang="en-GB" sz="2000" i="0">
                        <a:solidFill>
                          <a:schemeClr val="tx1"/>
                        </a:solidFill>
                        <a:latin typeface="Cambria Math" panose="02040503050406030204" pitchFamily="18" charset="0"/>
                        <a:ea typeface="Times New Roman" panose="02020603050405020304" pitchFamily="18" charset="0"/>
                      </a:rPr>
                      <m:t>| + </m:t>
                    </m:r>
                    <m:d>
                      <m:dPr>
                        <m:begChr m:val="|"/>
                        <m:endChr m:val="|"/>
                        <m:ctrlPr>
                          <a:rPr lang="en-VN" sz="2000" i="1">
                            <a:solidFill>
                              <a:schemeClr val="tx1"/>
                            </a:solidFill>
                            <a:latin typeface="Cambria Math" panose="02040503050406030204" pitchFamily="18" charset="0"/>
                            <a:ea typeface="Times New Roman" panose="02020603050405020304" pitchFamily="18" charset="0"/>
                          </a:rPr>
                        </m:ctrlPr>
                      </m:dPr>
                      <m:e>
                        <m:r>
                          <m:rPr>
                            <m:sty m:val="p"/>
                          </m:rPr>
                          <a:rPr lang="en-GB" sz="2000" i="0">
                            <a:solidFill>
                              <a:schemeClr val="tx1"/>
                            </a:solidFill>
                            <a:latin typeface="Cambria Math" panose="02040503050406030204" pitchFamily="18" charset="0"/>
                            <a:ea typeface="Times New Roman" panose="02020603050405020304" pitchFamily="18" charset="0"/>
                          </a:rPr>
                          <m:t>B</m:t>
                        </m:r>
                      </m:e>
                    </m:d>
                    <m:r>
                      <a:rPr lang="en-GB" sz="2000" i="0">
                        <a:solidFill>
                          <a:schemeClr val="tx1"/>
                        </a:solidFill>
                        <a:latin typeface="Cambria Math" panose="02040503050406030204" pitchFamily="18" charset="0"/>
                        <a:ea typeface="Times New Roman" panose="02020603050405020304" pitchFamily="18" charset="0"/>
                      </a:rPr>
                      <m:t>.</m:t>
                    </m:r>
                  </m:oMath>
                </a14:m>
                <a:endParaRPr lang="en-VN" sz="2000" dirty="0">
                  <a:solidFill>
                    <a:schemeClr val="tx1"/>
                  </a:solidFill>
                  <a:latin typeface="Times New Roman" panose="02020603050405020304" pitchFamily="18" charset="0"/>
                  <a:ea typeface="Calibri" panose="020F0502020204030204" pitchFamily="34" charset="0"/>
                </a:endParaRPr>
              </a:p>
            </p:txBody>
          </p:sp>
        </mc:Choice>
        <mc:Fallback xmlns="">
          <p:sp>
            <p:nvSpPr>
              <p:cNvPr id="4" name="Rounded Rectangle 3">
                <a:extLst>
                  <a:ext uri="{FF2B5EF4-FFF2-40B4-BE49-F238E27FC236}">
                    <a16:creationId xmlns:a16="http://schemas.microsoft.com/office/drawing/2014/main" id="{80DEA7EF-E851-CB4A-BED8-3EFE9823FEBB}"/>
                  </a:ext>
                </a:extLst>
              </p:cNvPr>
              <p:cNvSpPr>
                <a:spLocks noRot="1" noChangeAspect="1" noMove="1" noResize="1" noEditPoints="1" noAdjustHandles="1" noChangeArrowheads="1" noChangeShapeType="1" noTextEdit="1"/>
              </p:cNvSpPr>
              <p:nvPr/>
            </p:nvSpPr>
            <p:spPr>
              <a:xfrm>
                <a:off x="1451578" y="1193179"/>
                <a:ext cx="9603274" cy="3624147"/>
              </a:xfrm>
              <a:prstGeom prst="roundRect">
                <a:avLst/>
              </a:prstGeom>
              <a:blipFill>
                <a:blip r:embed="rId2"/>
                <a:stretch>
                  <a:fillRect/>
                </a:stretch>
              </a:blipFill>
            </p:spPr>
            <p:txBody>
              <a:bodyPr/>
              <a:lstStyle/>
              <a:p>
                <a:r>
                  <a:rPr lang="en-VN">
                    <a:noFill/>
                  </a:rPr>
                  <a:t> </a:t>
                </a:r>
              </a:p>
            </p:txBody>
          </p:sp>
        </mc:Fallback>
      </mc:AlternateContent>
    </p:spTree>
    <p:extLst>
      <p:ext uri="{BB962C8B-B14F-4D97-AF65-F5344CB8AC3E}">
        <p14:creationId xmlns:p14="http://schemas.microsoft.com/office/powerpoint/2010/main" val="23737865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02DDB1602E1F418973D7514106350D" ma:contentTypeVersion="10" ma:contentTypeDescription="Create a new document." ma:contentTypeScope="" ma:versionID="51f67406a8996d85774d50f22c858f32">
  <xsd:schema xmlns:xsd="http://www.w3.org/2001/XMLSchema" xmlns:xs="http://www.w3.org/2001/XMLSchema" xmlns:p="http://schemas.microsoft.com/office/2006/metadata/properties" xmlns:ns2="7b943c93-b938-48de-825e-fb1653b6f1c7" xmlns:ns3="7d6b43c1-d31c-445d-bdf9-3473889ab938" targetNamespace="http://schemas.microsoft.com/office/2006/metadata/properties" ma:root="true" ma:fieldsID="83951c889baf59ecbe9cd9b398d280b2" ns2:_="" ns3:_="">
    <xsd:import namespace="7b943c93-b938-48de-825e-fb1653b6f1c7"/>
    <xsd:import namespace="7d6b43c1-d31c-445d-bdf9-3473889ab93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943c93-b938-48de-825e-fb1653b6f1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d6b43c1-d31c-445d-bdf9-3473889ab93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EA0996-8742-46DC-93B2-154BC76324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943c93-b938-48de-825e-fb1653b6f1c7"/>
    <ds:schemaRef ds:uri="7d6b43c1-d31c-445d-bdf9-3473889ab9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CA2E0A-270A-437B-9CCB-322BC86819FD}">
  <ds:schemaRefs>
    <ds:schemaRef ds:uri="http://schemas.microsoft.com/sharepoint/v3/contenttype/forms"/>
  </ds:schemaRefs>
</ds:datastoreItem>
</file>

<file path=customXml/itemProps3.xml><?xml version="1.0" encoding="utf-8"?>
<ds:datastoreItem xmlns:ds="http://schemas.openxmlformats.org/officeDocument/2006/customXml" ds:itemID="{00305D67-34CB-423C-AE81-166633B95BB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Gallery</Template>
  <TotalTime>2252</TotalTime>
  <Words>1448</Words>
  <Application>Microsoft Office PowerPoint</Application>
  <PresentationFormat>Widescreen</PresentationFormat>
  <Paragraphs>102</Paragraphs>
  <Slides>25</Slides>
  <Notes>0</Notes>
  <HiddenSlides>0</HiddenSlides>
  <MMClips>1</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Gallery</vt:lpstr>
      <vt:lpstr>MATH2010   Counting and Sets</vt:lpstr>
      <vt:lpstr>SO YOU THINK YOU CAN COUNT? </vt:lpstr>
      <vt:lpstr>Learning Goals </vt:lpstr>
      <vt:lpstr>SETS and SET Operations</vt:lpstr>
      <vt:lpstr>SET Operations</vt:lpstr>
      <vt:lpstr>SET Operations</vt:lpstr>
      <vt:lpstr>Visualize Set Operations with Venn Diagrams</vt:lpstr>
      <vt:lpstr>COUNTING</vt:lpstr>
      <vt:lpstr>Rule of SUM</vt:lpstr>
      <vt:lpstr>Rule of SUM</vt:lpstr>
      <vt:lpstr>Rule of Product</vt:lpstr>
      <vt:lpstr>Rule of Product</vt:lpstr>
      <vt:lpstr>Rule of Product</vt:lpstr>
      <vt:lpstr>PERMUTATIONS</vt:lpstr>
      <vt:lpstr>PERMUTATIONS</vt:lpstr>
      <vt:lpstr>K-PERMUTATIONS</vt:lpstr>
      <vt:lpstr>K-PERMUTATIONS</vt:lpstr>
      <vt:lpstr>Combinations</vt:lpstr>
      <vt:lpstr>K-COMBINATIONS</vt:lpstr>
      <vt:lpstr>K-COMBINATIONS</vt:lpstr>
      <vt:lpstr>COMPLEMENTARY COUNTING</vt:lpstr>
      <vt:lpstr>COMPLEMENTARY COUNTING</vt:lpstr>
      <vt:lpstr>SUMMARY</vt:lpstr>
      <vt:lpstr>PowerPoint Presentation</vt:lpstr>
      <vt:lpstr>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MATH2010 –  Probability and STatistics </dc:title>
  <dc:creator>Le Duy Dung (AIC.LAB)</dc:creator>
  <cp:lastModifiedBy>Le Duy Dung (AIC.LAB)</cp:lastModifiedBy>
  <cp:revision>20</cp:revision>
  <dcterms:created xsi:type="dcterms:W3CDTF">2021-09-06T00:25:35Z</dcterms:created>
  <dcterms:modified xsi:type="dcterms:W3CDTF">2021-11-03T02:05:02Z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0x0101001702DDB1602E1F418973D7514106350D</vt:lpwstr>
  </property>
</Properties>
</file>