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30" r:id="rId6"/>
    <p:sldId id="331" r:id="rId7"/>
    <p:sldId id="346" r:id="rId8"/>
    <p:sldId id="332" r:id="rId9"/>
    <p:sldId id="309" r:id="rId10"/>
    <p:sldId id="333" r:id="rId11"/>
    <p:sldId id="334" r:id="rId12"/>
    <p:sldId id="312" r:id="rId13"/>
    <p:sldId id="335" r:id="rId14"/>
    <p:sldId id="337" r:id="rId15"/>
    <p:sldId id="336" r:id="rId16"/>
    <p:sldId id="338" r:id="rId17"/>
    <p:sldId id="340" r:id="rId18"/>
    <p:sldId id="341" r:id="rId19"/>
    <p:sldId id="343" r:id="rId20"/>
    <p:sldId id="342" r:id="rId21"/>
    <p:sldId id="339" r:id="rId22"/>
    <p:sldId id="344" r:id="rId23"/>
    <p:sldId id="345" r:id="rId24"/>
    <p:sldId id="279" r:id="rId25"/>
    <p:sldId id="32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71E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F6359-62F6-44DA-B399-9A3F4D22CE14}" v="6" dt="2021-11-09T15:12:08.438"/>
    <p1510:client id="{65EDA4B8-582D-4165-9956-C4C96205406E}" v="5" dt="2021-10-31T07:49:55.654"/>
    <p1510:client id="{742F2E42-3BEB-4C47-B50D-A2A07AA9C567}" v="2" dt="2021-11-03T03:24:0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5934"/>
  </p:normalViewPr>
  <p:slideViewPr>
    <p:cSldViewPr snapToGrid="0" snapToObjects="1">
      <p:cViewPr varScale="1">
        <p:scale>
          <a:sx n="110" d="100"/>
          <a:sy n="110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Khanh 20200326" userId="S::khanh.tn200326@sis.hust.edu.vn::96489059-2829-41d9-8c6e-4ac8bd85bfee" providerId="AD" clId="Web-{65EDA4B8-582D-4165-9956-C4C96205406E}"/>
    <pc:docChg chg="modSld">
      <pc:chgData name="Tran Ngoc Khanh 20200326" userId="S::khanh.tn200326@sis.hust.edu.vn::96489059-2829-41d9-8c6e-4ac8bd85bfee" providerId="AD" clId="Web-{65EDA4B8-582D-4165-9956-C4C96205406E}" dt="2021-10-31T07:49:55.654" v="4" actId="1076"/>
      <pc:docMkLst>
        <pc:docMk/>
      </pc:docMkLst>
      <pc:sldChg chg="modSp">
        <pc:chgData name="Tran Ngoc Khanh 20200326" userId="S::khanh.tn200326@sis.hust.edu.vn::96489059-2829-41d9-8c6e-4ac8bd85bfee" providerId="AD" clId="Web-{65EDA4B8-582D-4165-9956-C4C96205406E}" dt="2021-10-31T07:49:26.575" v="1" actId="1076"/>
        <pc:sldMkLst>
          <pc:docMk/>
          <pc:sldMk cId="981456057" sldId="338"/>
        </pc:sldMkLst>
        <pc:spChg chg="mod">
          <ac:chgData name="Tran Ngoc Khanh 20200326" userId="S::khanh.tn200326@sis.hust.edu.vn::96489059-2829-41d9-8c6e-4ac8bd85bfee" providerId="AD" clId="Web-{65EDA4B8-582D-4165-9956-C4C96205406E}" dt="2021-10-31T07:49:26.575" v="1" actId="1076"/>
          <ac:spMkLst>
            <pc:docMk/>
            <pc:sldMk cId="981456057" sldId="338"/>
            <ac:spMk id="3" creationId="{86E36FAC-A2F4-B742-AB37-937EC9F60E54}"/>
          </ac:spMkLst>
        </pc:spChg>
      </pc:sldChg>
      <pc:sldChg chg="modSp">
        <pc:chgData name="Tran Ngoc Khanh 20200326" userId="S::khanh.tn200326@sis.hust.edu.vn::96489059-2829-41d9-8c6e-4ac8bd85bfee" providerId="AD" clId="Web-{65EDA4B8-582D-4165-9956-C4C96205406E}" dt="2021-10-31T07:49:42.888" v="2" actId="1076"/>
        <pc:sldMkLst>
          <pc:docMk/>
          <pc:sldMk cId="97310401" sldId="340"/>
        </pc:sldMkLst>
        <pc:spChg chg="mod">
          <ac:chgData name="Tran Ngoc Khanh 20200326" userId="S::khanh.tn200326@sis.hust.edu.vn::96489059-2829-41d9-8c6e-4ac8bd85bfee" providerId="AD" clId="Web-{65EDA4B8-582D-4165-9956-C4C96205406E}" dt="2021-10-31T07:49:42.888" v="2" actId="1076"/>
          <ac:spMkLst>
            <pc:docMk/>
            <pc:sldMk cId="97310401" sldId="340"/>
            <ac:spMk id="4" creationId="{A0EC33AC-2CA7-2140-B5F3-4E67193360B7}"/>
          </ac:spMkLst>
        </pc:spChg>
      </pc:sldChg>
      <pc:sldChg chg="modSp">
        <pc:chgData name="Tran Ngoc Khanh 20200326" userId="S::khanh.tn200326@sis.hust.edu.vn::96489059-2829-41d9-8c6e-4ac8bd85bfee" providerId="AD" clId="Web-{65EDA4B8-582D-4165-9956-C4C96205406E}" dt="2021-10-31T07:49:55.654" v="4" actId="1076"/>
        <pc:sldMkLst>
          <pc:docMk/>
          <pc:sldMk cId="563113084" sldId="341"/>
        </pc:sldMkLst>
        <pc:spChg chg="mod">
          <ac:chgData name="Tran Ngoc Khanh 20200326" userId="S::khanh.tn200326@sis.hust.edu.vn::96489059-2829-41d9-8c6e-4ac8bd85bfee" providerId="AD" clId="Web-{65EDA4B8-582D-4165-9956-C4C96205406E}" dt="2021-10-31T07:49:55.654" v="4" actId="1076"/>
          <ac:spMkLst>
            <pc:docMk/>
            <pc:sldMk cId="563113084" sldId="341"/>
            <ac:spMk id="3" creationId="{62132DC0-9378-7846-AAC2-336C137E9F87}"/>
          </ac:spMkLst>
        </pc:spChg>
      </pc:sldChg>
    </pc:docChg>
  </pc:docChgLst>
  <pc:docChgLst>
    <pc:chgData name="Vu Quang Huy 20204880" userId="S::huy.vq204880@sis.hust.edu.vn::4b8eba30-6f8a-4498-9311-c3c7117dbe98" providerId="AD" clId="Web-{3B9F6359-62F6-44DA-B399-9A3F4D22CE14}"/>
    <pc:docChg chg="modSld">
      <pc:chgData name="Vu Quang Huy 20204880" userId="S::huy.vq204880@sis.hust.edu.vn::4b8eba30-6f8a-4498-9311-c3c7117dbe98" providerId="AD" clId="Web-{3B9F6359-62F6-44DA-B399-9A3F4D22CE14}" dt="2021-11-09T15:12:08.438" v="5"/>
      <pc:docMkLst>
        <pc:docMk/>
      </pc:docMkLst>
      <pc:sldChg chg="delSp">
        <pc:chgData name="Vu Quang Huy 20204880" userId="S::huy.vq204880@sis.hust.edu.vn::4b8eba30-6f8a-4498-9311-c3c7117dbe98" providerId="AD" clId="Web-{3B9F6359-62F6-44DA-B399-9A3F4D22CE14}" dt="2021-11-09T15:04:16.128" v="0"/>
        <pc:sldMkLst>
          <pc:docMk/>
          <pc:sldMk cId="3522372718" sldId="330"/>
        </pc:sldMkLst>
        <pc:spChg chg="del">
          <ac:chgData name="Vu Quang Huy 20204880" userId="S::huy.vq204880@sis.hust.edu.vn::4b8eba30-6f8a-4498-9311-c3c7117dbe98" providerId="AD" clId="Web-{3B9F6359-62F6-44DA-B399-9A3F4D22CE14}" dt="2021-11-09T15:04:16.128" v="0"/>
          <ac:spMkLst>
            <pc:docMk/>
            <pc:sldMk cId="3522372718" sldId="330"/>
            <ac:spMk id="3" creationId="{D3F677A8-DD38-BD4A-BB3F-A9301D2E34F5}"/>
          </ac:spMkLst>
        </pc:spChg>
      </pc:sldChg>
      <pc:sldChg chg="addSp delSp addAnim delAnim">
        <pc:chgData name="Vu Quang Huy 20204880" userId="S::huy.vq204880@sis.hust.edu.vn::4b8eba30-6f8a-4498-9311-c3c7117dbe98" providerId="AD" clId="Web-{3B9F6359-62F6-44DA-B399-9A3F4D22CE14}" dt="2021-11-09T15:06:29.183" v="3"/>
        <pc:sldMkLst>
          <pc:docMk/>
          <pc:sldMk cId="2293361210" sldId="337"/>
        </pc:sldMkLst>
        <pc:spChg chg="del">
          <ac:chgData name="Vu Quang Huy 20204880" userId="S::huy.vq204880@sis.hust.edu.vn::4b8eba30-6f8a-4498-9311-c3c7117dbe98" providerId="AD" clId="Web-{3B9F6359-62F6-44DA-B399-9A3F4D22CE14}" dt="2021-11-09T15:06:29.183" v="3"/>
          <ac:spMkLst>
            <pc:docMk/>
            <pc:sldMk cId="2293361210" sldId="337"/>
            <ac:spMk id="3" creationId="{62132DC0-9378-7846-AAC2-336C137E9F87}"/>
          </ac:spMkLst>
        </pc:spChg>
        <pc:spChg chg="add del">
          <ac:chgData name="Vu Quang Huy 20204880" userId="S::huy.vq204880@sis.hust.edu.vn::4b8eba30-6f8a-4498-9311-c3c7117dbe98" providerId="AD" clId="Web-{3B9F6359-62F6-44DA-B399-9A3F4D22CE14}" dt="2021-11-09T15:06:24.324" v="2"/>
          <ac:spMkLst>
            <pc:docMk/>
            <pc:sldMk cId="2293361210" sldId="337"/>
            <ac:spMk id="4" creationId="{A0EC33AC-2CA7-2140-B5F3-4E67193360B7}"/>
          </ac:spMkLst>
        </pc:spChg>
      </pc:sldChg>
      <pc:sldChg chg="delSp">
        <pc:chgData name="Vu Quang Huy 20204880" userId="S::huy.vq204880@sis.hust.edu.vn::4b8eba30-6f8a-4498-9311-c3c7117dbe98" providerId="AD" clId="Web-{3B9F6359-62F6-44DA-B399-9A3F4D22CE14}" dt="2021-11-09T15:12:08.438" v="5"/>
        <pc:sldMkLst>
          <pc:docMk/>
          <pc:sldMk cId="3381671348" sldId="339"/>
        </pc:sldMkLst>
        <pc:spChg chg="del">
          <ac:chgData name="Vu Quang Huy 20204880" userId="S::huy.vq204880@sis.hust.edu.vn::4b8eba30-6f8a-4498-9311-c3c7117dbe98" providerId="AD" clId="Web-{3B9F6359-62F6-44DA-B399-9A3F4D22CE14}" dt="2021-11-09T15:12:08.438" v="5"/>
          <ac:spMkLst>
            <pc:docMk/>
            <pc:sldMk cId="3381671348" sldId="339"/>
            <ac:spMk id="3" creationId="{4380848D-1E19-EC40-94FC-676AB441AC40}"/>
          </ac:spMkLst>
        </pc:spChg>
      </pc:sldChg>
      <pc:sldChg chg="delSp">
        <pc:chgData name="Vu Quang Huy 20204880" userId="S::huy.vq204880@sis.hust.edu.vn::4b8eba30-6f8a-4498-9311-c3c7117dbe98" providerId="AD" clId="Web-{3B9F6359-62F6-44DA-B399-9A3F4D22CE14}" dt="2021-11-09T15:07:35.937" v="4"/>
        <pc:sldMkLst>
          <pc:docMk/>
          <pc:sldMk cId="97310401" sldId="340"/>
        </pc:sldMkLst>
        <pc:spChg chg="del">
          <ac:chgData name="Vu Quang Huy 20204880" userId="S::huy.vq204880@sis.hust.edu.vn::4b8eba30-6f8a-4498-9311-c3c7117dbe98" providerId="AD" clId="Web-{3B9F6359-62F6-44DA-B399-9A3F4D22CE14}" dt="2021-11-09T15:07:35.937" v="4"/>
          <ac:spMkLst>
            <pc:docMk/>
            <pc:sldMk cId="97310401" sldId="340"/>
            <ac:spMk id="3" creationId="{62132DC0-9378-7846-AAC2-336C137E9F87}"/>
          </ac:spMkLst>
        </pc:spChg>
      </pc:sldChg>
    </pc:docChg>
  </pc:docChgLst>
  <pc:docChgLst>
    <pc:chgData name="Le Hong Duc 20204874" userId="S::duc.lh204874@sis.hust.edu.vn::7cdd306b-05d0-4c75-a5ac-f5e3c58a62cf" providerId="AD" clId="Web-{742F2E42-3BEB-4C47-B50D-A2A07AA9C567}"/>
    <pc:docChg chg="addSld delSld">
      <pc:chgData name="Le Hong Duc 20204874" userId="S::duc.lh204874@sis.hust.edu.vn::7cdd306b-05d0-4c75-a5ac-f5e3c58a62cf" providerId="AD" clId="Web-{742F2E42-3BEB-4C47-B50D-A2A07AA9C567}" dt="2021-11-03T03:24:00.189" v="1"/>
      <pc:docMkLst>
        <pc:docMk/>
      </pc:docMkLst>
      <pc:sldChg chg="add del">
        <pc:chgData name="Le Hong Duc 20204874" userId="S::duc.lh204874@sis.hust.edu.vn::7cdd306b-05d0-4c75-a5ac-f5e3c58a62cf" providerId="AD" clId="Web-{742F2E42-3BEB-4C47-B50D-A2A07AA9C567}" dt="2021-11-03T03:24:00.189" v="1"/>
        <pc:sldMkLst>
          <pc:docMk/>
          <pc:sldMk cId="2037749921" sldId="3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DF4B74-F2DF-D54C-AAF4-0B22AA78B1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0116-D673-6949-8277-E686809DE8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26A03-C4EA-4645-871E-AA6ADC34DC75}" type="datetimeFigureOut">
              <a:rPr lang="en-VN" smtClean="0"/>
              <a:t>11/09/2021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B5750-D6CC-AF4A-BC19-30D0374DE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428C3-3DE9-E746-8066-4DCE8AC2FD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350B-4149-9C40-82BE-D81FF5AEDD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6195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750D-1435-E14D-AA6F-6FA00FB381A9}" type="datetimeFigureOut">
              <a:rPr lang="en-VN" smtClean="0"/>
              <a:t>11/09/2021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0F578-97EA-BB4D-9786-1069A1ABA34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9531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2A59F77-37F1-F04C-B883-E7FC848CEC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2" y="89115"/>
            <a:ext cx="2665140" cy="52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2381"/>
            <a:ext cx="9603275" cy="599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115126"/>
            <a:ext cx="9603275" cy="435122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92154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0B5C19D-74E9-854F-A7C4-3481B6F559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55" y="5636430"/>
            <a:ext cx="2241396" cy="44212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ECA374-2D28-7C43-8D25-0A96044EC9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4924" y="5688364"/>
            <a:ext cx="1779860" cy="33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524A56-E18C-E245-A20B-D36B9E6F1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70"/>
            <a:ext cx="2825548" cy="5573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amuel_Pepys" TargetMode="External"/><Relationship Id="rId4" Type="http://schemas.openxmlformats.org/officeDocument/2006/relationships/hyperlink" Target="https://en.wikipedia.org/wiki/Isaac_Newt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Newton-PepysProblem.html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6B01-4627-074A-8867-9774BB1D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827" y="802298"/>
            <a:ext cx="10543142" cy="2541431"/>
          </a:xfrm>
        </p:spPr>
        <p:txBody>
          <a:bodyPr>
            <a:normAutofit fontScale="90000"/>
          </a:bodyPr>
          <a:lstStyle/>
          <a:p>
            <a:pPr algn="r"/>
            <a:r>
              <a:rPr lang="en-VN" dirty="0"/>
              <a:t>MATH2010  </a:t>
            </a:r>
            <a:br>
              <a:rPr lang="en-VN" dirty="0"/>
            </a:br>
            <a:r>
              <a:rPr lang="en-VN" dirty="0">
                <a:solidFill>
                  <a:srgbClr val="0070C0"/>
                </a:solidFill>
              </a:rPr>
              <a:t>Probability and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BE7C1-1655-734B-B449-123A9BCE6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73" y="3514272"/>
            <a:ext cx="9976196" cy="977621"/>
          </a:xfrm>
        </p:spPr>
        <p:txBody>
          <a:bodyPr/>
          <a:lstStyle/>
          <a:p>
            <a:pPr algn="r"/>
            <a:r>
              <a:rPr lang="en-VN" dirty="0"/>
              <a:t>Le DUY DUNG</a:t>
            </a:r>
          </a:p>
          <a:p>
            <a:pPr algn="r"/>
            <a:r>
              <a:rPr lang="en-VN" dirty="0"/>
              <a:t>College of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1948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8275-143F-924B-8CCB-36B2ABC5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Random Variable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28A936-E029-CC48-AAD4-ED36DFAA4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4379" y="1502896"/>
                <a:ext cx="7646701" cy="385220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VN" sz="2400" dirty="0"/>
                  <a:t>The number of heads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400" i="1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VN" sz="2400" dirty="0"/>
                  <a:t> flips on a fair coin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VN" sz="2400" dirty="0"/>
                  <a:t>The number of people born this year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VN" sz="2400" dirty="0"/>
                  <a:t>The number of flips of a fair coin up to and include my first head.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VN" sz="2400" dirty="0"/>
                  <a:t>The amount of time I wait for the next bus in seconds.  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28A936-E029-CC48-AAD4-ED36DFAA4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4379" y="1502896"/>
                <a:ext cx="7646701" cy="3852207"/>
              </a:xfrm>
              <a:blipFill>
                <a:blip r:embed="rId2"/>
                <a:stretch>
                  <a:fillRect l="-11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EAD77CB-AF7F-EB45-A3E8-29284ABD322D}"/>
                  </a:ext>
                </a:extLst>
              </p:cNvPr>
              <p:cNvSpPr/>
              <p:nvPr/>
            </p:nvSpPr>
            <p:spPr>
              <a:xfrm>
                <a:off x="8945880" y="1272063"/>
                <a:ext cx="6350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VN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EAD77CB-AF7F-EB45-A3E8-29284ABD3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80" y="1272063"/>
                <a:ext cx="635046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6C04E8-5836-1240-9E3D-67FCE47E1AB8}"/>
                  </a:ext>
                </a:extLst>
              </p:cNvPr>
              <p:cNvSpPr/>
              <p:nvPr/>
            </p:nvSpPr>
            <p:spPr>
              <a:xfrm>
                <a:off x="10304712" y="1272063"/>
                <a:ext cx="15002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rv</m:t>
                    </m:r>
                  </m:oMath>
                </a14:m>
                <a:r>
                  <a:rPr lang="en-VN" sz="2400" dirty="0"/>
                  <a:t> or crv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6C04E8-5836-1240-9E3D-67FCE47E1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712" y="1272063"/>
                <a:ext cx="1500283" cy="461665"/>
              </a:xfrm>
              <a:prstGeom prst="rect">
                <a:avLst/>
              </a:prstGeom>
              <a:blipFill>
                <a:blip r:embed="rId4"/>
                <a:stretch>
                  <a:fillRect l="-1681" t="-10811" r="-5882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62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0D44-8152-4842-AF94-D73FA01F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Probability Mass Function (PMF)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0EC33AC-2CA7-2140-B5F3-4E67193360B7}"/>
                  </a:ext>
                </a:extLst>
              </p:cNvPr>
              <p:cNvSpPr/>
              <p:nvPr/>
            </p:nvSpPr>
            <p:spPr>
              <a:xfrm>
                <a:off x="1451579" y="1007984"/>
                <a:ext cx="9603274" cy="43564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2400" dirty="0">
                    <a:solidFill>
                      <a:schemeClr val="tx1"/>
                    </a:solidFill>
                  </a:rPr>
                  <a:t>The </a:t>
                </a:r>
                <a:r>
                  <a:rPr lang="en-VN" sz="2400" b="1" dirty="0">
                    <a:solidFill>
                      <a:schemeClr val="tx1"/>
                    </a:solidFill>
                  </a:rPr>
                  <a:t>probability mass function (pmf) </a:t>
                </a:r>
                <a:r>
                  <a:rPr lang="en-VN" sz="2400" dirty="0">
                    <a:solidFill>
                      <a:schemeClr val="tx1"/>
                    </a:solidFill>
                  </a:rPr>
                  <a:t>of a discrete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VN" sz="2400" dirty="0">
                    <a:solidFill>
                      <a:schemeClr val="tx1"/>
                    </a:solidFill>
                  </a:rPr>
                  <a:t>assigns probabilities to the possible values of the random variable</a:t>
                </a:r>
                <a:r>
                  <a:rPr lang="en-VN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VN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vi-V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vi-V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vi-V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vi-V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→[0, 1]</m:t>
                      </m:r>
                    </m:oMath>
                  </m:oMathPara>
                </a14:m>
                <a:endParaRPr lang="en-V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:r>
                  <a:rPr lang="vi-VN" sz="28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X</m:t>
                        </m:r>
                        <m: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a</m:t>
                        </m:r>
                      </m:e>
                    </m:d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vi-V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a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V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form a partition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V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Hence,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V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V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vi-V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vi-V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V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vi-V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r>
                            <a:rPr lang="vi-V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V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0EC33AC-2CA7-2140-B5F3-4E6719336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1007984"/>
                <a:ext cx="9603274" cy="435649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3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6B6C9D-7DA9-844B-BFC5-39564AEBF1FC}"/>
              </a:ext>
            </a:extLst>
          </p:cNvPr>
          <p:cNvSpPr txBox="1">
            <a:spLocks/>
          </p:cNvSpPr>
          <p:nvPr/>
        </p:nvSpPr>
        <p:spPr>
          <a:xfrm>
            <a:off x="1451579" y="232381"/>
            <a:ext cx="9603275" cy="599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VN"/>
              <a:t>Flipping A coin Twice </a:t>
            </a: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FA0B9-17FE-D84F-A26D-CC9D8A2F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851" y="85714"/>
            <a:ext cx="599002" cy="599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A66B7-FE6C-A84A-B216-9E721EFA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489" y="63789"/>
            <a:ext cx="599002" cy="599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B467BC-3007-A748-9DF9-A102BC8EE464}"/>
                  </a:ext>
                </a:extLst>
              </p:cNvPr>
              <p:cNvSpPr/>
              <p:nvPr/>
            </p:nvSpPr>
            <p:spPr>
              <a:xfrm>
                <a:off x="3862009" y="935209"/>
                <a:ext cx="49546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VN" sz="2400" dirty="0"/>
                  <a:t>Sample space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vi-VN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HH</m:t>
                    </m:r>
                    <m:r>
                      <a:rPr lang="vi-V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HT</m:t>
                    </m:r>
                    <m:r>
                      <a:rPr lang="vi-V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TH</m:t>
                    </m:r>
                    <m:r>
                      <a:rPr lang="vi-V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TT</m:t>
                    </m:r>
                    <m:r>
                      <a:rPr lang="vi-V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B467BC-3007-A748-9DF9-A102BC8EE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09" y="935209"/>
                <a:ext cx="4954626" cy="461665"/>
              </a:xfrm>
              <a:prstGeom prst="rect">
                <a:avLst/>
              </a:prstGeom>
              <a:blipFill>
                <a:blip r:embed="rId3"/>
                <a:stretch>
                  <a:fillRect l="-2046" t="-10811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9A62671-3430-0F47-B344-D483B89C04A1}"/>
                  </a:ext>
                </a:extLst>
              </p:cNvPr>
              <p:cNvSpPr/>
              <p:nvPr/>
            </p:nvSpPr>
            <p:spPr>
              <a:xfrm>
                <a:off x="2136422" y="1324744"/>
                <a:ext cx="791915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2400" i="1" dirty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vi-V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400" i="1" dirty="0">
                              <a:latin typeface="Cambria Math" panose="02040503050406030204" pitchFamily="18" charset="0"/>
                            </a:rPr>
                            <m:t>HH</m:t>
                          </m:r>
                        </m:e>
                      </m:d>
                      <m:r>
                        <a:rPr lang="vi-VN" sz="2400" i="1" dirty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vi-VN" sz="2400" b="0" i="0" dirty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m:rPr>
                          <m:sty m:val="p"/>
                        </m:rPr>
                        <a:rPr lang="en-VN" sz="2400" i="1" dirty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vi-V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400" i="1" dirty="0">
                              <a:latin typeface="Cambria Math" panose="02040503050406030204" pitchFamily="18" charset="0"/>
                            </a:rPr>
                            <m:t>HT</m:t>
                          </m:r>
                        </m:e>
                      </m:d>
                      <m:r>
                        <a:rPr lang="vi-VN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vi-VN" sz="2400" i="1" dirty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vi-V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400" i="1" dirty="0">
                              <a:latin typeface="Cambria Math" panose="02040503050406030204" pitchFamily="18" charset="0"/>
                            </a:rPr>
                            <m:t>TH</m:t>
                          </m:r>
                        </m:e>
                      </m:d>
                      <m:r>
                        <a:rPr lang="vi-VN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vi-VN" sz="2400" b="0" i="0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m:rPr>
                          <m:sty m:val="p"/>
                        </m:rPr>
                        <a:rPr lang="en-VN" sz="2400" i="1" dirty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vi-V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400" i="1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vi-VN" sz="2400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vi-VN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vi-VN" sz="2400" dirty="0"/>
              </a:p>
              <a:p>
                <a:endParaRPr lang="vi-V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240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4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vi-VN" sz="2400" b="0" i="1" dirty="0" smtClean="0">
                          <a:latin typeface="Cambria Math" panose="02040503050406030204" pitchFamily="18" charset="0"/>
                        </a:rPr>
                        <m:t>={0, 1, 2}</m:t>
                      </m:r>
                    </m:oMath>
                  </m:oMathPara>
                </a14:m>
                <a:endParaRPr lang="en-VN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9A62671-3430-0F47-B344-D483B89C0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422" y="1324744"/>
                <a:ext cx="7919156" cy="1200329"/>
              </a:xfrm>
              <a:prstGeom prst="rect">
                <a:avLst/>
              </a:prstGeom>
              <a:blipFill>
                <a:blip r:embed="rId4"/>
                <a:stretch>
                  <a:fillRect b="-63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7B53C5-3802-3847-8D7C-419580EC0C1D}"/>
                  </a:ext>
                </a:extLst>
              </p:cNvPr>
              <p:cNvSpPr/>
              <p:nvPr/>
            </p:nvSpPr>
            <p:spPr>
              <a:xfrm>
                <a:off x="1451579" y="2525073"/>
                <a:ext cx="6615337" cy="581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VN" sz="2400" dirty="0">
                    <a:solidFill>
                      <a:srgbClr val="FF0000"/>
                    </a:solidFill>
                  </a:rPr>
                  <a:t>What are the probabilities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dirty="0">
                    <a:solidFill>
                      <a:srgbClr val="FF0000"/>
                    </a:solidFill>
                  </a:rPr>
                  <a:t> takes on these values?</a:t>
                </a:r>
                <a:r>
                  <a:rPr lang="en-VN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7B53C5-3802-3847-8D7C-419580EC0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2525073"/>
                <a:ext cx="6615337" cy="581249"/>
              </a:xfrm>
              <a:prstGeom prst="rect">
                <a:avLst/>
              </a:prstGeom>
              <a:blipFill>
                <a:blip r:embed="rId5"/>
                <a:stretch>
                  <a:fillRect l="-1533" b="-234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44CC7D-5BDC-D541-881E-E1804B6C338E}"/>
                  </a:ext>
                </a:extLst>
              </p:cNvPr>
              <p:cNvSpPr/>
              <p:nvPr/>
            </p:nvSpPr>
            <p:spPr>
              <a:xfrm>
                <a:off x="1428308" y="3018434"/>
                <a:ext cx="9626546" cy="581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VN" sz="2400" dirty="0">
                    <a:solidFill>
                      <a:schemeClr val="tx1"/>
                    </a:solidFill>
                  </a:rPr>
                  <a:t>We define the </a:t>
                </a:r>
                <a:r>
                  <a:rPr lang="en-VN" sz="2400" b="1" dirty="0">
                    <a:solidFill>
                      <a:schemeClr val="tx1"/>
                    </a:solidFill>
                  </a:rPr>
                  <a:t>probability mass function (pmf) </a:t>
                </a:r>
                <a:r>
                  <a:rPr lang="en-VN" sz="24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400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b="1" dirty="0">
                    <a:solidFill>
                      <a:schemeClr val="tx1"/>
                    </a:solidFill>
                  </a:rPr>
                  <a:t>,  </a:t>
                </a:r>
                <a:r>
                  <a:rPr lang="en-VN" sz="2400" dirty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sz="24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vi-VN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vi-V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 dirty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vi-VN" sz="2400" b="0" i="1" dirty="0" smtClean="0">
                        <a:latin typeface="Cambria Math" panose="02040503050406030204" pitchFamily="18" charset="0"/>
                      </a:rPr>
                      <m:t> →[0, 1]</m:t>
                    </m:r>
                  </m:oMath>
                </a14:m>
                <a:endParaRPr lang="en-V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44CC7D-5BDC-D541-881E-E1804B6C3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308" y="3018434"/>
                <a:ext cx="9626546" cy="581249"/>
              </a:xfrm>
              <a:prstGeom prst="rect">
                <a:avLst/>
              </a:prstGeom>
              <a:blipFill>
                <a:blip r:embed="rId6"/>
                <a:stretch>
                  <a:fillRect l="-922" b="-234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96DA88-440D-E445-9EA6-39EFDF615CF9}"/>
                  </a:ext>
                </a:extLst>
              </p:cNvPr>
              <p:cNvSpPr/>
              <p:nvPr/>
            </p:nvSpPr>
            <p:spPr>
              <a:xfrm>
                <a:off x="3426584" y="3579597"/>
                <a:ext cx="4932248" cy="2400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vi-V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vi-V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vi-V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vi-V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vi-V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vi-V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vi-V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vi-V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vi-V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vi-V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vi-V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vi-V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vi-V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vi-V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vi-V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vi-V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vi-V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vi-V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vi-VN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vi-V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vi-V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vi-V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96DA88-440D-E445-9EA6-39EFDF615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84" y="3579597"/>
                <a:ext cx="4932248" cy="2400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16" grpId="0"/>
      <p:bldP spid="21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F3DD-56FD-634F-AAF0-ACF8E4E8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PMF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36FAC-A2F4-B742-AB37-937EC9F60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8624" y="1251604"/>
                <a:ext cx="9603275" cy="435122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VN" sz="2800" dirty="0"/>
                  <a:t>Suppose we have an urn containing </a:t>
                </a:r>
                <a:r>
                  <a:rPr lang="en-VN" sz="2800" dirty="0">
                    <a:solidFill>
                      <a:srgbClr val="FF0000"/>
                    </a:solidFill>
                  </a:rPr>
                  <a:t>20 balls</a:t>
                </a:r>
                <a:r>
                  <a:rPr lang="en-VN" sz="2800" dirty="0"/>
                  <a:t>, numbered with </a:t>
                </a:r>
                <a:r>
                  <a:rPr lang="en-VN" sz="2800" dirty="0">
                    <a:solidFill>
                      <a:srgbClr val="FF0000"/>
                    </a:solidFill>
                  </a:rPr>
                  <a:t>the integers from 1 to 20</a:t>
                </a:r>
                <a:r>
                  <a:rPr lang="en-VN" sz="2800" dirty="0"/>
                  <a:t>. Reach in and grab three of them (without replacement and order), and let </a:t>
                </a:r>
                <a14:m>
                  <m:oMath xmlns:m="http://schemas.openxmlformats.org/officeDocument/2006/math">
                    <m:r>
                      <a:rPr lang="en-V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VN" sz="2800" i="1" dirty="0"/>
                  <a:t> </a:t>
                </a:r>
                <a:r>
                  <a:rPr lang="en-VN" sz="2800" dirty="0"/>
                  <a:t>denotes the largest number of the three balls.</a:t>
                </a:r>
              </a:p>
              <a:p>
                <a:pPr marL="0" indent="0">
                  <a:buNone/>
                </a:pPr>
                <a:endParaRPr lang="en-VN" sz="2800" i="1" dirty="0"/>
              </a:p>
              <a:p>
                <a:pPr marL="0" indent="0">
                  <a:buNone/>
                </a:pPr>
                <a:r>
                  <a:rPr lang="en-VN" sz="2800" dirty="0"/>
                  <a:t>Determine the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8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VN" sz="2800" dirty="0"/>
                  <a:t> and the 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8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VN" sz="28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36FAC-A2F4-B742-AB37-937EC9F60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8624" y="1251604"/>
                <a:ext cx="9603275" cy="4351220"/>
              </a:xfrm>
              <a:blipFill>
                <a:blip r:embed="rId2"/>
                <a:stretch>
                  <a:fillRect l="-1269" t="-420" r="-2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45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0D44-8152-4842-AF94-D73FA01F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Cumulative Distribution Function (CDF)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0EC33AC-2CA7-2140-B5F3-4E67193360B7}"/>
                  </a:ext>
                </a:extLst>
              </p:cNvPr>
              <p:cNvSpPr/>
              <p:nvPr/>
            </p:nvSpPr>
            <p:spPr>
              <a:xfrm>
                <a:off x="1451580" y="1493940"/>
                <a:ext cx="9603274" cy="245383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VN" sz="2400" dirty="0">
                    <a:solidFill>
                      <a:schemeClr val="tx1"/>
                    </a:solidFill>
                  </a:rPr>
                  <a:t>The </a:t>
                </a:r>
                <a:r>
                  <a:rPr lang="en-VN" sz="2400" b="1" dirty="0">
                    <a:solidFill>
                      <a:schemeClr val="tx1"/>
                    </a:solidFill>
                  </a:rPr>
                  <a:t>cumulative distribution function (cdf) </a:t>
                </a:r>
                <a:r>
                  <a:rPr lang="en-VN" sz="2400" dirty="0">
                    <a:solidFill>
                      <a:schemeClr val="tx1"/>
                    </a:solidFill>
                  </a:rPr>
                  <a:t>of a discrete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VN" sz="2400" dirty="0">
                    <a:solidFill>
                      <a:schemeClr val="tx1"/>
                    </a:solidFill>
                  </a:rPr>
                  <a:t>is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VN" sz="2400" dirty="0">
                    <a:solidFill>
                      <a:schemeClr val="tx1"/>
                    </a:solidFill>
                  </a:rPr>
                  <a:t>given by:</a:t>
                </a:r>
                <a:endParaRPr lang="en-VN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800" dirty="0">
                    <a:solidFill>
                      <a:schemeClr val="tx1"/>
                    </a:solidFill>
                  </a:rPr>
                  <a:t>     </a:t>
                </a:r>
              </a:p>
              <a:p>
                <a:pPr algn="ctr"/>
                <a:r>
                  <a:rPr lang="vi-VN" sz="2800" dirty="0">
                    <a:solidFill>
                      <a:schemeClr val="tx1"/>
                    </a:solidFill>
                  </a:rPr>
                  <a:t>   </a:t>
                </a:r>
              </a:p>
              <a:p>
                <a:r>
                  <a:rPr lang="vi-V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V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the set of all possible outcomes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𝜔</m:t>
                    </m:r>
                  </m:oMath>
                </a14:m>
                <a:r>
                  <a:rPr lang="en-V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V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0EC33AC-2CA7-2140-B5F3-4E6719336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493940"/>
                <a:ext cx="9603274" cy="2453833"/>
              </a:xfrm>
              <a:prstGeom prst="roundRect">
                <a:avLst/>
              </a:prstGeom>
              <a:blipFill>
                <a:blip r:embed="rId2"/>
                <a:stretch>
                  <a:fillRect r="-44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1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0D44-8152-4842-AF94-D73FA01F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32DC0-9378-7846-AAC2-336C137E9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8445" y="1121938"/>
                <a:ext cx="9603275" cy="43899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VN" dirty="0"/>
                  <a:t>Suppose there are three students, and their hats are returned randomly with each of the 3! </a:t>
                </a:r>
                <a:r>
                  <a:rPr lang="en-US" dirty="0"/>
                  <a:t>p</a:t>
                </a:r>
                <a:r>
                  <a:rPr lang="en-VN" dirty="0"/>
                  <a:t>ermutations equally likely.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VN" dirty="0"/>
                  <a:t> be the number of hats returned to the correct owner.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VN" dirty="0"/>
                  <a:t>Find the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VN" dirty="0"/>
                  <a:t> and 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V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VN" dirty="0"/>
                  <a:t>Find the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V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32DC0-9378-7846-AAC2-336C137E9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445" y="1121938"/>
                <a:ext cx="9603275" cy="4389900"/>
              </a:xfrm>
              <a:blipFill>
                <a:blip r:embed="rId2"/>
                <a:stretch>
                  <a:fillRect l="-635" r="-12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ABE6B7B-927A-3F4B-8C5E-02CEBDD8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86" y="3077942"/>
            <a:ext cx="7137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1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0D44-8152-4842-AF94-D73FA01F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E6B7B-927A-3F4B-8C5E-02CEBDD8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04" y="1359651"/>
            <a:ext cx="5892354" cy="1959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3977EA-6911-7643-AA2D-48DE0997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597664"/>
            <a:ext cx="2922295" cy="1362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D5FE4-093A-2841-B64C-DA3093820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659" y="3597664"/>
            <a:ext cx="2747821" cy="1362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C16C6A-53F3-1A41-970F-F0B594D95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265" y="1359651"/>
            <a:ext cx="4831503" cy="36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C4B823-F5BA-494D-9CDA-BCC075032F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VN" dirty="0"/>
                  <a:t>Properties of the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V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C4B823-F5BA-494D-9CDA-BCC075032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85" t="-20833" b="-229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DEDCD-5C7F-5543-A54D-0E88E6FC8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V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VN" sz="2400" dirty="0"/>
                  <a:t> is non-decreasing, or symbolically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VN" sz="24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2400" dirty="0"/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V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0≤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b="0" dirty="0"/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V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→ 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fun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V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→−∞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fun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DEDCD-5C7F-5543-A54D-0E88E6FC8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9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2A-FBC6-914D-A06E-B1645FFC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5429D9A-D451-5440-99F9-0304B3B8FDDF}"/>
                  </a:ext>
                </a:extLst>
              </p:cNvPr>
              <p:cNvSpPr/>
              <p:nvPr/>
            </p:nvSpPr>
            <p:spPr>
              <a:xfrm>
                <a:off x="1451580" y="1539433"/>
                <a:ext cx="9603274" cy="270847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VN" sz="2400" dirty="0">
                    <a:solidFill>
                      <a:schemeClr val="tx1"/>
                    </a:solidFill>
                  </a:rPr>
                  <a:t>The </a:t>
                </a:r>
                <a:r>
                  <a:rPr lang="en-VN" sz="2400" b="1" dirty="0">
                    <a:solidFill>
                      <a:schemeClr val="tx1"/>
                    </a:solidFill>
                  </a:rPr>
                  <a:t>expectation </a:t>
                </a:r>
                <a:r>
                  <a:rPr lang="en-VN" sz="2400" dirty="0">
                    <a:solidFill>
                      <a:schemeClr val="tx1"/>
                    </a:solidFill>
                  </a:rPr>
                  <a:t>of a discrete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VN" sz="2400" dirty="0">
                    <a:solidFill>
                      <a:schemeClr val="tx1"/>
                    </a:solidFill>
                  </a:rPr>
                  <a:t>is:</a:t>
                </a:r>
                <a:endParaRPr lang="en-VN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V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V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/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i.e., we take an average of the possible values, weighted by their probabilities.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5429D9A-D451-5440-99F9-0304B3B8F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539433"/>
                <a:ext cx="9603274" cy="2708476"/>
              </a:xfrm>
              <a:prstGeom prst="roundRect">
                <a:avLst/>
              </a:prstGeom>
              <a:blipFill>
                <a:blip r:embed="rId2"/>
                <a:stretch>
                  <a:fillRect t="-31019" b="-189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67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66E-BF00-8642-BD5E-C8B69B36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614DA-C579-9349-B794-94914162D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VN" dirty="0"/>
                  <a:t>Suppose there are three students, and their hats are returned randomly with each of the 3! </a:t>
                </a:r>
                <a:r>
                  <a:rPr lang="en-US" dirty="0"/>
                  <a:t>p</a:t>
                </a:r>
                <a:r>
                  <a:rPr lang="en-VN" dirty="0"/>
                  <a:t>ermutations equally likely.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VN" dirty="0"/>
                  <a:t> be the number of hats returned to the correct owner. </a:t>
                </a:r>
              </a:p>
              <a:p>
                <a:pPr marL="0" indent="0">
                  <a:buNone/>
                </a:pPr>
                <a:r>
                  <a:rPr lang="en-VN" dirty="0"/>
                  <a:t>Find the expected number of people who got their hat back,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 dirty="0"/>
                  <a:t>?</a:t>
                </a:r>
              </a:p>
              <a:p>
                <a:pPr marL="0" indent="0">
                  <a:buNone/>
                </a:pPr>
                <a:endParaRPr lang="en-VN" dirty="0"/>
              </a:p>
              <a:p>
                <a:pPr marL="0" indent="0">
                  <a:buNone/>
                </a:pPr>
                <a:endParaRPr lang="en-V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614DA-C579-9349-B794-94914162D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r="-6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348FE-0C3F-D646-BD0B-A06EDC6A3918}"/>
                  </a:ext>
                </a:extLst>
              </p:cNvPr>
              <p:cNvSpPr txBox="1"/>
              <p:nvPr/>
            </p:nvSpPr>
            <p:spPr>
              <a:xfrm>
                <a:off x="2844078" y="3442001"/>
                <a:ext cx="21228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={0, 1, 3}</m:t>
                      </m:r>
                    </m:oMath>
                  </m:oMathPara>
                </a14:m>
                <a:endParaRPr lang="en-V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348FE-0C3F-D646-BD0B-A06EDC6A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78" y="3442001"/>
                <a:ext cx="2122833" cy="369332"/>
              </a:xfrm>
              <a:prstGeom prst="rect">
                <a:avLst/>
              </a:prstGeom>
              <a:blipFill>
                <a:blip r:embed="rId4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344A88-D14E-064B-8B05-EA442B991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508" y="2945207"/>
            <a:ext cx="2922295" cy="13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0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FA75-9F83-1748-86F3-9056B809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From Lecture 3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22C45BA-0102-DD4C-BDC9-35D0B42C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12" y="1821762"/>
            <a:ext cx="2926151" cy="14538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0B5D05-EE49-9044-A4EB-45013153BB11}"/>
              </a:ext>
            </a:extLst>
          </p:cNvPr>
          <p:cNvSpPr/>
          <p:nvPr/>
        </p:nvSpPr>
        <p:spPr>
          <a:xfrm>
            <a:off x="1641075" y="3582365"/>
            <a:ext cx="233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dirty="0"/>
              <a:t>Conditional Probability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74C01-2DCE-964F-B1F6-EFF538508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72" y="1077571"/>
            <a:ext cx="4127618" cy="2504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98E7FB-624E-F04B-B087-29DC5363B7B7}"/>
              </a:ext>
            </a:extLst>
          </p:cNvPr>
          <p:cNvSpPr/>
          <p:nvPr/>
        </p:nvSpPr>
        <p:spPr>
          <a:xfrm>
            <a:off x="9970890" y="2068619"/>
            <a:ext cx="1600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dirty="0"/>
              <a:t>Bayes Theorem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E4DF6-138B-084E-8790-B864CA1EB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955" y="4081899"/>
            <a:ext cx="4450674" cy="18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B8B2-B2D3-7841-B6AD-99218252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You Have Learnt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3963E-58A2-E14F-B42B-5A5117FA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660" y="1169044"/>
            <a:ext cx="5755429" cy="291492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64F034-3E10-774F-9266-4FAFC0CF58DE}"/>
              </a:ext>
            </a:extLst>
          </p:cNvPr>
          <p:cNvCxnSpPr>
            <a:cxnSpLocks/>
          </p:cNvCxnSpPr>
          <p:nvPr/>
        </p:nvCxnSpPr>
        <p:spPr>
          <a:xfrm flipH="1">
            <a:off x="3217762" y="3970116"/>
            <a:ext cx="1261641" cy="72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FC8F04-507D-DD45-9A8A-ABBB5FBC9765}"/>
              </a:ext>
            </a:extLst>
          </p:cNvPr>
          <p:cNvCxnSpPr>
            <a:cxnSpLocks/>
          </p:cNvCxnSpPr>
          <p:nvPr/>
        </p:nvCxnSpPr>
        <p:spPr>
          <a:xfrm>
            <a:off x="4479403" y="3970116"/>
            <a:ext cx="0" cy="136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A43F7A-DD6F-5141-B308-D60507497CBA}"/>
              </a:ext>
            </a:extLst>
          </p:cNvPr>
          <p:cNvCxnSpPr>
            <a:cxnSpLocks/>
          </p:cNvCxnSpPr>
          <p:nvPr/>
        </p:nvCxnSpPr>
        <p:spPr>
          <a:xfrm>
            <a:off x="4479403" y="3970116"/>
            <a:ext cx="1365813" cy="72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E44D6C-DF5E-484E-83DC-5D39216EE438}"/>
              </a:ext>
            </a:extLst>
          </p:cNvPr>
          <p:cNvSpPr txBox="1"/>
          <p:nvPr/>
        </p:nvSpPr>
        <p:spPr>
          <a:xfrm>
            <a:off x="747291" y="4699321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Probability Mass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BFFE8-998B-C94C-A380-51FCF69A3EBD}"/>
              </a:ext>
            </a:extLst>
          </p:cNvPr>
          <p:cNvSpPr txBox="1"/>
          <p:nvPr/>
        </p:nvSpPr>
        <p:spPr>
          <a:xfrm>
            <a:off x="2734598" y="5428526"/>
            <a:ext cx="348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Cummulative Distribution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6B192-9C3D-114C-A3B2-7FA2D00BBB19}"/>
              </a:ext>
            </a:extLst>
          </p:cNvPr>
          <p:cNvSpPr txBox="1"/>
          <p:nvPr/>
        </p:nvSpPr>
        <p:spPr>
          <a:xfrm>
            <a:off x="5306106" y="465302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Expectation</a:t>
            </a:r>
          </a:p>
        </p:txBody>
      </p:sp>
    </p:spTree>
    <p:extLst>
      <p:ext uri="{BB962C8B-B14F-4D97-AF65-F5344CB8AC3E}">
        <p14:creationId xmlns:p14="http://schemas.microsoft.com/office/powerpoint/2010/main" val="1649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53A-39B7-1044-9B51-E5BCDC7F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0375-BAA3-234B-B270-E7D5DB46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8735"/>
            <a:ext cx="9603275" cy="4351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VN" sz="4800" b="1" dirty="0"/>
              <a:t>One more thing …</a:t>
            </a:r>
          </a:p>
        </p:txBody>
      </p:sp>
    </p:spTree>
    <p:extLst>
      <p:ext uri="{BB962C8B-B14F-4D97-AF65-F5344CB8AC3E}">
        <p14:creationId xmlns:p14="http://schemas.microsoft.com/office/powerpoint/2010/main" val="406424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003B-B03A-A448-B09C-1DDAAD36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D9724-E8FD-E04E-A810-6EA3CBDCF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090" y="1238491"/>
            <a:ext cx="7317391" cy="4035023"/>
          </a:xfrm>
        </p:spPr>
      </p:pic>
    </p:spTree>
    <p:extLst>
      <p:ext uri="{BB962C8B-B14F-4D97-AF65-F5344CB8AC3E}">
        <p14:creationId xmlns:p14="http://schemas.microsoft.com/office/powerpoint/2010/main" val="353927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66FB-CCE2-3E41-9B7B-D65A6A1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Newton-Pepys Problem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BBC93-A7B5-BC41-970C-0C2321437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206" y="3500774"/>
            <a:ext cx="1468400" cy="17186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E17C2-9897-584B-A23F-BC7ABCF8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998" y="3500774"/>
            <a:ext cx="1416154" cy="1718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4E9B0-9FBB-8440-AB62-1E7AB01319BE}"/>
              </a:ext>
            </a:extLst>
          </p:cNvPr>
          <p:cNvSpPr txBox="1"/>
          <p:nvPr/>
        </p:nvSpPr>
        <p:spPr>
          <a:xfrm>
            <a:off x="3500206" y="5393803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Samuel Pepys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D1B04-973B-DC43-B3C0-4F31C009C833}"/>
              </a:ext>
            </a:extLst>
          </p:cNvPr>
          <p:cNvSpPr txBox="1"/>
          <p:nvPr/>
        </p:nvSpPr>
        <p:spPr>
          <a:xfrm>
            <a:off x="6840979" y="5393803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Sir Isaac Newton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9D39EB-8747-0A42-89CE-33B838A3B711}"/>
              </a:ext>
            </a:extLst>
          </p:cNvPr>
          <p:cNvSpPr/>
          <p:nvPr/>
        </p:nvSpPr>
        <p:spPr>
          <a:xfrm>
            <a:off x="6296182" y="5763135"/>
            <a:ext cx="2865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hlinkClick r:id="rId4"/>
              </a:rPr>
              <a:t>https://en.wikipedia.org/wiki/Isaac_Newton</a:t>
            </a:r>
            <a:endParaRPr lang="en-V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DBF7B-2846-1D4B-8781-5F684B30D804}"/>
              </a:ext>
            </a:extLst>
          </p:cNvPr>
          <p:cNvSpPr/>
          <p:nvPr/>
        </p:nvSpPr>
        <p:spPr>
          <a:xfrm>
            <a:off x="2913237" y="5763134"/>
            <a:ext cx="2838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200" dirty="0">
                <a:hlinkClick r:id="rId5"/>
              </a:rPr>
              <a:t>https://en.wikipedia.org/wiki/Samuel_Pepys</a:t>
            </a:r>
            <a:endParaRPr lang="en-V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AA332E-44FA-9E4D-BEE0-52E51C2BFA6E}"/>
              </a:ext>
            </a:extLst>
          </p:cNvPr>
          <p:cNvSpPr/>
          <p:nvPr/>
        </p:nvSpPr>
        <p:spPr>
          <a:xfrm>
            <a:off x="1494544" y="1005716"/>
            <a:ext cx="9603275" cy="2243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Which of the following three propositions has the greatest chance of success?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US" sz="2400" i="1" dirty="0">
                <a:solidFill>
                  <a:srgbClr val="FF0000"/>
                </a:solidFill>
              </a:rPr>
              <a:t>Six fair dice </a:t>
            </a:r>
            <a:r>
              <a:rPr lang="en-US" sz="2400" i="1" dirty="0"/>
              <a:t>are tossed independently and </a:t>
            </a:r>
            <a:r>
              <a:rPr lang="en-US" sz="2400" i="1" dirty="0">
                <a:solidFill>
                  <a:srgbClr val="FF0000"/>
                </a:solidFill>
              </a:rPr>
              <a:t>at least one “6” appears</a:t>
            </a:r>
            <a:r>
              <a:rPr lang="en-US" sz="2400" i="1" dirty="0"/>
              <a:t>.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US" sz="2400" i="1" dirty="0">
                <a:solidFill>
                  <a:srgbClr val="FF0000"/>
                </a:solidFill>
              </a:rPr>
              <a:t>Twelve fair dice </a:t>
            </a:r>
            <a:r>
              <a:rPr lang="en-US" sz="2400" i="1" dirty="0"/>
              <a:t>are tossed independently and </a:t>
            </a:r>
            <a:r>
              <a:rPr lang="en-US" sz="2400" i="1" dirty="0">
                <a:solidFill>
                  <a:srgbClr val="FF0000"/>
                </a:solidFill>
              </a:rPr>
              <a:t>at least two “6”s appear.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US" sz="2400" i="1" dirty="0">
                <a:solidFill>
                  <a:srgbClr val="FF0000"/>
                </a:solidFill>
              </a:rPr>
              <a:t>Eighteen fair dice </a:t>
            </a:r>
            <a:r>
              <a:rPr lang="en-US" sz="2400" i="1" dirty="0"/>
              <a:t>are tossed independently and </a:t>
            </a:r>
            <a:r>
              <a:rPr lang="en-US" sz="2400" i="1" dirty="0">
                <a:solidFill>
                  <a:srgbClr val="FF0000"/>
                </a:solidFill>
              </a:rPr>
              <a:t>at least three “6”s appear</a:t>
            </a:r>
            <a:r>
              <a:rPr lang="en-US" sz="2400" i="1" dirty="0"/>
              <a:t>.</a:t>
            </a: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64842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083ECD-8426-564D-98A2-1246648B3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135" y="1273214"/>
            <a:ext cx="5073722" cy="339138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B614D40-0F74-1947-BEAA-BAC22506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Newton-Pepys Problem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C5E696-BAB1-284C-ADBB-6D7C48528FF2}"/>
              </a:ext>
            </a:extLst>
          </p:cNvPr>
          <p:cNvSpPr/>
          <p:nvPr/>
        </p:nvSpPr>
        <p:spPr>
          <a:xfrm>
            <a:off x="7556491" y="4745620"/>
            <a:ext cx="4566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1400" dirty="0">
                <a:hlinkClick r:id="rId3"/>
              </a:rPr>
              <a:t>https://mathworld.wolfram.com/Newton-PepysProblem.html</a:t>
            </a:r>
            <a:endParaRPr lang="en-V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FC3844-93CF-2B47-A4E1-5E2875E35CD2}"/>
                  </a:ext>
                </a:extLst>
              </p:cNvPr>
              <p:cNvSpPr txBox="1"/>
              <p:nvPr/>
            </p:nvSpPr>
            <p:spPr>
              <a:xfrm>
                <a:off x="1451579" y="1598281"/>
                <a:ext cx="1772473" cy="586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FC3844-93CF-2B47-A4E1-5E2875E35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1598281"/>
                <a:ext cx="1772473" cy="586571"/>
              </a:xfrm>
              <a:prstGeom prst="rect">
                <a:avLst/>
              </a:prstGeom>
              <a:blipFill>
                <a:blip r:embed="rId4"/>
                <a:stretch>
                  <a:fillRect l="-2143" b="-1276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9DFC98-EBDC-DD4E-ABAF-D0763BBE9B67}"/>
                  </a:ext>
                </a:extLst>
              </p:cNvPr>
              <p:cNvSpPr/>
              <p:nvPr/>
            </p:nvSpPr>
            <p:spPr>
              <a:xfrm>
                <a:off x="1334241" y="2527795"/>
                <a:ext cx="3964290" cy="678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9DFC98-EBDC-DD4E-ABAF-D0763BBE9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41" y="2527795"/>
                <a:ext cx="3964290" cy="678904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8E614-84DD-9C41-B70D-1D494EB39249}"/>
                  </a:ext>
                </a:extLst>
              </p:cNvPr>
              <p:cNvSpPr/>
              <p:nvPr/>
            </p:nvSpPr>
            <p:spPr>
              <a:xfrm>
                <a:off x="1311092" y="3791221"/>
                <a:ext cx="5869043" cy="697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8E614-84DD-9C41-B70D-1D494EB39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92" y="3791221"/>
                <a:ext cx="5869043" cy="697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0293-78A8-5C4A-8EAB-8E1EE599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C3CAA-2B52-114B-9944-828E20A6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CB6F0-C190-AC44-BF11-4E0DF22D9379}"/>
              </a:ext>
            </a:extLst>
          </p:cNvPr>
          <p:cNvSpPr/>
          <p:nvPr/>
        </p:nvSpPr>
        <p:spPr>
          <a:xfrm>
            <a:off x="3384129" y="2721114"/>
            <a:ext cx="57381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4000" dirty="0">
                <a:solidFill>
                  <a:srgbClr val="002060"/>
                </a:solidFill>
              </a:rPr>
              <a:t>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30861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E747-9643-6941-ABFE-9064CCF5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Learning GOALS – Discrete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6A6F-7E01-FC46-ACAA-10A19464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VN" sz="2400" dirty="0"/>
              <a:t> Know the definitions of discrete random variable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VN" sz="2400" dirty="0"/>
              <a:t> Be able to describe the probability mass function and cumulative distribution function of a discrete random variable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VN" sz="2400" dirty="0"/>
              <a:t> Be able to compute the expectation of a discrete random variable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4316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1E9F-054A-BF47-82A2-9AA025B0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Flipping A coin Twice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F761-EA98-684A-BC03-778CB02E3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115125"/>
                <a:ext cx="9603275" cy="25887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VN" sz="2400" dirty="0"/>
                  <a:t>Suppose you flip a fair coin twice, the sample space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HH</m:t>
                    </m:r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HT</m:t>
                    </m:r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TH</m:t>
                    </m:r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TT</m:t>
                    </m:r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VN" sz="2400" dirty="0"/>
              </a:p>
              <a:p>
                <a:pPr marL="0" indent="0">
                  <a:buNone/>
                </a:pPr>
                <a:r>
                  <a:rPr lang="en-VN" sz="2400" dirty="0"/>
                  <a:t>What are some events that we can define?</a:t>
                </a:r>
              </a:p>
              <a:p>
                <a:pPr lvl="1"/>
                <a:r>
                  <a:rPr lang="en-VN" sz="2000" dirty="0"/>
                  <a:t>Call </a:t>
                </a:r>
                <a14:m>
                  <m:oMath xmlns:m="http://schemas.openxmlformats.org/officeDocument/2006/math">
                    <m:r>
                      <a:rPr lang="en-VN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VN" sz="2000" dirty="0"/>
                  <a:t> be the event of no heads</a:t>
                </a:r>
              </a:p>
              <a:p>
                <a:pPr lvl="1"/>
                <a:r>
                  <a:rPr lang="en-VN" sz="2000" dirty="0"/>
                  <a:t>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000" i="1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VN" sz="2000" dirty="0"/>
                  <a:t> be the event of one head</a:t>
                </a:r>
              </a:p>
              <a:p>
                <a:pPr lvl="1"/>
                <a:r>
                  <a:rPr lang="en-VN" sz="2000" dirty="0"/>
                  <a:t>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000" i="1" dirty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VN" sz="2000" dirty="0"/>
                  <a:t> be the event of two heads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F761-EA98-684A-BC03-778CB02E3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115125"/>
                <a:ext cx="9603275" cy="2588773"/>
              </a:xfrm>
              <a:blipFill>
                <a:blip r:embed="rId2"/>
                <a:stretch>
                  <a:fillRect l="-1057" t="-48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55644C-146B-0142-9EE4-E3FA648F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851" y="85714"/>
            <a:ext cx="599002" cy="599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92545-2920-6447-BAE3-93287AA1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489" y="63789"/>
            <a:ext cx="599002" cy="599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14D0C-0C29-0140-86DE-FFC6E928171B}"/>
              </a:ext>
            </a:extLst>
          </p:cNvPr>
          <p:cNvSpPr txBox="1">
            <a:spLocks/>
          </p:cNvSpPr>
          <p:nvPr/>
        </p:nvSpPr>
        <p:spPr>
          <a:xfrm>
            <a:off x="1451579" y="4024196"/>
            <a:ext cx="9603275" cy="2313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VN" sz="2400" dirty="0">
                <a:solidFill>
                  <a:srgbClr val="FF0000"/>
                </a:solidFill>
              </a:rPr>
              <a:t>This is a bit tedious! It would be nice to have some general way of defining events in terms of numbers (in this case, the number of heads)</a:t>
            </a:r>
          </a:p>
        </p:txBody>
      </p:sp>
    </p:spTree>
    <p:extLst>
      <p:ext uri="{BB962C8B-B14F-4D97-AF65-F5344CB8AC3E}">
        <p14:creationId xmlns:p14="http://schemas.microsoft.com/office/powerpoint/2010/main" val="42714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0EAD2-F8AC-044F-8EBB-E4A2360DC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576320"/>
                <a:ext cx="9603275" cy="38522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VN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dirty="0"/>
                  <a:t> be the number of heads in two independent flips of  a fair coin.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dirty="0"/>
                  <a:t> is a function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>
                        <a:latin typeface="Cambria Math" panose="02040503050406030204" pitchFamily="18" charset="0"/>
                      </a:rPr>
                      <m:t>Ω</m:t>
                    </m:r>
                    <m:r>
                      <a:rPr lang="vi-VN" b="0" i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VN" dirty="0"/>
                  <a:t>, which maps an outcome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VN" dirty="0"/>
                  <a:t> to a number  </a:t>
                </a:r>
              </a:p>
              <a:p>
                <a:pPr marL="0" indent="0">
                  <a:buNone/>
                </a:pPr>
                <a:endParaRPr lang="en-V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0EAD2-F8AC-044F-8EBB-E4A2360DC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576320"/>
                <a:ext cx="9603275" cy="3852207"/>
              </a:xfrm>
              <a:blipFill>
                <a:blip r:embed="rId2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96B6C9D-7DA9-844B-BFC5-39564AEBF1FC}"/>
              </a:ext>
            </a:extLst>
          </p:cNvPr>
          <p:cNvSpPr txBox="1">
            <a:spLocks/>
          </p:cNvSpPr>
          <p:nvPr/>
        </p:nvSpPr>
        <p:spPr>
          <a:xfrm>
            <a:off x="1451579" y="232381"/>
            <a:ext cx="9603275" cy="599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VN"/>
              <a:t>Flipping A coin Twice </a:t>
            </a: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FA0B9-17FE-D84F-A26D-CC9D8A2F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851" y="85714"/>
            <a:ext cx="599002" cy="599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A66B7-FE6C-A84A-B216-9E721EFAE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489" y="63789"/>
            <a:ext cx="599002" cy="599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B467BC-3007-A748-9DF9-A102BC8EE464}"/>
                  </a:ext>
                </a:extLst>
              </p:cNvPr>
              <p:cNvSpPr/>
              <p:nvPr/>
            </p:nvSpPr>
            <p:spPr>
              <a:xfrm>
                <a:off x="4094608" y="1019185"/>
                <a:ext cx="41647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VN" sz="2000" dirty="0"/>
                  <a:t>Sample space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000">
                        <a:latin typeface="Cambria Math" panose="02040503050406030204" pitchFamily="18" charset="0"/>
                      </a:rPr>
                      <m:t>Ω</m:t>
                    </m:r>
                    <m:r>
                      <a:rPr lang="vi-VN" sz="2000" i="1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vi-VN" sz="2000" i="1">
                        <a:latin typeface="Cambria Math" panose="02040503050406030204" pitchFamily="18" charset="0"/>
                      </a:rPr>
                      <m:t>HH</m:t>
                    </m:r>
                    <m:r>
                      <a:rPr lang="vi-V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vi-VN" sz="2000" i="1">
                        <a:latin typeface="Cambria Math" panose="02040503050406030204" pitchFamily="18" charset="0"/>
                      </a:rPr>
                      <m:t>HT</m:t>
                    </m:r>
                    <m:r>
                      <a:rPr lang="vi-V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vi-VN" sz="2000" i="1">
                        <a:latin typeface="Cambria Math" panose="02040503050406030204" pitchFamily="18" charset="0"/>
                      </a:rPr>
                      <m:t>TH</m:t>
                    </m:r>
                    <m:r>
                      <a:rPr lang="vi-V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vi-VN" sz="2000" i="1">
                        <a:latin typeface="Cambria Math" panose="02040503050406030204" pitchFamily="18" charset="0"/>
                      </a:rPr>
                      <m:t>TT</m:t>
                    </m:r>
                    <m:r>
                      <a:rPr lang="vi-V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VN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B467BC-3007-A748-9DF9-A102BC8EE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608" y="1019185"/>
                <a:ext cx="4164794" cy="400110"/>
              </a:xfrm>
              <a:prstGeom prst="rect">
                <a:avLst/>
              </a:prstGeom>
              <a:blipFill>
                <a:blip r:embed="rId4"/>
                <a:stretch>
                  <a:fillRect l="-1520" t="-9375" b="-281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E67B9D8-41E0-3744-8162-E963D8970B0B}"/>
              </a:ext>
            </a:extLst>
          </p:cNvPr>
          <p:cNvSpPr/>
          <p:nvPr/>
        </p:nvSpPr>
        <p:spPr>
          <a:xfrm>
            <a:off x="3220719" y="2812649"/>
            <a:ext cx="1747777" cy="237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HH</a:t>
            </a:r>
          </a:p>
          <a:p>
            <a:pPr algn="ctr"/>
            <a:r>
              <a:rPr lang="en-VN" dirty="0"/>
              <a:t>HT</a:t>
            </a:r>
          </a:p>
          <a:p>
            <a:pPr algn="ctr"/>
            <a:r>
              <a:rPr lang="en-VN" dirty="0"/>
              <a:t>TH</a:t>
            </a:r>
          </a:p>
          <a:p>
            <a:pPr algn="ctr"/>
            <a:r>
              <a:rPr lang="en-VN" dirty="0"/>
              <a:t>TT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68CEDE-BCB6-3D41-BC6A-96BD02FE7167}"/>
              </a:ext>
            </a:extLst>
          </p:cNvPr>
          <p:cNvSpPr/>
          <p:nvPr/>
        </p:nvSpPr>
        <p:spPr>
          <a:xfrm>
            <a:off x="7090524" y="2812649"/>
            <a:ext cx="1747777" cy="237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2</a:t>
            </a:r>
          </a:p>
          <a:p>
            <a:pPr algn="ctr"/>
            <a:r>
              <a:rPr lang="en-VN" dirty="0"/>
              <a:t>1</a:t>
            </a:r>
          </a:p>
          <a:p>
            <a:pPr algn="ctr"/>
            <a:r>
              <a:rPr lang="en-VN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EE36D8-0172-9642-956A-CDFA46C1990B}"/>
                  </a:ext>
                </a:extLst>
              </p:cNvPr>
              <p:cNvSpPr/>
              <p:nvPr/>
            </p:nvSpPr>
            <p:spPr>
              <a:xfrm>
                <a:off x="3825177" y="5336459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EE36D8-0172-9642-956A-CDFA46C1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77" y="5336459"/>
                <a:ext cx="4058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C29952-75E9-8942-8E59-D5FFF1CFBBDD}"/>
                  </a:ext>
                </a:extLst>
              </p:cNvPr>
              <p:cNvSpPr/>
              <p:nvPr/>
            </p:nvSpPr>
            <p:spPr>
              <a:xfrm>
                <a:off x="7776259" y="5336459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C29952-75E9-8942-8E59-D5FFF1CFB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59" y="5336459"/>
                <a:ext cx="4058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13343-889B-8C4E-959C-B1CF388A4365}"/>
              </a:ext>
            </a:extLst>
          </p:cNvPr>
          <p:cNvCxnSpPr/>
          <p:nvPr/>
        </p:nvCxnSpPr>
        <p:spPr>
          <a:xfrm>
            <a:off x="4317357" y="3599727"/>
            <a:ext cx="3525393" cy="1273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FD9DF-D768-6347-9B94-DC950C4F3D1E}"/>
              </a:ext>
            </a:extLst>
          </p:cNvPr>
          <p:cNvCxnSpPr/>
          <p:nvPr/>
        </p:nvCxnSpPr>
        <p:spPr>
          <a:xfrm>
            <a:off x="4266814" y="3851190"/>
            <a:ext cx="3525393" cy="1273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2D7B3-3589-F346-94B7-CB28F012C96F}"/>
              </a:ext>
            </a:extLst>
          </p:cNvPr>
          <p:cNvCxnSpPr>
            <a:cxnSpLocks/>
          </p:cNvCxnSpPr>
          <p:nvPr/>
        </p:nvCxnSpPr>
        <p:spPr>
          <a:xfrm flipV="1">
            <a:off x="4266814" y="3999054"/>
            <a:ext cx="3575936" cy="1318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274261-A1F8-E54B-96C5-53E30D0923AF}"/>
              </a:ext>
            </a:extLst>
          </p:cNvPr>
          <p:cNvCxnSpPr>
            <a:cxnSpLocks/>
          </p:cNvCxnSpPr>
          <p:nvPr/>
        </p:nvCxnSpPr>
        <p:spPr>
          <a:xfrm flipV="1">
            <a:off x="4256073" y="4307277"/>
            <a:ext cx="3575936" cy="1318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B649DE-D341-7548-98E2-CB87DD4DBE22}"/>
                  </a:ext>
                </a:extLst>
              </p:cNvPr>
              <p:cNvSpPr/>
              <p:nvPr/>
            </p:nvSpPr>
            <p:spPr>
              <a:xfrm>
                <a:off x="9130743" y="3199281"/>
                <a:ext cx="2959465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2400" i="1" dirty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vi-V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400" i="1" dirty="0">
                              <a:latin typeface="Cambria Math" panose="02040503050406030204" pitchFamily="18" charset="0"/>
                            </a:rPr>
                            <m:t>HH</m:t>
                          </m:r>
                        </m:e>
                      </m:d>
                      <m:r>
                        <a:rPr lang="vi-VN" sz="240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vi-VN" sz="2400" dirty="0"/>
              </a:p>
              <a:p>
                <a:endParaRPr lang="vi-V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2400" i="1" dirty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vi-V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400" i="1" dirty="0">
                              <a:latin typeface="Cambria Math" panose="02040503050406030204" pitchFamily="18" charset="0"/>
                            </a:rPr>
                            <m:t>HT</m:t>
                          </m:r>
                        </m:e>
                      </m:d>
                      <m:r>
                        <a:rPr lang="vi-VN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vi-VN" sz="2400" i="1" dirty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vi-V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400" i="1" dirty="0">
                              <a:latin typeface="Cambria Math" panose="02040503050406030204" pitchFamily="18" charset="0"/>
                            </a:rPr>
                            <m:t>TH</m:t>
                          </m:r>
                        </m:e>
                      </m:d>
                      <m:r>
                        <a:rPr lang="vi-VN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vi-VN" sz="2400" b="0" dirty="0"/>
              </a:p>
              <a:p>
                <a:endParaRPr lang="en-V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2400" i="1" dirty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vi-V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2400" i="1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vi-VN" sz="2400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vi-VN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vi-VN" sz="2400" dirty="0"/>
              </a:p>
              <a:p>
                <a:endParaRPr lang="en-VN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B649DE-D341-7548-98E2-CB87DD4DB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743" y="3199281"/>
                <a:ext cx="2959465" cy="2215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9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8275-143F-924B-8CCB-36B2ABC5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43D9C0-5AB2-B947-A68C-2FA82DF8C3D8}"/>
                  </a:ext>
                </a:extLst>
              </p:cNvPr>
              <p:cNvSpPr/>
              <p:nvPr/>
            </p:nvSpPr>
            <p:spPr>
              <a:xfrm>
                <a:off x="1451579" y="1007984"/>
                <a:ext cx="9603274" cy="43564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Suppose we conduct an experiment with sample sapce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Ω</m:t>
                    </m:r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A </a:t>
                </a:r>
                <a:r>
                  <a:rPr lang="en-V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random variable (rv) </a:t>
                </a:r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is a numeric function of the outcome: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vi-VN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vi-VN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lang="vi-V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vi-V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  <a:r>
                  <a:rPr lang="en-V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vi-V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vi-V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The set of possible 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can take on is its </a:t>
                </a:r>
                <a:r>
                  <a:rPr lang="en-V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range/support</a:t>
                </a:r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denoted as:</a:t>
                </a:r>
              </a:p>
              <a:p>
                <a:pPr algn="ctr"/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finite or countably infinite,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a </a:t>
                </a:r>
                <a:r>
                  <a:rPr lang="en-V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discrete</a:t>
                </a:r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random variable (drv). </a:t>
                </a:r>
              </a:p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uncountably large,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a </a:t>
                </a:r>
                <a:r>
                  <a:rPr lang="en-V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continuous</a:t>
                </a:r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random variable (crv). 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43D9C0-5AB2-B947-A68C-2FA82DF8C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1007984"/>
                <a:ext cx="9603274" cy="435649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11" ma:contentTypeDescription="Create a new document." ma:contentTypeScope="" ma:versionID="2909cea3a6974f0902d7a6fcb5b84401">
  <xsd:schema xmlns:xsd="http://www.w3.org/2001/XMLSchema" xmlns:xs="http://www.w3.org/2001/XMLSchema" xmlns:p="http://schemas.microsoft.com/office/2006/metadata/properties" xmlns:ns2="7b943c93-b938-48de-825e-fb1653b6f1c7" xmlns:ns3="7d6b43c1-d31c-445d-bdf9-3473889ab938" targetNamespace="http://schemas.microsoft.com/office/2006/metadata/properties" ma:root="true" ma:fieldsID="bca85367ad6e7f7f844c2a7702c09a02" ns2:_="" ns3:_="">
    <xsd:import namespace="7b943c93-b938-48de-825e-fb1653b6f1c7"/>
    <xsd:import namespace="7d6b43c1-d31c-445d-bdf9-3473889ab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b43c1-d31c-445d-bdf9-3473889ab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F5E9EF-91CB-4D4B-ACF3-D892C4274E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D27714-7D83-45CD-8B44-9A17F7F594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C9398B-C066-4FD9-998A-F490D6C441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43c93-b938-48de-825e-fb1653b6f1c7"/>
    <ds:schemaRef ds:uri="7d6b43c1-d31c-445d-bdf9-3473889ab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10021</TotalTime>
  <Words>965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Gallery</vt:lpstr>
      <vt:lpstr>MATH2010   Probability and STATISTICS</vt:lpstr>
      <vt:lpstr>From Lecture 3</vt:lpstr>
      <vt:lpstr>Newton-Pepys Problem  </vt:lpstr>
      <vt:lpstr>Newton-Pepys Problem  </vt:lpstr>
      <vt:lpstr>PowerPoint Presentation</vt:lpstr>
      <vt:lpstr>Learning GOALS – Discrete Random Variables</vt:lpstr>
      <vt:lpstr>Flipping A coin Twice </vt:lpstr>
      <vt:lpstr>PowerPoint Presentation</vt:lpstr>
      <vt:lpstr>Random Variable</vt:lpstr>
      <vt:lpstr>Random Variable Examples</vt:lpstr>
      <vt:lpstr>Probability Mass Function (PMF)</vt:lpstr>
      <vt:lpstr>PowerPoint Presentation</vt:lpstr>
      <vt:lpstr>PMF Examples</vt:lpstr>
      <vt:lpstr>Cumulative Distribution Function (CDF)</vt:lpstr>
      <vt:lpstr>EXAMPLE</vt:lpstr>
      <vt:lpstr>EXAMPLE</vt:lpstr>
      <vt:lpstr>Properties of the CDF F_X</vt:lpstr>
      <vt:lpstr>EXPECTATION</vt:lpstr>
      <vt:lpstr>EXAMPLE</vt:lpstr>
      <vt:lpstr>What You Have Learnt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MATH2010 –  Probability and STatistics </dc:title>
  <dc:creator>Le Duy Dung (AIC.LAB)</dc:creator>
  <cp:lastModifiedBy>Le Duy Dung (AIC.LAB)</cp:lastModifiedBy>
  <cp:revision>70</cp:revision>
  <dcterms:created xsi:type="dcterms:W3CDTF">2021-09-06T00:25:35Z</dcterms:created>
  <dcterms:modified xsi:type="dcterms:W3CDTF">2021-11-09T15:12:09Z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