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347" r:id="rId6"/>
    <p:sldId id="348" r:id="rId7"/>
    <p:sldId id="349" r:id="rId8"/>
    <p:sldId id="363" r:id="rId9"/>
    <p:sldId id="339" r:id="rId10"/>
    <p:sldId id="344" r:id="rId11"/>
    <p:sldId id="350" r:id="rId12"/>
    <p:sldId id="351" r:id="rId13"/>
    <p:sldId id="352" r:id="rId14"/>
    <p:sldId id="353" r:id="rId15"/>
    <p:sldId id="354" r:id="rId16"/>
    <p:sldId id="355" r:id="rId17"/>
    <p:sldId id="360" r:id="rId18"/>
    <p:sldId id="361" r:id="rId19"/>
    <p:sldId id="362" r:id="rId20"/>
    <p:sldId id="356" r:id="rId21"/>
    <p:sldId id="358" r:id="rId22"/>
    <p:sldId id="359" r:id="rId23"/>
    <p:sldId id="357" r:id="rId24"/>
    <p:sldId id="36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B71E4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59BFBC-0F24-4182-8A13-A9F0F657FAC7}" v="2" dt="2021-11-03T03:23:01.135"/>
    <p1510:client id="{D60B2213-2A79-45BB-A155-7E0C521D1E3C}" v="28" dt="2021-11-09T15:34:02.4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70"/>
    <p:restoredTop sz="95938"/>
  </p:normalViewPr>
  <p:slideViewPr>
    <p:cSldViewPr snapToGrid="0" snapToObjects="1">
      <p:cViewPr varScale="1">
        <p:scale>
          <a:sx n="103" d="100"/>
          <a:sy n="103" d="100"/>
        </p:scale>
        <p:origin x="20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Hong Duc 20204874" userId="S::duc.lh204874@sis.hust.edu.vn::7cdd306b-05d0-4c75-a5ac-f5e3c58a62cf" providerId="AD" clId="Web-{AF59BFBC-0F24-4182-8A13-A9F0F657FAC7}"/>
    <pc:docChg chg="modSld">
      <pc:chgData name="Le Hong Duc 20204874" userId="S::duc.lh204874@sis.hust.edu.vn::7cdd306b-05d0-4c75-a5ac-f5e3c58a62cf" providerId="AD" clId="Web-{AF59BFBC-0F24-4182-8A13-A9F0F657FAC7}" dt="2021-11-03T03:23:01.135" v="1" actId="1076"/>
      <pc:docMkLst>
        <pc:docMk/>
      </pc:docMkLst>
      <pc:sldChg chg="modSp">
        <pc:chgData name="Le Hong Duc 20204874" userId="S::duc.lh204874@sis.hust.edu.vn::7cdd306b-05d0-4c75-a5ac-f5e3c58a62cf" providerId="AD" clId="Web-{AF59BFBC-0F24-4182-8A13-A9F0F657FAC7}" dt="2021-11-03T03:23:01.135" v="1" actId="1076"/>
        <pc:sldMkLst>
          <pc:docMk/>
          <pc:sldMk cId="3693488772" sldId="350"/>
        </pc:sldMkLst>
        <pc:spChg chg="mod">
          <ac:chgData name="Le Hong Duc 20204874" userId="S::duc.lh204874@sis.hust.edu.vn::7cdd306b-05d0-4c75-a5ac-f5e3c58a62cf" providerId="AD" clId="Web-{AF59BFBC-0F24-4182-8A13-A9F0F657FAC7}" dt="2021-11-03T03:23:01.135" v="1" actId="1076"/>
          <ac:spMkLst>
            <pc:docMk/>
            <pc:sldMk cId="3693488772" sldId="350"/>
            <ac:spMk id="4" creationId="{AF642B01-F3FD-6D47-8DEC-1DFDB340D0FC}"/>
          </ac:spMkLst>
        </pc:spChg>
      </pc:sldChg>
    </pc:docChg>
  </pc:docChgLst>
  <pc:docChgLst>
    <pc:chgData name="Vu Quang Huy 20204880" userId="S::huy.vq204880@sis.hust.edu.vn::4b8eba30-6f8a-4498-9311-c3c7117dbe98" providerId="AD" clId="Web-{D60B2213-2A79-45BB-A155-7E0C521D1E3C}"/>
    <pc:docChg chg="modSld">
      <pc:chgData name="Vu Quang Huy 20204880" userId="S::huy.vq204880@sis.hust.edu.vn::4b8eba30-6f8a-4498-9311-c3c7117dbe98" providerId="AD" clId="Web-{D60B2213-2A79-45BB-A155-7E0C521D1E3C}" dt="2021-11-09T15:34:02.427" v="23" actId="1076"/>
      <pc:docMkLst>
        <pc:docMk/>
      </pc:docMkLst>
      <pc:sldChg chg="delSp">
        <pc:chgData name="Vu Quang Huy 20204880" userId="S::huy.vq204880@sis.hust.edu.vn::4b8eba30-6f8a-4498-9311-c3c7117dbe98" providerId="AD" clId="Web-{D60B2213-2A79-45BB-A155-7E0C521D1E3C}" dt="2021-11-09T15:20:20.974" v="0"/>
        <pc:sldMkLst>
          <pc:docMk/>
          <pc:sldMk cId="3381671348" sldId="339"/>
        </pc:sldMkLst>
        <pc:spChg chg="del">
          <ac:chgData name="Vu Quang Huy 20204880" userId="S::huy.vq204880@sis.hust.edu.vn::4b8eba30-6f8a-4498-9311-c3c7117dbe98" providerId="AD" clId="Web-{D60B2213-2A79-45BB-A155-7E0C521D1E3C}" dt="2021-11-09T15:20:20.974" v="0"/>
          <ac:spMkLst>
            <pc:docMk/>
            <pc:sldMk cId="3381671348" sldId="339"/>
            <ac:spMk id="3" creationId="{4380848D-1E19-EC40-94FC-676AB441AC40}"/>
          </ac:spMkLst>
        </pc:spChg>
      </pc:sldChg>
      <pc:sldChg chg="addSp delSp modSp">
        <pc:chgData name="Vu Quang Huy 20204880" userId="S::huy.vq204880@sis.hust.edu.vn::4b8eba30-6f8a-4498-9311-c3c7117dbe98" providerId="AD" clId="Web-{D60B2213-2A79-45BB-A155-7E0C521D1E3C}" dt="2021-11-09T15:22:04.476" v="5" actId="1076"/>
        <pc:sldMkLst>
          <pc:docMk/>
          <pc:sldMk cId="884706007" sldId="354"/>
        </pc:sldMkLst>
        <pc:spChg chg="del">
          <ac:chgData name="Vu Quang Huy 20204880" userId="S::huy.vq204880@sis.hust.edu.vn::4b8eba30-6f8a-4498-9311-c3c7117dbe98" providerId="AD" clId="Web-{D60B2213-2A79-45BB-A155-7E0C521D1E3C}" dt="2021-11-09T15:21:58.882" v="4"/>
          <ac:spMkLst>
            <pc:docMk/>
            <pc:sldMk cId="884706007" sldId="354"/>
            <ac:spMk id="3" creationId="{3386990F-C8D8-5640-8982-FDED88CA05FD}"/>
          </ac:spMkLst>
        </pc:spChg>
        <pc:spChg chg="add del mod">
          <ac:chgData name="Vu Quang Huy 20204880" userId="S::huy.vq204880@sis.hust.edu.vn::4b8eba30-6f8a-4498-9311-c3c7117dbe98" providerId="AD" clId="Web-{D60B2213-2A79-45BB-A155-7E0C521D1E3C}" dt="2021-11-09T15:22:04.476" v="5" actId="1076"/>
          <ac:spMkLst>
            <pc:docMk/>
            <pc:sldMk cId="884706007" sldId="354"/>
            <ac:spMk id="4" creationId="{7E036179-F6E1-1440-9040-403E058FA16F}"/>
          </ac:spMkLst>
        </pc:spChg>
      </pc:sldChg>
      <pc:sldChg chg="addSp delSp modSp">
        <pc:chgData name="Vu Quang Huy 20204880" userId="S::huy.vq204880@sis.hust.edu.vn::4b8eba30-6f8a-4498-9311-c3c7117dbe98" providerId="AD" clId="Web-{D60B2213-2A79-45BB-A155-7E0C521D1E3C}" dt="2021-11-09T15:23:59.384" v="13"/>
        <pc:sldMkLst>
          <pc:docMk/>
          <pc:sldMk cId="3362959949" sldId="355"/>
        </pc:sldMkLst>
        <pc:spChg chg="add del">
          <ac:chgData name="Vu Quang Huy 20204880" userId="S::huy.vq204880@sis.hust.edu.vn::4b8eba30-6f8a-4498-9311-c3c7117dbe98" providerId="AD" clId="Web-{D60B2213-2A79-45BB-A155-7E0C521D1E3C}" dt="2021-11-09T15:23:59.384" v="13"/>
          <ac:spMkLst>
            <pc:docMk/>
            <pc:sldMk cId="3362959949" sldId="355"/>
            <ac:spMk id="4" creationId="{6EA71EDB-417D-441F-B74E-A1C442A11143}"/>
          </ac:spMkLst>
        </pc:spChg>
        <pc:spChg chg="add del mod">
          <ac:chgData name="Vu Quang Huy 20204880" userId="S::huy.vq204880@sis.hust.edu.vn::4b8eba30-6f8a-4498-9311-c3c7117dbe98" providerId="AD" clId="Web-{D60B2213-2A79-45BB-A155-7E0C521D1E3C}" dt="2021-11-09T15:23:56.259" v="12"/>
          <ac:spMkLst>
            <pc:docMk/>
            <pc:sldMk cId="3362959949" sldId="355"/>
            <ac:spMk id="5" creationId="{4E1D203C-EE7C-4A27-ACC1-8DE7C3D0E9F5}"/>
          </ac:spMkLst>
        </pc:spChg>
      </pc:sldChg>
      <pc:sldChg chg="delSp modSp">
        <pc:chgData name="Vu Quang Huy 20204880" userId="S::huy.vq204880@sis.hust.edu.vn::4b8eba30-6f8a-4498-9311-c3c7117dbe98" providerId="AD" clId="Web-{D60B2213-2A79-45BB-A155-7E0C521D1E3C}" dt="2021-11-09T15:25:04.370" v="17" actId="1076"/>
        <pc:sldMkLst>
          <pc:docMk/>
          <pc:sldMk cId="305199351" sldId="356"/>
        </pc:sldMkLst>
        <pc:spChg chg="del">
          <ac:chgData name="Vu Quang Huy 20204880" userId="S::huy.vq204880@sis.hust.edu.vn::4b8eba30-6f8a-4498-9311-c3c7117dbe98" providerId="AD" clId="Web-{D60B2213-2A79-45BB-A155-7E0C521D1E3C}" dt="2021-11-09T15:24:57.385" v="15"/>
          <ac:spMkLst>
            <pc:docMk/>
            <pc:sldMk cId="305199351" sldId="356"/>
            <ac:spMk id="3" creationId="{07A647BF-F5A1-5B43-B6E6-EA01D82DB385}"/>
          </ac:spMkLst>
        </pc:spChg>
        <pc:spChg chg="mod">
          <ac:chgData name="Vu Quang Huy 20204880" userId="S::huy.vq204880@sis.hust.edu.vn::4b8eba30-6f8a-4498-9311-c3c7117dbe98" providerId="AD" clId="Web-{D60B2213-2A79-45BB-A155-7E0C521D1E3C}" dt="2021-11-09T15:25:04.370" v="17" actId="1076"/>
          <ac:spMkLst>
            <pc:docMk/>
            <pc:sldMk cId="305199351" sldId="356"/>
            <ac:spMk id="4" creationId="{6E51FA89-DEB6-B049-8B2A-3383C9BC1229}"/>
          </ac:spMkLst>
        </pc:spChg>
      </pc:sldChg>
      <pc:sldChg chg="delSp modSp">
        <pc:chgData name="Vu Quang Huy 20204880" userId="S::huy.vq204880@sis.hust.edu.vn::4b8eba30-6f8a-4498-9311-c3c7117dbe98" providerId="AD" clId="Web-{D60B2213-2A79-45BB-A155-7E0C521D1E3C}" dt="2021-11-09T15:34:02.427" v="23" actId="1076"/>
        <pc:sldMkLst>
          <pc:docMk/>
          <pc:sldMk cId="3505873373" sldId="358"/>
        </pc:sldMkLst>
        <pc:spChg chg="del">
          <ac:chgData name="Vu Quang Huy 20204880" userId="S::huy.vq204880@sis.hust.edu.vn::4b8eba30-6f8a-4498-9311-c3c7117dbe98" providerId="AD" clId="Web-{D60B2213-2A79-45BB-A155-7E0C521D1E3C}" dt="2021-11-09T15:33:52.708" v="20"/>
          <ac:spMkLst>
            <pc:docMk/>
            <pc:sldMk cId="3505873373" sldId="358"/>
            <ac:spMk id="3" creationId="{3C94EFD4-5FC7-CA4D-AB3B-58B4333338F4}"/>
          </ac:spMkLst>
        </pc:spChg>
        <pc:spChg chg="mod">
          <ac:chgData name="Vu Quang Huy 20204880" userId="S::huy.vq204880@sis.hust.edu.vn::4b8eba30-6f8a-4498-9311-c3c7117dbe98" providerId="AD" clId="Web-{D60B2213-2A79-45BB-A155-7E0C521D1E3C}" dt="2021-11-09T15:34:02.427" v="23" actId="1076"/>
          <ac:spMkLst>
            <pc:docMk/>
            <pc:sldMk cId="3505873373" sldId="358"/>
            <ac:spMk id="4" creationId="{1AF160D4-8DDF-E64A-8F50-84FD8545E28C}"/>
          </ac:spMkLst>
        </pc:spChg>
      </pc:sldChg>
      <pc:sldChg chg="delSp">
        <pc:chgData name="Vu Quang Huy 20204880" userId="S::huy.vq204880@sis.hust.edu.vn::4b8eba30-6f8a-4498-9311-c3c7117dbe98" providerId="AD" clId="Web-{D60B2213-2A79-45BB-A155-7E0C521D1E3C}" dt="2021-11-09T15:25:44.652" v="18"/>
        <pc:sldMkLst>
          <pc:docMk/>
          <pc:sldMk cId="2071225217" sldId="359"/>
        </pc:sldMkLst>
        <pc:spChg chg="del">
          <ac:chgData name="Vu Quang Huy 20204880" userId="S::huy.vq204880@sis.hust.edu.vn::4b8eba30-6f8a-4498-9311-c3c7117dbe98" providerId="AD" clId="Web-{D60B2213-2A79-45BB-A155-7E0C521D1E3C}" dt="2021-11-09T15:25:44.652" v="18"/>
          <ac:spMkLst>
            <pc:docMk/>
            <pc:sldMk cId="2071225217" sldId="359"/>
            <ac:spMk id="3" creationId="{B4DE1BB8-7169-474F-B931-41621E3841F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DF4B74-F2DF-D54C-AAF4-0B22AA78B1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40116-D673-6949-8277-E686809DE8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26A03-C4EA-4645-871E-AA6ADC34DC75}" type="datetimeFigureOut">
              <a:rPr lang="en-VN" smtClean="0"/>
              <a:t>11/09/2021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B5750-D6CC-AF4A-BC19-30D0374DE0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428C3-3DE9-E746-8066-4DCE8AC2FD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C350B-4149-9C40-82BE-D81FF5AEDD6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861957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9750D-1435-E14D-AA6F-6FA00FB381A9}" type="datetimeFigureOut">
              <a:rPr lang="en-VN" smtClean="0"/>
              <a:t>11/09/2021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0F578-97EA-BB4D-9786-1069A1ABA34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795317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2A59F77-37F1-F04C-B883-E7FC848CEC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2" y="89115"/>
            <a:ext cx="2665140" cy="52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232381"/>
            <a:ext cx="9603275" cy="5990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115126"/>
            <a:ext cx="9603275" cy="4351220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1579" y="921541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0B5C19D-74E9-854F-A7C4-3481B6F559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755" y="5636430"/>
            <a:ext cx="2241396" cy="44212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8ECA374-2D28-7C43-8D25-0A96044EC9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64924" y="5688364"/>
            <a:ext cx="1779860" cy="3382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3524A56-E18C-E245-A20B-D36B9E6F17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7470"/>
            <a:ext cx="2825548" cy="5573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6B01-4627-074A-8867-9774BB1D5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827" y="802298"/>
            <a:ext cx="10543142" cy="2541431"/>
          </a:xfrm>
        </p:spPr>
        <p:txBody>
          <a:bodyPr>
            <a:normAutofit fontScale="90000"/>
          </a:bodyPr>
          <a:lstStyle/>
          <a:p>
            <a:pPr algn="r"/>
            <a:r>
              <a:rPr lang="en-VN"/>
              <a:t>MATH2010  </a:t>
            </a:r>
            <a:br>
              <a:rPr lang="en-VN"/>
            </a:br>
            <a:r>
              <a:rPr lang="en-VN">
                <a:solidFill>
                  <a:srgbClr val="0070C0"/>
                </a:solidFill>
              </a:rPr>
              <a:t>Probability and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BE7C1-1655-734B-B449-123A9BCE6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6773" y="3514272"/>
            <a:ext cx="9976196" cy="977621"/>
          </a:xfrm>
        </p:spPr>
        <p:txBody>
          <a:bodyPr/>
          <a:lstStyle/>
          <a:p>
            <a:pPr algn="r"/>
            <a:r>
              <a:rPr lang="en-VN"/>
              <a:t>Le DUY DUNG</a:t>
            </a:r>
          </a:p>
          <a:p>
            <a:pPr algn="r"/>
            <a:r>
              <a:rPr lang="en-VN"/>
              <a:t>College of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419487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3A3A-A2BC-194A-A6F1-352D3700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LIneariTY of 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635FBC-F2F0-5145-AF65-882C350F58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8" y="1005398"/>
                <a:ext cx="9603275" cy="435122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2400" b="1" dirty="0"/>
                  <a:t>Example</a:t>
                </a:r>
                <a:r>
                  <a:rPr lang="en-US" sz="2400" dirty="0"/>
                  <a:t>. Suppose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people go to a party and leave their hat with the hat-check person. At the end of the party, she returns hats randomly and uniformly because she does not care about her job. Let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be the number of people who get their original hat back</a:t>
                </a:r>
                <a:r>
                  <a:rPr lang="en-US" sz="2400" dirty="0"/>
                  <a:t>. What is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?</a:t>
                </a:r>
                <a:endParaRPr lang="en-V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635FBC-F2F0-5145-AF65-882C350F58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8" y="1005398"/>
                <a:ext cx="9603275" cy="4351220"/>
              </a:xfrm>
              <a:blipFill>
                <a:blip r:embed="rId2"/>
                <a:stretch>
                  <a:fillRect l="-1057" t="-292" r="-92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3110084-FEDD-0645-B58E-5B3556F03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823" y="2486215"/>
            <a:ext cx="3352123" cy="188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78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781B-AC6B-5742-B727-B26E4D14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57500-01A8-EA4D-A205-AEF0BBA9C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VN" sz="2800" b="1" dirty="0">
                <a:solidFill>
                  <a:srgbClr val="FF0000"/>
                </a:solidFill>
              </a:rPr>
              <a:t>Practice</a:t>
            </a:r>
            <a:r>
              <a:rPr lang="en-VN" sz="2800" dirty="0"/>
              <a:t>:  </a:t>
            </a:r>
            <a:r>
              <a:rPr lang="en-US" sz="2800" dirty="0"/>
              <a:t>Suppose we flip a coin </a:t>
            </a:r>
            <a:r>
              <a:rPr lang="en-US" sz="2800" dirty="0">
                <a:solidFill>
                  <a:srgbClr val="0070C0"/>
                </a:solidFill>
              </a:rPr>
              <a:t>n = 100 times </a:t>
            </a:r>
            <a:r>
              <a:rPr lang="en-US" sz="2800" dirty="0"/>
              <a:t>independently, where the probability of getting a head on each f lip is </a:t>
            </a:r>
            <a:r>
              <a:rPr lang="en-US" sz="2800" dirty="0">
                <a:solidFill>
                  <a:srgbClr val="0070C0"/>
                </a:solidFill>
              </a:rPr>
              <a:t>p = 0.23</a:t>
            </a:r>
            <a:r>
              <a:rPr lang="en-US" sz="2800" dirty="0"/>
              <a:t>. What is the </a:t>
            </a:r>
            <a:r>
              <a:rPr lang="en-US" sz="2800" dirty="0">
                <a:solidFill>
                  <a:srgbClr val="0070C0"/>
                </a:solidFill>
              </a:rPr>
              <a:t>expected number of heads</a:t>
            </a:r>
            <a:r>
              <a:rPr lang="en-US" sz="2800" dirty="0"/>
              <a:t> we get?</a:t>
            </a:r>
            <a:endParaRPr lang="en-V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7C4B9-837A-7F40-9F5F-DB8A4BC80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436" y="2287945"/>
            <a:ext cx="1798595" cy="141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09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FABE-97E1-8D41-A826-FE65E57E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Law of Unconscious StatisTIcian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7E036179-F6E1-1440-9040-403E058FA16F}"/>
                  </a:ext>
                </a:extLst>
              </p:cNvPr>
              <p:cNvSpPr/>
              <p:nvPr/>
            </p:nvSpPr>
            <p:spPr>
              <a:xfrm>
                <a:off x="1451580" y="1063465"/>
                <a:ext cx="9603274" cy="435122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  <a:alpha val="63922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1"/>
                    </a:solidFill>
                    <a:latin typeface="Times" pitchFamily="2" charset="0"/>
                  </a:rPr>
                  <a:t>Let X be a discrete random variable with range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" pitchFamily="2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" pitchFamily="2" charset="0"/>
                  </a:rPr>
                  <a:t> be a function defined at least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(</m:t>
                    </m:r>
                    <m:sSub>
                      <m:sSubPr>
                        <m:ctrlPr>
                          <a:rPr lang="vi-V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" pitchFamily="2" charset="0"/>
                  </a:rPr>
                  <a:t>Then: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)]=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vi-V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vi-V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vi-VN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l-GR" sz="2400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2400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sSub>
                            <m:sSubPr>
                              <m:ctrlPr>
                                <a:rPr lang="vi-V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Times" pitchFamily="2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400" dirty="0">
                  <a:solidFill>
                    <a:schemeClr val="tx1"/>
                  </a:solidFill>
                  <a:latin typeface="Times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1"/>
                    </a:solidFill>
                    <a:latin typeface="Times" pitchFamily="2" charset="0"/>
                  </a:rPr>
                  <a:t>Note that in general,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vi-V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]).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Times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1"/>
                    </a:solidFill>
                    <a:latin typeface="Times" pitchFamily="2" charset="0"/>
                  </a:rPr>
                  <a:t>For example,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vi-V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vi-V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vi-V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vi-V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" pitchFamily="2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vi-V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func>
                      <m:func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" pitchFamily="2" charset="0"/>
                  </a:rPr>
                  <a:t>.</a:t>
                </a:r>
                <a:endParaRPr lang="en-VN" sz="2400" dirty="0">
                  <a:solidFill>
                    <a:schemeClr val="tx1"/>
                  </a:solidFill>
                  <a:latin typeface="Times" pitchFamily="2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7E036179-F6E1-1440-9040-403E058FA1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580" y="1063465"/>
                <a:ext cx="9603274" cy="4351220"/>
              </a:xfrm>
              <a:prstGeom prst="roundRect">
                <a:avLst/>
              </a:prstGeom>
              <a:blipFill>
                <a:blip r:embed="rId2"/>
                <a:stretch>
                  <a:fillRect b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4706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7961-2FC5-4D4B-AA58-81F61CB6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0609E4-D08E-5A4D-A70B-0F9CE81DF3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8" y="997139"/>
                <a:ext cx="9603275" cy="460724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2400" dirty="0"/>
                  <a:t>Consider the following two games. In both games we flip a fair coin. </a:t>
                </a:r>
              </a:p>
              <a:p>
                <a:pPr algn="just"/>
                <a:r>
                  <a:rPr lang="en-US" sz="2400" b="1" dirty="0"/>
                  <a:t>Game 1:</a:t>
                </a:r>
                <a:r>
                  <a:rPr lang="en-US" sz="2400" dirty="0"/>
                  <a:t> if a heads is flipped you pay me $1, and if a tails is flipped I pay you $1. </a:t>
                </a:r>
              </a:p>
              <a:p>
                <a:pPr algn="just"/>
                <a:r>
                  <a:rPr lang="en-US" sz="2400" b="1" dirty="0"/>
                  <a:t>Game 2</a:t>
                </a:r>
                <a:r>
                  <a:rPr lang="en-US" sz="2400" dirty="0"/>
                  <a:t>: if a heads is flipped you pay me $1000, and if a tails is flipped I pay you $1000.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Both games are fair: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6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= −1·</m:t>
                      </m:r>
                      <m:f>
                        <m:f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 +1·</m:t>
                      </m:r>
                      <m:f>
                        <m:f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 =0=−1000·</m:t>
                      </m:r>
                      <m:f>
                        <m:f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 +1000·</m:t>
                      </m:r>
                      <m:f>
                        <m:f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6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600" dirty="0"/>
              </a:p>
              <a:p>
                <a:pPr marL="0" indent="0" algn="just">
                  <a:buNone/>
                </a:pPr>
                <a:r>
                  <a:rPr lang="en-VN" sz="2400" dirty="0">
                    <a:solidFill>
                      <a:srgbClr val="0070C0"/>
                    </a:solidFill>
                  </a:rPr>
                  <a:t>Which game would you rather play? </a:t>
                </a:r>
                <a:r>
                  <a:rPr lang="en-US" sz="2400" dirty="0">
                    <a:solidFill>
                      <a:srgbClr val="0070C0"/>
                    </a:solidFill>
                  </a:rPr>
                  <a:t>A</a:t>
                </a:r>
                <a:r>
                  <a:rPr lang="en-VN" sz="2400" dirty="0">
                    <a:solidFill>
                      <a:srgbClr val="0070C0"/>
                    </a:solidFill>
                  </a:rPr>
                  <a:t>nd why?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0609E4-D08E-5A4D-A70B-0F9CE81DF3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8" y="997139"/>
                <a:ext cx="9603275" cy="4607248"/>
              </a:xfrm>
              <a:blipFill>
                <a:blip r:embed="rId2"/>
                <a:stretch>
                  <a:fillRect l="-1057" t="-275" r="-925" b="-109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95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DE05-97B1-9649-9829-C4DB8586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Variance (Intuition)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B155DA-C79A-F842-A553-474D3309B8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1115126"/>
                <a:ext cx="9875182" cy="435122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VN" sz="3200" dirty="0"/>
                  <a:t>How far is a </a:t>
                </a:r>
                <a:r>
                  <a:rPr lang="en-VN" sz="3200" b="1" dirty="0">
                    <a:solidFill>
                      <a:srgbClr val="FF0000"/>
                    </a:solidFill>
                  </a:rPr>
                  <a:t>random variable </a:t>
                </a:r>
                <a:r>
                  <a:rPr lang="en-VN" sz="3200" dirty="0"/>
                  <a:t>from </a:t>
                </a:r>
                <a:r>
                  <a:rPr lang="en-VN" sz="3200" b="1" dirty="0">
                    <a:solidFill>
                      <a:srgbClr val="0070C0"/>
                    </a:solidFill>
                  </a:rPr>
                  <a:t>its mean</a:t>
                </a:r>
                <a:r>
                  <a:rPr lang="en-VN" sz="3200" dirty="0"/>
                  <a:t>, on average?</a:t>
                </a:r>
              </a:p>
              <a:p>
                <a:pPr marL="0" indent="0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4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4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4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VN" sz="4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B155DA-C79A-F842-A553-474D3309B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1115126"/>
                <a:ext cx="9875182" cy="4351220"/>
              </a:xfrm>
              <a:blipFill>
                <a:blip r:embed="rId2"/>
                <a:stretch>
                  <a:fillRect l="-1542" t="-581" r="-154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31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DE05-97B1-9649-9829-C4DB8586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Variance (Intuition)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B155DA-C79A-F842-A553-474D3309B8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1115126"/>
                <a:ext cx="9875182" cy="4351220"/>
              </a:xfrm>
            </p:spPr>
            <p:txBody>
              <a:bodyPr>
                <a:normAutofit fontScale="92500"/>
              </a:bodyPr>
              <a:lstStyle/>
              <a:p>
                <a:pPr marL="0" indent="0" algn="just">
                  <a:buNone/>
                </a:pPr>
                <a:r>
                  <a:rPr lang="en-VN" sz="3200" dirty="0"/>
                  <a:t>How </a:t>
                </a:r>
                <a:r>
                  <a:rPr lang="en-VN" sz="3200" dirty="0">
                    <a:solidFill>
                      <a:srgbClr val="00B050"/>
                    </a:solidFill>
                  </a:rPr>
                  <a:t>far</a:t>
                </a:r>
                <a:r>
                  <a:rPr lang="en-VN" sz="3200" dirty="0"/>
                  <a:t> is a </a:t>
                </a:r>
                <a:r>
                  <a:rPr lang="en-VN" sz="3200" b="1" dirty="0">
                    <a:solidFill>
                      <a:srgbClr val="FF0000"/>
                    </a:solidFill>
                  </a:rPr>
                  <a:t>random variable </a:t>
                </a:r>
                <a:r>
                  <a:rPr lang="en-VN" sz="3200" dirty="0"/>
                  <a:t>from </a:t>
                </a:r>
                <a:r>
                  <a:rPr lang="en-VN" sz="3200" b="1" dirty="0">
                    <a:solidFill>
                      <a:srgbClr val="0070C0"/>
                    </a:solidFill>
                  </a:rPr>
                  <a:t>its mean</a:t>
                </a:r>
                <a:r>
                  <a:rPr lang="en-VN" sz="3200" dirty="0"/>
                  <a:t>, on average?</a:t>
                </a:r>
              </a:p>
              <a:p>
                <a:pPr marL="0" indent="0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4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4800" b="1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4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4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VN" sz="4400" b="1" dirty="0"/>
              </a:p>
              <a:p>
                <a:pPr marL="0" indent="0">
                  <a:buNone/>
                </a:pPr>
                <a:endParaRPr lang="en-VN" sz="4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sz="4400" b="1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4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4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VN" sz="4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B155DA-C79A-F842-A553-474D3309B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1115126"/>
                <a:ext cx="9875182" cy="4351220"/>
              </a:xfrm>
              <a:blipFill>
                <a:blip r:embed="rId2"/>
                <a:stretch>
                  <a:fillRect l="-1414" t="-87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030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DE05-97B1-9649-9829-C4DB8586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Variance (Intuition)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B155DA-C79A-F842-A553-474D3309B8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1115126"/>
                <a:ext cx="9875182" cy="4351220"/>
              </a:xfrm>
            </p:spPr>
            <p:txBody>
              <a:bodyPr>
                <a:normAutofit fontScale="92500"/>
              </a:bodyPr>
              <a:lstStyle/>
              <a:p>
                <a:pPr marL="0" indent="0" algn="just">
                  <a:buNone/>
                </a:pPr>
                <a:r>
                  <a:rPr lang="en-VN" sz="3200" dirty="0"/>
                  <a:t>How </a:t>
                </a:r>
                <a:r>
                  <a:rPr lang="en-VN" sz="3200" dirty="0">
                    <a:solidFill>
                      <a:srgbClr val="00B050"/>
                    </a:solidFill>
                  </a:rPr>
                  <a:t>far</a:t>
                </a:r>
                <a:r>
                  <a:rPr lang="en-VN" sz="3200" dirty="0"/>
                  <a:t> is a </a:t>
                </a:r>
                <a:r>
                  <a:rPr lang="en-VN" sz="3200" b="1" dirty="0">
                    <a:solidFill>
                      <a:srgbClr val="FF0000"/>
                    </a:solidFill>
                  </a:rPr>
                  <a:t>random variable </a:t>
                </a:r>
                <a:r>
                  <a:rPr lang="en-VN" sz="3200" dirty="0"/>
                  <a:t>from </a:t>
                </a:r>
                <a:r>
                  <a:rPr lang="en-VN" sz="3200" b="1" dirty="0">
                    <a:solidFill>
                      <a:srgbClr val="0070C0"/>
                    </a:solidFill>
                  </a:rPr>
                  <a:t>its mean</a:t>
                </a:r>
                <a:r>
                  <a:rPr lang="en-VN" sz="3200" dirty="0"/>
                  <a:t>, </a:t>
                </a:r>
                <a:r>
                  <a:rPr lang="en-VN" sz="3200" dirty="0">
                    <a:solidFill>
                      <a:srgbClr val="7030A0"/>
                    </a:solidFill>
                  </a:rPr>
                  <a:t>on average</a:t>
                </a:r>
                <a:r>
                  <a:rPr lang="en-VN" sz="3200" dirty="0"/>
                  <a:t>?</a:t>
                </a:r>
              </a:p>
              <a:p>
                <a:pPr marL="0" indent="0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sz="4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8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sz="4800" b="1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4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8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VN" sz="4400" b="1" dirty="0"/>
              </a:p>
              <a:p>
                <a:pPr marL="0" indent="0">
                  <a:buNone/>
                </a:pPr>
                <a:endParaRPr lang="en-VN" sz="4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4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US" sz="4400" b="1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sz="4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44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4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4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VN" sz="4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B155DA-C79A-F842-A553-474D3309B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1115126"/>
                <a:ext cx="9875182" cy="4351220"/>
              </a:xfrm>
              <a:blipFill>
                <a:blip r:embed="rId2"/>
                <a:stretch>
                  <a:fillRect l="-1414" t="-87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8570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98C6-3A16-D74F-80EC-A0DF2E0B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6E51FA89-DEB6-B049-8B2A-3383C9BC1229}"/>
                  </a:ext>
                </a:extLst>
              </p:cNvPr>
              <p:cNvSpPr/>
              <p:nvPr/>
            </p:nvSpPr>
            <p:spPr>
              <a:xfrm>
                <a:off x="1451580" y="1115126"/>
                <a:ext cx="9603274" cy="435122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  <a:alpha val="63922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1"/>
                    </a:solidFill>
                    <a:latin typeface="Times" pitchFamily="2" charset="0"/>
                  </a:rPr>
                  <a:t>The </a:t>
                </a:r>
                <a:r>
                  <a:rPr lang="en-US" sz="2400" b="1" dirty="0">
                    <a:solidFill>
                      <a:schemeClr val="tx1"/>
                    </a:solidFill>
                    <a:latin typeface="Times" pitchFamily="2" charset="0"/>
                  </a:rPr>
                  <a:t>variance</a:t>
                </a:r>
                <a:r>
                  <a:rPr lang="en-US" sz="2400" dirty="0">
                    <a:solidFill>
                      <a:schemeClr val="tx1"/>
                    </a:solidFill>
                    <a:latin typeface="Times" pitchFamily="2" charset="0"/>
                  </a:rPr>
                  <a:t> of a random variable X is defined to be: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Times" pitchFamily="2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400" dirty="0">
                  <a:solidFill>
                    <a:schemeClr val="tx1"/>
                  </a:solidFill>
                  <a:latin typeface="Times" pitchFamily="2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1"/>
                    </a:solidFill>
                    <a:latin typeface="Times" pitchFamily="2" charset="0"/>
                  </a:rPr>
                  <a:t>The </a:t>
                </a:r>
                <a:r>
                  <a:rPr lang="en-US" sz="2400" b="1" dirty="0">
                    <a:solidFill>
                      <a:schemeClr val="tx1"/>
                    </a:solidFill>
                    <a:latin typeface="Times" pitchFamily="2" charset="0"/>
                  </a:rPr>
                  <a:t>variance</a:t>
                </a:r>
                <a:r>
                  <a:rPr lang="en-US" sz="2400" dirty="0">
                    <a:solidFill>
                      <a:schemeClr val="tx1"/>
                    </a:solidFill>
                    <a:latin typeface="Times" pitchFamily="2" charset="0"/>
                  </a:rPr>
                  <a:t> is always nonnegative since we take the expectation of a nonnegative random variable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" pitchFamily="2" charset="0"/>
                  </a:rPr>
                  <a:t>. The first equality is the definition of variance, and the second equality is a more useful identity for doing computation.</a:t>
                </a:r>
                <a:endParaRPr lang="en-VN" sz="2400" dirty="0">
                  <a:solidFill>
                    <a:schemeClr val="tx1"/>
                  </a:solidFill>
                  <a:latin typeface="Times" pitchFamily="2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6E51FA89-DEB6-B049-8B2A-3383C9BC1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580" y="1115126"/>
                <a:ext cx="9603274" cy="435122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99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CD58-1A5B-EB44-BBFF-B98AE5AD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Standard Deviation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1AF160D4-8DDF-E64A-8F50-84FD8545E28C}"/>
                  </a:ext>
                </a:extLst>
              </p:cNvPr>
              <p:cNvSpPr/>
              <p:nvPr/>
            </p:nvSpPr>
            <p:spPr>
              <a:xfrm>
                <a:off x="1451580" y="1153873"/>
                <a:ext cx="9603274" cy="435122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  <a:alpha val="63922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1"/>
                    </a:solidFill>
                    <a:latin typeface="Times" pitchFamily="2" charset="0"/>
                  </a:rPr>
                  <a:t>Another measure of a random variable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" pitchFamily="2" charset="0"/>
                  </a:rPr>
                  <a:t> spread is the standard deviation, which is: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Times" pitchFamily="2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1"/>
                    </a:solidFill>
                    <a:latin typeface="Times" pitchFamily="2" charset="0"/>
                  </a:rPr>
                  <a:t>This measure is also useful, because the units of variance are squared in terms of the original variable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" pitchFamily="2" charset="0"/>
                  </a:rPr>
                  <a:t>and this essentially ”undoes” our squaring, returning our units to the same as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" pitchFamily="2" charset="0"/>
                  </a:rPr>
                  <a:t>.</a:t>
                </a:r>
                <a:endParaRPr lang="en-VN" sz="2400" dirty="0">
                  <a:solidFill>
                    <a:schemeClr val="tx1"/>
                  </a:solidFill>
                  <a:latin typeface="Times" pitchFamily="2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1AF160D4-8DDF-E64A-8F50-84FD8545E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580" y="1153873"/>
                <a:ext cx="9603274" cy="435122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5873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10F11-559B-9841-A362-C877213D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Property of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A7653379-6421-A741-98D9-17211451080A}"/>
                  </a:ext>
                </a:extLst>
              </p:cNvPr>
              <p:cNvSpPr/>
              <p:nvPr/>
            </p:nvSpPr>
            <p:spPr>
              <a:xfrm>
                <a:off x="1451580" y="1115126"/>
                <a:ext cx="9603274" cy="167231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  <a:alpha val="63922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1"/>
                    </a:solidFill>
                    <a:latin typeface="Times" pitchFamily="2" charset="0"/>
                    <a:ea typeface="Calibri" panose="020F0502020204030204" pitchFamily="34" charset="0"/>
                  </a:rPr>
                  <a:t>We can also show that for any scalar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𝑏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∈ 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" pitchFamily="2" charset="0"/>
                    <a:ea typeface="Calibri" panose="020F0502020204030204" pitchFamily="34" charset="0"/>
                  </a:rPr>
                  <a:t>, 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𝑉𝑎𝑟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(</m:t>
                      </m:r>
                      <m:r>
                        <a:rPr lang="en-US" sz="2400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𝑎𝑋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+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𝑏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) = </m:t>
                      </m:r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𝑉𝑎𝑟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𝑋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VN" sz="2400" dirty="0">
                  <a:solidFill>
                    <a:schemeClr val="tx1"/>
                  </a:solidFill>
                  <a:latin typeface="Times" pitchFamily="2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A7653379-6421-A741-98D9-1721145108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580" y="1115126"/>
                <a:ext cx="9603274" cy="167231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22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B8B2-B2D3-7841-B6AD-992182528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From Lecture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33963E-58A2-E14F-B42B-5A5117FAA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005083"/>
            <a:ext cx="5180723" cy="2623858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E44D6C-DF5E-484E-83DC-5D39216EE438}"/>
              </a:ext>
            </a:extLst>
          </p:cNvPr>
          <p:cNvSpPr txBox="1"/>
          <p:nvPr/>
        </p:nvSpPr>
        <p:spPr>
          <a:xfrm>
            <a:off x="1075611" y="2169539"/>
            <a:ext cx="4189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/>
              <a:t>Probability Mass Function (</a:t>
            </a:r>
            <a:r>
              <a:rPr lang="en-VN" sz="2400">
                <a:solidFill>
                  <a:srgbClr val="FF0000"/>
                </a:solidFill>
              </a:rPr>
              <a:t>PMF</a:t>
            </a:r>
            <a:r>
              <a:rPr lang="en-VN" sz="240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FBFFE8-998B-C94C-A380-51FCF69A3EBD}"/>
              </a:ext>
            </a:extLst>
          </p:cNvPr>
          <p:cNvSpPr txBox="1"/>
          <p:nvPr/>
        </p:nvSpPr>
        <p:spPr>
          <a:xfrm>
            <a:off x="1075611" y="3847741"/>
            <a:ext cx="5463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/>
              <a:t>Cummulative Distribution Function (</a:t>
            </a:r>
            <a:r>
              <a:rPr lang="en-VN" sz="2400">
                <a:solidFill>
                  <a:srgbClr val="0070C0"/>
                </a:solidFill>
              </a:rPr>
              <a:t>CDF</a:t>
            </a:r>
            <a:r>
              <a:rPr lang="en-VN" sz="240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60D618-842C-744E-B91F-7577836A53C1}"/>
                  </a:ext>
                </a:extLst>
              </p:cNvPr>
              <p:cNvSpPr txBox="1"/>
              <p:nvPr/>
            </p:nvSpPr>
            <p:spPr>
              <a:xfrm>
                <a:off x="1773499" y="1223500"/>
                <a:ext cx="203401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vi-VN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vi-VN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VN" sz="280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60D618-842C-744E-B91F-7577836A5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499" y="1223500"/>
                <a:ext cx="2034014" cy="430887"/>
              </a:xfrm>
              <a:prstGeom prst="rect">
                <a:avLst/>
              </a:prstGeom>
              <a:blipFill>
                <a:blip r:embed="rId3"/>
                <a:stretch>
                  <a:fillRect l="-1863" t="-5714" r="-4969" b="-3714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7E1B7B-B219-7F4C-8C74-20A3C385E909}"/>
                  </a:ext>
                </a:extLst>
              </p:cNvPr>
              <p:cNvSpPr txBox="1"/>
              <p:nvPr/>
            </p:nvSpPr>
            <p:spPr>
              <a:xfrm>
                <a:off x="-648891" y="2619172"/>
                <a:ext cx="6472748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vi-VN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→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   </a:t>
                </a:r>
              </a:p>
              <a:p>
                <a:pPr algn="ctr"/>
                <a:r>
                  <a:rPr lang="en-US" sz="2400" dirty="0"/>
                  <a:t>  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                    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VN" sz="240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7E1B7B-B219-7F4C-8C74-20A3C385E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48891" y="2619172"/>
                <a:ext cx="6472748" cy="738664"/>
              </a:xfrm>
              <a:prstGeom prst="rect">
                <a:avLst/>
              </a:prstGeom>
              <a:blipFill>
                <a:blip r:embed="rId4"/>
                <a:stretch>
                  <a:fillRect t="-3390" b="-1864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1F1675-47B5-9B40-902B-B81337576BFE}"/>
                  </a:ext>
                </a:extLst>
              </p:cNvPr>
              <p:cNvSpPr txBox="1"/>
              <p:nvPr/>
            </p:nvSpPr>
            <p:spPr>
              <a:xfrm>
                <a:off x="928844" y="4309406"/>
                <a:ext cx="5885613" cy="11695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24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VN" sz="28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1F1675-47B5-9B40-902B-B81337576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44" y="4309406"/>
                <a:ext cx="5885613" cy="1169551"/>
              </a:xfrm>
              <a:prstGeom prst="rect">
                <a:avLst/>
              </a:prstGeom>
              <a:blipFill>
                <a:blip r:embed="rId5"/>
                <a:stretch>
                  <a:fillRect l="-2581" t="-3226" b="-1397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326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/>
      <p:bldP spid="17" grpId="0"/>
      <p:bldP spid="9" grpId="0"/>
      <p:bldP spid="14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3EC3E-38E9-1247-9FA5-08FAFBA36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28E766-E973-2146-8C2E-7F8AA59CA2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be the outcome of a fair 6-sided die roll.  What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? 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Let’s say you play a casino game, where you must pay </a:t>
                </a:r>
                <a:r>
                  <a:rPr lang="en-US" sz="2400" dirty="0">
                    <a:solidFill>
                      <a:srgbClr val="0070C0"/>
                    </a:solidFill>
                  </a:rPr>
                  <a:t>$10 </a:t>
                </a:r>
                <a:r>
                  <a:rPr lang="en-US" sz="2400" dirty="0"/>
                  <a:t>to roll this die once, but </a:t>
                </a:r>
                <a:r>
                  <a:rPr lang="en-US" sz="2400" dirty="0">
                    <a:solidFill>
                      <a:srgbClr val="0070C0"/>
                    </a:solidFill>
                  </a:rPr>
                  <a:t>earn twice the value </a:t>
                </a:r>
                <a:r>
                  <a:rPr lang="en-US" sz="2400" dirty="0"/>
                  <a:t>of the roll. What are the expected value and variance of your earnings?</a:t>
                </a:r>
                <a:endParaRPr lang="en-V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28E766-E973-2146-8C2E-7F8AA59CA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7" t="-291" r="-92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240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F6139-6825-F642-92D2-4635AAC4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5AFA-2D0E-504F-8033-44B601BBD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58F3D6A-3EE6-EB41-B264-CC79F9DED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638" y="1236731"/>
            <a:ext cx="5180723" cy="26238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3B98EF-C43E-F147-82D4-A04C683DCFBF}"/>
              </a:ext>
            </a:extLst>
          </p:cNvPr>
          <p:cNvSpPr txBox="1"/>
          <p:nvPr/>
        </p:nvSpPr>
        <p:spPr>
          <a:xfrm>
            <a:off x="3803904" y="3995763"/>
            <a:ext cx="16337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VN" dirty="0"/>
              <a:t>PMF</a:t>
            </a:r>
          </a:p>
          <a:p>
            <a:pPr marL="342900" indent="-342900">
              <a:buFont typeface="+mj-lt"/>
              <a:buAutoNum type="arabicPeriod"/>
            </a:pPr>
            <a:r>
              <a:rPr lang="en-VN" dirty="0"/>
              <a:t>CDF</a:t>
            </a:r>
          </a:p>
          <a:p>
            <a:pPr marL="342900" indent="-342900">
              <a:buFont typeface="+mj-lt"/>
              <a:buAutoNum type="arabicPeriod"/>
            </a:pPr>
            <a:r>
              <a:rPr lang="en-VN" dirty="0"/>
              <a:t>Expectation</a:t>
            </a:r>
          </a:p>
          <a:p>
            <a:pPr marL="342900" indent="-342900">
              <a:buFont typeface="+mj-lt"/>
              <a:buAutoNum type="arabicPeriod"/>
            </a:pPr>
            <a:r>
              <a:rPr lang="en-VN" dirty="0"/>
              <a:t>Variance</a:t>
            </a:r>
          </a:p>
          <a:p>
            <a:endParaRPr lang="en-VN" dirty="0"/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7303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01FFC-D734-0F43-B950-08D2D1B75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PMF and CDF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1EEDD3-7129-F34F-88AE-4E4B0959A8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1017152"/>
                <a:ext cx="9603275" cy="4351220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VN" b="1"/>
                  <a:t>Example</a:t>
                </a:r>
                <a:r>
                  <a:rPr lang="en-VN"/>
                  <a:t>. Suppose there are three students, and their hats are returned randomly with each of the 3! </a:t>
                </a:r>
                <a:r>
                  <a:rPr lang="en-US" dirty="0"/>
                  <a:t>p</a:t>
                </a:r>
                <a:r>
                  <a:rPr lang="en-VN"/>
                  <a:t>ermutations equally likely.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VN"/>
                  <a:t> be the number of hats returned to the correct owner.</a:t>
                </a:r>
              </a:p>
              <a:p>
                <a:pPr marL="0" indent="0">
                  <a:buNone/>
                </a:pPr>
                <a:endParaRPr lang="en-VN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1EEDD3-7129-F34F-88AE-4E4B0959A8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1017152"/>
                <a:ext cx="9603275" cy="4351220"/>
              </a:xfrm>
              <a:blipFill>
                <a:blip r:embed="rId2"/>
                <a:stretch>
                  <a:fillRect l="-661" r="-66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ED2D865-A997-CF44-BE13-A9CBA2518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875" y="2307184"/>
            <a:ext cx="5222614" cy="18109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C931B6-5A8B-DC48-B2B8-5D6E438FF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531" y="4214370"/>
            <a:ext cx="2534355" cy="1154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C64652-D28B-E74D-9D7F-C05B7006E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6794" y="4214370"/>
            <a:ext cx="2412788" cy="1154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628412-0085-8C42-8905-67CAEC644B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5826" y="2315521"/>
            <a:ext cx="4225272" cy="31491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47790B-DC0D-7B41-B500-780CB4F3AE53}"/>
              </a:ext>
            </a:extLst>
          </p:cNvPr>
          <p:cNvSpPr txBox="1"/>
          <p:nvPr/>
        </p:nvSpPr>
        <p:spPr>
          <a:xfrm>
            <a:off x="2552510" y="544427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>
                <a:solidFill>
                  <a:srgbClr val="FF0000"/>
                </a:solidFill>
              </a:rPr>
              <a:t>PMF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F3D326-0A87-AA41-9DA2-CC5357F6E3E8}"/>
              </a:ext>
            </a:extLst>
          </p:cNvPr>
          <p:cNvSpPr txBox="1"/>
          <p:nvPr/>
        </p:nvSpPr>
        <p:spPr>
          <a:xfrm>
            <a:off x="5377949" y="544427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>
                <a:solidFill>
                  <a:srgbClr val="0070C0"/>
                </a:solidFill>
              </a:rPr>
              <a:t>CDF</a:t>
            </a:r>
          </a:p>
        </p:txBody>
      </p:sp>
    </p:spTree>
    <p:extLst>
      <p:ext uri="{BB962C8B-B14F-4D97-AF65-F5344CB8AC3E}">
        <p14:creationId xmlns:p14="http://schemas.microsoft.com/office/powerpoint/2010/main" val="32694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55084-5DC8-9B44-83EB-001881E0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CDF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DF001-8571-F543-A44A-2352A8C60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VN" sz="2800"/>
                  <a:t>For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VN" sz="2800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≤ </m:t>
                    </m:r>
                    <m:r>
                      <m:rPr>
                        <m:sty m:val="p"/>
                      </m:rPr>
                      <a:rPr lang="vi-VN" sz="2800" i="1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VN" sz="280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VN" sz="2800" i="1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vi-VN" sz="2800" i="1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&lt; </m:t>
                        </m:r>
                        <m:r>
                          <m:rPr>
                            <m:sty m:val="p"/>
                          </m:rPr>
                          <a:rPr lang="vi-VN" sz="2800" i="1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vi-VN" sz="2800" i="1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8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2800" i="1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d>
                      <m:d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vi-VN" sz="2800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vi-V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8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2800" i="1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vi-VN" sz="2800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VN" sz="280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DF001-8571-F543-A44A-2352A8C60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1" t="-58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80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60FC5-56E6-B340-9A88-2F2A6033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9971F-1E12-CC45-87AA-2C5DD0996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VN" sz="3200" dirty="0"/>
              <a:t> </a:t>
            </a:r>
            <a:r>
              <a:rPr lang="en-VN" sz="2800" dirty="0"/>
              <a:t>Expectation of a discrete random variable</a:t>
            </a:r>
          </a:p>
          <a:p>
            <a:pPr algn="just">
              <a:buFont typeface="Wingdings" pitchFamily="2" charset="2"/>
              <a:buChar char="q"/>
            </a:pPr>
            <a:r>
              <a:rPr lang="en-VN" sz="2800" dirty="0"/>
              <a:t>  Linearity of expectation </a:t>
            </a:r>
          </a:p>
          <a:p>
            <a:pPr algn="just">
              <a:buFont typeface="Wingdings" pitchFamily="2" charset="2"/>
              <a:buChar char="q"/>
            </a:pPr>
            <a:r>
              <a:rPr lang="en-VN" sz="2800" dirty="0"/>
              <a:t>  Law of unconcious statistician </a:t>
            </a:r>
          </a:p>
          <a:p>
            <a:pPr algn="just">
              <a:buFont typeface="Wingdings" pitchFamily="2" charset="2"/>
              <a:buChar char="q"/>
            </a:pPr>
            <a:r>
              <a:rPr lang="en-VN" sz="2800" dirty="0"/>
              <a:t>  Variance and standard deviation </a:t>
            </a:r>
          </a:p>
        </p:txBody>
      </p:sp>
    </p:spTree>
    <p:extLst>
      <p:ext uri="{BB962C8B-B14F-4D97-AF65-F5344CB8AC3E}">
        <p14:creationId xmlns:p14="http://schemas.microsoft.com/office/powerpoint/2010/main" val="108882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772A-FBC6-914D-A06E-B1645FFC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35429D9A-D451-5440-99F9-0304B3B8FDDF}"/>
                  </a:ext>
                </a:extLst>
              </p:cNvPr>
              <p:cNvSpPr/>
              <p:nvPr/>
            </p:nvSpPr>
            <p:spPr>
              <a:xfrm>
                <a:off x="1451580" y="1539433"/>
                <a:ext cx="9603274" cy="270847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  <a:alpha val="63922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VN" sz="2400">
                    <a:solidFill>
                      <a:schemeClr val="tx1"/>
                    </a:solidFill>
                  </a:rPr>
                  <a:t>The </a:t>
                </a:r>
                <a:r>
                  <a:rPr lang="en-VN" sz="2400" b="1">
                    <a:solidFill>
                      <a:schemeClr val="tx1"/>
                    </a:solidFill>
                  </a:rPr>
                  <a:t>expectation </a:t>
                </a:r>
                <a:r>
                  <a:rPr lang="en-VN" sz="2400">
                    <a:solidFill>
                      <a:schemeClr val="tx1"/>
                    </a:solidFill>
                  </a:rPr>
                  <a:t>of a discrete random variable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V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VN" sz="2400" b="1">
                    <a:solidFill>
                      <a:schemeClr val="tx1"/>
                    </a:solidFill>
                  </a:rPr>
                  <a:t> </a:t>
                </a:r>
                <a:r>
                  <a:rPr lang="en-VN" sz="2400">
                    <a:solidFill>
                      <a:schemeClr val="tx1"/>
                    </a:solidFill>
                  </a:rPr>
                  <a:t>is:</a:t>
                </a:r>
                <a:endParaRPr lang="en-VN" sz="24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VN" sz="320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endParaRPr lang="en-VN" sz="280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algn="just"/>
                <a:r>
                  <a:rPr lang="en-VN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i.e., we take an average of the possible values, weighted by their probabilities.</a:t>
                </a: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35429D9A-D451-5440-99F9-0304B3B8FD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580" y="1539433"/>
                <a:ext cx="9603274" cy="2708476"/>
              </a:xfrm>
              <a:prstGeom prst="roundRect">
                <a:avLst/>
              </a:prstGeom>
              <a:blipFill>
                <a:blip r:embed="rId2"/>
                <a:stretch>
                  <a:fillRect t="-31019" b="-1898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671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B66E-BF00-8642-BD5E-C8B69B36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F614DA-C579-9349-B794-94914162DE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VN" sz="2400"/>
                  <a:t>Suppose there are three students, and their hats are returned randomly with each of the 3! </a:t>
                </a:r>
                <a:r>
                  <a:rPr lang="en-US" sz="2400" dirty="0"/>
                  <a:t>p</a:t>
                </a:r>
                <a:r>
                  <a:rPr lang="en-VN" sz="2400"/>
                  <a:t>ermutations equally likely. 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VN" sz="2400"/>
                  <a:t> be the number of hats returned to the correct owner. </a:t>
                </a:r>
              </a:p>
              <a:p>
                <a:pPr marL="0" indent="0">
                  <a:buNone/>
                </a:pPr>
                <a:r>
                  <a:rPr lang="en-VN" sz="2400"/>
                  <a:t>Find the expected number of people who got their hat back,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VN" sz="2400"/>
                  <a:t>?</a:t>
                </a:r>
              </a:p>
              <a:p>
                <a:pPr marL="0" indent="0">
                  <a:buNone/>
                </a:pPr>
                <a:endParaRPr lang="en-VN"/>
              </a:p>
              <a:p>
                <a:pPr marL="0" indent="0">
                  <a:buNone/>
                </a:pPr>
                <a:endParaRPr lang="en-VN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F614DA-C579-9349-B794-94914162DE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7" t="-291" r="-39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9348FE-0C3F-D646-BD0B-A06EDC6A3918}"/>
                  </a:ext>
                </a:extLst>
              </p:cNvPr>
              <p:cNvSpPr txBox="1"/>
              <p:nvPr/>
            </p:nvSpPr>
            <p:spPr>
              <a:xfrm>
                <a:off x="2844078" y="3631193"/>
                <a:ext cx="212283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={0, 1, 3}</m:t>
                      </m:r>
                    </m:oMath>
                  </m:oMathPara>
                </a14:m>
                <a:endParaRPr lang="en-VN" sz="2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9348FE-0C3F-D646-BD0B-A06EDC6A3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078" y="3631193"/>
                <a:ext cx="2122833" cy="369332"/>
              </a:xfrm>
              <a:prstGeom prst="rect">
                <a:avLst/>
              </a:prstGeom>
              <a:blipFill>
                <a:blip r:embed="rId3"/>
                <a:stretch>
                  <a:fillRect b="-3448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E344A88-D14E-064B-8B05-EA442B991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508" y="3134399"/>
            <a:ext cx="2922295" cy="136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0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C37A0-9D4F-6143-9942-FEB92BE2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LIneariTY of 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AF642B01-F3FD-6D47-8DEC-1DFDB340D0FC}"/>
                  </a:ext>
                </a:extLst>
              </p:cNvPr>
              <p:cNvSpPr/>
              <p:nvPr/>
            </p:nvSpPr>
            <p:spPr>
              <a:xfrm>
                <a:off x="1451580" y="1539433"/>
                <a:ext cx="9603274" cy="337178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  <a:alpha val="63922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Times" pitchFamily="2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l-G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l-GR" sz="2400" dirty="0">
                    <a:solidFill>
                      <a:schemeClr val="tx1"/>
                    </a:solidFill>
                    <a:latin typeface="Times" pitchFamily="2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Times" pitchFamily="2" charset="0"/>
                  </a:rPr>
                  <a:t>be the sample space of an experiment,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: Ω →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" pitchFamily="2" charset="0"/>
                  </a:rPr>
                  <a:t> be random variables both defined on </a:t>
                </a:r>
                <a14:m>
                  <m:oMath xmlns:m="http://schemas.openxmlformats.org/officeDocument/2006/math">
                    <m:r>
                      <a:rPr lang="el-G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l-GR" sz="2400" dirty="0">
                    <a:solidFill>
                      <a:schemeClr val="tx1"/>
                    </a:solidFill>
                    <a:latin typeface="Times" pitchFamily="2" charset="0"/>
                  </a:rPr>
                  <a:t>, </a:t>
                </a:r>
                <a:r>
                  <a:rPr lang="en-US" sz="2400" dirty="0">
                    <a:solidFill>
                      <a:schemeClr val="tx1"/>
                    </a:solidFill>
                    <a:latin typeface="Times" pitchFamily="2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" pitchFamily="2" charset="0"/>
                  </a:rPr>
                  <a:t> be scalars. Then,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]+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Times" pitchFamily="2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Times" pitchFamily="2" charset="0"/>
                  </a:rPr>
                  <a:t>and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𝑎𝑋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en-US" sz="2400" i="1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]+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Times" pitchFamily="2" charset="0"/>
                </a:endParaRPr>
              </a:p>
              <a:p>
                <a:endParaRPr lang="en-US" sz="2400" dirty="0">
                  <a:solidFill>
                    <a:schemeClr val="tx1"/>
                  </a:solidFill>
                  <a:latin typeface="Times" pitchFamily="2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Times" pitchFamily="2" charset="0"/>
                  </a:rPr>
                  <a:t>Combining them gives,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𝑎𝑋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2400" i="1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𝑏𝑌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 =</m:t>
                      </m:r>
                      <m:r>
                        <a:rPr lang="en-US" sz="2400" i="1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]+</m:t>
                      </m:r>
                      <m:r>
                        <a:rPr lang="en-US" sz="2400" i="1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]+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VN" sz="2400" dirty="0">
                  <a:solidFill>
                    <a:schemeClr val="tx1"/>
                  </a:solidFill>
                  <a:latin typeface="Times" pitchFamily="2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AF642B01-F3FD-6D47-8DEC-1DFDB340D0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580" y="1539433"/>
                <a:ext cx="9603274" cy="337178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488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8213-42DD-3945-B208-58038D3B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LIneariTY of 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D38182-244B-D646-990B-6C46CA8144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VN" b="1"/>
                  <a:t>Example.  </a:t>
                </a:r>
                <a:r>
                  <a:rPr lang="en-US" dirty="0"/>
                  <a:t>A frog starts on a 1-dimensional number line at 0.  At each time step, it moves </a:t>
                </a:r>
              </a:p>
              <a:p>
                <a:pPr lvl="1"/>
                <a:r>
                  <a:rPr lang="en-US" sz="2000" dirty="0"/>
                  <a:t>left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right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stays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err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err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 err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err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err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dirty="0"/>
                  <a:t>.  Let X be the position of the frog after 2 (independent) time steps. What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  <a:endParaRPr lang="en-VN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D38182-244B-D646-990B-6C46CA8144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5582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02DDB1602E1F418973D7514106350D" ma:contentTypeVersion="11" ma:contentTypeDescription="Create a new document." ma:contentTypeScope="" ma:versionID="2909cea3a6974f0902d7a6fcb5b84401">
  <xsd:schema xmlns:xsd="http://www.w3.org/2001/XMLSchema" xmlns:xs="http://www.w3.org/2001/XMLSchema" xmlns:p="http://schemas.microsoft.com/office/2006/metadata/properties" xmlns:ns2="7b943c93-b938-48de-825e-fb1653b6f1c7" xmlns:ns3="7d6b43c1-d31c-445d-bdf9-3473889ab938" targetNamespace="http://schemas.microsoft.com/office/2006/metadata/properties" ma:root="true" ma:fieldsID="bca85367ad6e7f7f844c2a7702c09a02" ns2:_="" ns3:_="">
    <xsd:import namespace="7b943c93-b938-48de-825e-fb1653b6f1c7"/>
    <xsd:import namespace="7d6b43c1-d31c-445d-bdf9-3473889ab9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943c93-b938-48de-825e-fb1653b6f1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6b43c1-d31c-445d-bdf9-3473889ab93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39A8F8-B07B-4071-BB4C-F9F9C47C04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572120-B7AC-43FE-B619-641B4F7D8D9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A1873CA-BA97-412B-A953-C02BBC825F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943c93-b938-48de-825e-fb1653b6f1c7"/>
    <ds:schemaRef ds:uri="7d6b43c1-d31c-445d-bdf9-3473889ab9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11626</TotalTime>
  <Words>974</Words>
  <Application>Microsoft Office PowerPoint</Application>
  <PresentationFormat>Widescreen</PresentationFormat>
  <Paragraphs>99</Paragraphs>
  <Slides>21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Gallery</vt:lpstr>
      <vt:lpstr>MATH2010   Probability and STATISTICS</vt:lpstr>
      <vt:lpstr>From Lecture 4</vt:lpstr>
      <vt:lpstr>PMF and CDF</vt:lpstr>
      <vt:lpstr>CDF</vt:lpstr>
      <vt:lpstr>Learning Goals</vt:lpstr>
      <vt:lpstr>EXPECTATION</vt:lpstr>
      <vt:lpstr>EXAMPLE</vt:lpstr>
      <vt:lpstr>LIneariTY of Expectation</vt:lpstr>
      <vt:lpstr>LIneariTY of Expectation</vt:lpstr>
      <vt:lpstr>LIneariTY of Expectation</vt:lpstr>
      <vt:lpstr>PowerPoint Presentation</vt:lpstr>
      <vt:lpstr>Law of Unconscious StatisTIcian </vt:lpstr>
      <vt:lpstr>Variance</vt:lpstr>
      <vt:lpstr>Variance (Intuition)</vt:lpstr>
      <vt:lpstr>Variance (Intuition)</vt:lpstr>
      <vt:lpstr>Variance (Intuition)</vt:lpstr>
      <vt:lpstr>Variance</vt:lpstr>
      <vt:lpstr>Standard Deviation</vt:lpstr>
      <vt:lpstr>Property of Variance</vt:lpstr>
      <vt:lpstr>Variance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MATH2010 –  Probability and STatistics </dc:title>
  <dc:creator>Le Duy Dung (AIC.LAB)</dc:creator>
  <cp:lastModifiedBy>Le Duy Dung (AIC.LAB)</cp:lastModifiedBy>
  <cp:revision>92</cp:revision>
  <dcterms:created xsi:type="dcterms:W3CDTF">2021-09-06T00:25:35Z</dcterms:created>
  <dcterms:modified xsi:type="dcterms:W3CDTF">2021-11-09T15:34:10Z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0x0101001702DDB1602E1F418973D7514106350D</vt:lpwstr>
  </property>
</Properties>
</file>