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347" r:id="rId6"/>
    <p:sldId id="348" r:id="rId7"/>
    <p:sldId id="369" r:id="rId8"/>
    <p:sldId id="355" r:id="rId9"/>
    <p:sldId id="349" r:id="rId10"/>
    <p:sldId id="350" r:id="rId11"/>
    <p:sldId id="366" r:id="rId12"/>
    <p:sldId id="359" r:id="rId13"/>
    <p:sldId id="352" r:id="rId14"/>
    <p:sldId id="351" r:id="rId15"/>
    <p:sldId id="353" r:id="rId16"/>
    <p:sldId id="358" r:id="rId17"/>
    <p:sldId id="354" r:id="rId18"/>
    <p:sldId id="364" r:id="rId19"/>
    <p:sldId id="360" r:id="rId20"/>
    <p:sldId id="361" r:id="rId21"/>
    <p:sldId id="362" r:id="rId22"/>
    <p:sldId id="363" r:id="rId23"/>
    <p:sldId id="368" r:id="rId24"/>
    <p:sldId id="37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B71E4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C1F44F-45D3-41FA-8FEC-858A93F005FE}" v="12" dt="2021-11-09T15:40:06.1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965"/>
    <p:restoredTop sz="95871"/>
  </p:normalViewPr>
  <p:slideViewPr>
    <p:cSldViewPr snapToGrid="0" snapToObjects="1">
      <p:cViewPr varScale="1">
        <p:scale>
          <a:sx n="100" d="100"/>
          <a:sy n="100" d="100"/>
        </p:scale>
        <p:origin x="17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 Quang Huy 20204880" userId="S::huy.vq204880@sis.hust.edu.vn::4b8eba30-6f8a-4498-9311-c3c7117dbe98" providerId="AD" clId="Web-{71C1F44F-45D3-41FA-8FEC-858A93F005FE}"/>
    <pc:docChg chg="modSld">
      <pc:chgData name="Vu Quang Huy 20204880" userId="S::huy.vq204880@sis.hust.edu.vn::4b8eba30-6f8a-4498-9311-c3c7117dbe98" providerId="AD" clId="Web-{71C1F44F-45D3-41FA-8FEC-858A93F005FE}" dt="2021-11-09T15:40:06.126" v="11" actId="1076"/>
      <pc:docMkLst>
        <pc:docMk/>
      </pc:docMkLst>
      <pc:sldChg chg="delSp">
        <pc:chgData name="Vu Quang Huy 20204880" userId="S::huy.vq204880@sis.hust.edu.vn::4b8eba30-6f8a-4498-9311-c3c7117dbe98" providerId="AD" clId="Web-{71C1F44F-45D3-41FA-8FEC-858A93F005FE}" dt="2021-11-09T15:36:14.323" v="2"/>
        <pc:sldMkLst>
          <pc:docMk/>
          <pc:sldMk cId="3679589588" sldId="349"/>
        </pc:sldMkLst>
        <pc:spChg chg="del">
          <ac:chgData name="Vu Quang Huy 20204880" userId="S::huy.vq204880@sis.hust.edu.vn::4b8eba30-6f8a-4498-9311-c3c7117dbe98" providerId="AD" clId="Web-{71C1F44F-45D3-41FA-8FEC-858A93F005FE}" dt="2021-11-09T15:36:14.323" v="2"/>
          <ac:spMkLst>
            <pc:docMk/>
            <pc:sldMk cId="3679589588" sldId="349"/>
            <ac:spMk id="3" creationId="{A0412648-BC74-BE4B-9FC1-0D952E5A44BF}"/>
          </ac:spMkLst>
        </pc:spChg>
      </pc:sldChg>
      <pc:sldChg chg="delSp modSp">
        <pc:chgData name="Vu Quang Huy 20204880" userId="S::huy.vq204880@sis.hust.edu.vn::4b8eba30-6f8a-4498-9311-c3c7117dbe98" providerId="AD" clId="Web-{71C1F44F-45D3-41FA-8FEC-858A93F005FE}" dt="2021-11-09T15:37:45.732" v="5" actId="1076"/>
        <pc:sldMkLst>
          <pc:docMk/>
          <pc:sldMk cId="2878737653" sldId="352"/>
        </pc:sldMkLst>
        <pc:spChg chg="del">
          <ac:chgData name="Vu Quang Huy 20204880" userId="S::huy.vq204880@sis.hust.edu.vn::4b8eba30-6f8a-4498-9311-c3c7117dbe98" providerId="AD" clId="Web-{71C1F44F-45D3-41FA-8FEC-858A93F005FE}" dt="2021-11-09T15:37:41.169" v="4"/>
          <ac:spMkLst>
            <pc:docMk/>
            <pc:sldMk cId="2878737653" sldId="352"/>
            <ac:spMk id="3" creationId="{A0412648-BC74-BE4B-9FC1-0D952E5A44BF}"/>
          </ac:spMkLst>
        </pc:spChg>
        <pc:spChg chg="mod">
          <ac:chgData name="Vu Quang Huy 20204880" userId="S::huy.vq204880@sis.hust.edu.vn::4b8eba30-6f8a-4498-9311-c3c7117dbe98" providerId="AD" clId="Web-{71C1F44F-45D3-41FA-8FEC-858A93F005FE}" dt="2021-11-09T15:37:45.732" v="5" actId="1076"/>
          <ac:spMkLst>
            <pc:docMk/>
            <pc:sldMk cId="2878737653" sldId="352"/>
            <ac:spMk id="4" creationId="{514F1E07-B42E-714C-A345-07116CFA48F9}"/>
          </ac:spMkLst>
        </pc:spChg>
      </pc:sldChg>
      <pc:sldChg chg="delSp">
        <pc:chgData name="Vu Quang Huy 20204880" userId="S::huy.vq204880@sis.hust.edu.vn::4b8eba30-6f8a-4498-9311-c3c7117dbe98" providerId="AD" clId="Web-{71C1F44F-45D3-41FA-8FEC-858A93F005FE}" dt="2021-11-09T15:39:25.734" v="6"/>
        <pc:sldMkLst>
          <pc:docMk/>
          <pc:sldMk cId="2213905713" sldId="354"/>
        </pc:sldMkLst>
        <pc:spChg chg="del">
          <ac:chgData name="Vu Quang Huy 20204880" userId="S::huy.vq204880@sis.hust.edu.vn::4b8eba30-6f8a-4498-9311-c3c7117dbe98" providerId="AD" clId="Web-{71C1F44F-45D3-41FA-8FEC-858A93F005FE}" dt="2021-11-09T15:39:25.734" v="6"/>
          <ac:spMkLst>
            <pc:docMk/>
            <pc:sldMk cId="2213905713" sldId="354"/>
            <ac:spMk id="3" creationId="{7DFCBE87-46B1-074A-9403-7BC6EA48BF9A}"/>
          </ac:spMkLst>
        </pc:spChg>
      </pc:sldChg>
      <pc:sldChg chg="delSp modSp">
        <pc:chgData name="Vu Quang Huy 20204880" userId="S::huy.vq204880@sis.hust.edu.vn::4b8eba30-6f8a-4498-9311-c3c7117dbe98" providerId="AD" clId="Web-{71C1F44F-45D3-41FA-8FEC-858A93F005FE}" dt="2021-11-09T15:40:06.126" v="11" actId="1076"/>
        <pc:sldMkLst>
          <pc:docMk/>
          <pc:sldMk cId="1781990558" sldId="362"/>
        </pc:sldMkLst>
        <pc:spChg chg="del">
          <ac:chgData name="Vu Quang Huy 20204880" userId="S::huy.vq204880@sis.hust.edu.vn::4b8eba30-6f8a-4498-9311-c3c7117dbe98" providerId="AD" clId="Web-{71C1F44F-45D3-41FA-8FEC-858A93F005FE}" dt="2021-11-09T15:39:59.298" v="8"/>
          <ac:spMkLst>
            <pc:docMk/>
            <pc:sldMk cId="1781990558" sldId="362"/>
            <ac:spMk id="3" creationId="{7DFCBE87-46B1-074A-9403-7BC6EA48BF9A}"/>
          </ac:spMkLst>
        </pc:spChg>
        <pc:spChg chg="mod">
          <ac:chgData name="Vu Quang Huy 20204880" userId="S::huy.vq204880@sis.hust.edu.vn::4b8eba30-6f8a-4498-9311-c3c7117dbe98" providerId="AD" clId="Web-{71C1F44F-45D3-41FA-8FEC-858A93F005FE}" dt="2021-11-09T15:40:06.126" v="11" actId="1076"/>
          <ac:spMkLst>
            <pc:docMk/>
            <pc:sldMk cId="1781990558" sldId="362"/>
            <ac:spMk id="4" creationId="{6C70BCF2-B526-3E4A-935A-3C63743EBD40}"/>
          </ac:spMkLst>
        </pc:spChg>
      </pc:sldChg>
      <pc:sldChg chg="delSp modSp">
        <pc:chgData name="Vu Quang Huy 20204880" userId="S::huy.vq204880@sis.hust.edu.vn::4b8eba30-6f8a-4498-9311-c3c7117dbe98" providerId="AD" clId="Web-{71C1F44F-45D3-41FA-8FEC-858A93F005FE}" dt="2021-11-09T15:35:33.181" v="1"/>
        <pc:sldMkLst>
          <pc:docMk/>
          <pc:sldMk cId="756898484" sldId="369"/>
        </pc:sldMkLst>
        <pc:spChg chg="del mod">
          <ac:chgData name="Vu Quang Huy 20204880" userId="S::huy.vq204880@sis.hust.edu.vn::4b8eba30-6f8a-4498-9311-c3c7117dbe98" providerId="AD" clId="Web-{71C1F44F-45D3-41FA-8FEC-858A93F005FE}" dt="2021-11-09T15:35:33.181" v="1"/>
          <ac:spMkLst>
            <pc:docMk/>
            <pc:sldMk cId="756898484" sldId="369"/>
            <ac:spMk id="3" creationId="{F0793E6D-2AE1-9644-B057-294D93E13B0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DF4B74-F2DF-D54C-AAF4-0B22AA78B1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40116-D673-6949-8277-E686809DE8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26A03-C4EA-4645-871E-AA6ADC34DC75}" type="datetimeFigureOut">
              <a:rPr lang="en-VN" smtClean="0"/>
              <a:t>11/09/2021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B5750-D6CC-AF4A-BC19-30D0374DE0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428C3-3DE9-E746-8066-4DCE8AC2FD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C350B-4149-9C40-82BE-D81FF5AEDD6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861957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9750D-1435-E14D-AA6F-6FA00FB381A9}" type="datetimeFigureOut">
              <a:rPr lang="en-VN" smtClean="0"/>
              <a:t>11/09/2021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0F578-97EA-BB4D-9786-1069A1ABA34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795317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2A59F77-37F1-F04C-B883-E7FC848CEC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2" y="89115"/>
            <a:ext cx="2665140" cy="52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232381"/>
            <a:ext cx="9603275" cy="5990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115126"/>
            <a:ext cx="9603275" cy="4351220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1579" y="921541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0B5C19D-74E9-854F-A7C4-3481B6F559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755" y="5636430"/>
            <a:ext cx="2241396" cy="44212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8ECA374-2D28-7C43-8D25-0A96044EC9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64924" y="5688364"/>
            <a:ext cx="1779860" cy="3382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3524A56-E18C-E245-A20B-D36B9E6F17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7470"/>
            <a:ext cx="2825548" cy="5573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6B01-4627-074A-8867-9774BB1D5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827" y="802298"/>
            <a:ext cx="10543142" cy="2541431"/>
          </a:xfrm>
        </p:spPr>
        <p:txBody>
          <a:bodyPr>
            <a:normAutofit fontScale="90000"/>
          </a:bodyPr>
          <a:lstStyle/>
          <a:p>
            <a:pPr algn="r"/>
            <a:r>
              <a:rPr lang="en-VN"/>
              <a:t>MATH2010  </a:t>
            </a:r>
            <a:br>
              <a:rPr lang="en-VN"/>
            </a:br>
            <a:r>
              <a:rPr lang="en-VN">
                <a:solidFill>
                  <a:srgbClr val="0070C0"/>
                </a:solidFill>
              </a:rPr>
              <a:t>Probability and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BE7C1-1655-734B-B449-123A9BCE6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6773" y="3514272"/>
            <a:ext cx="9976196" cy="977621"/>
          </a:xfrm>
        </p:spPr>
        <p:txBody>
          <a:bodyPr/>
          <a:lstStyle/>
          <a:p>
            <a:pPr algn="r"/>
            <a:r>
              <a:rPr lang="en-VN"/>
              <a:t>Le DUY DUNG</a:t>
            </a:r>
          </a:p>
          <a:p>
            <a:pPr algn="r"/>
            <a:r>
              <a:rPr lang="en-VN"/>
              <a:t>College of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419487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BFA49-4AB4-C54E-94B9-34B22B8B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Binomial random variable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514F1E07-B42E-714C-A345-07116CFA48F9}"/>
                  </a:ext>
                </a:extLst>
              </p:cNvPr>
              <p:cNvSpPr/>
              <p:nvPr/>
            </p:nvSpPr>
            <p:spPr>
              <a:xfrm>
                <a:off x="1451580" y="1033567"/>
                <a:ext cx="9603274" cy="4773883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  <a:alpha val="63922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sz="2400" dirty="0">
                    <a:solidFill>
                      <a:schemeClr val="tx1"/>
                    </a:solidFill>
                  </a:rPr>
                  <a:t>A random variable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has a Binomial distribution, denoted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∼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m:rPr>
                        <m:sty m:val="p"/>
                      </m:rP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vi-V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if and only if X has the following PMF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vi-V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vi-V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vi-V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={0,1,2,…,</m:t>
                    </m:r>
                    <m:r>
                      <m:rPr>
                        <m:sty m:val="p"/>
                      </m:rPr>
                      <a:rPr lang="vi-V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vi-V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 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d>
                        <m:dPr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vi-V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vi-V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p>
                      </m:sSup>
                      <m:sSup>
                        <m:sSupPr>
                          <m:ctrlPr>
                            <a:rPr lang="vi-V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vi-V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1 −</m:t>
                              </m:r>
                              <m:r>
                                <m:rPr>
                                  <m:sty m:val="p"/>
                                </m:rPr>
                                <a:rPr lang="vi-VN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vi-V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vi-V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vi-V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the sum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independent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𝐵𝑒𝑟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random variables, and represents the number of “successes”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independent trails where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𝑠𝑢𝑐𝑐𝑒𝑠𝑠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Additionally,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 = </m:t>
                      </m:r>
                      <m:r>
                        <m:rPr>
                          <m:sty m:val="p"/>
                        </m:rP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m:rPr>
                          <m:sty m:val="p"/>
                        </m:rP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514F1E07-B42E-714C-A345-07116CFA48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580" y="1033567"/>
                <a:ext cx="9603274" cy="477388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737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CDDE9-CCC4-4A48-8AEE-55F2096C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Binomial random variable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7BFB5-3FD2-0B4A-951D-BAFE26F61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9302" y="947826"/>
            <a:ext cx="6638926" cy="516555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7439E56-68A7-D14A-AD9B-D1289D7B7AF4}"/>
                  </a:ext>
                </a:extLst>
              </p:cNvPr>
              <p:cNvSpPr/>
              <p:nvPr/>
            </p:nvSpPr>
            <p:spPr>
              <a:xfrm>
                <a:off x="9019127" y="3238750"/>
                <a:ext cx="3193823" cy="6172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2000" i="1" dirty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i="1" dirty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 =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vi-VN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vi-VN" sz="2000" i="1" dirty="0">
                              <a:latin typeface="Cambria Math" panose="02040503050406030204" pitchFamily="18" charset="0"/>
                            </a:rPr>
                            <m:t>k</m:t>
                          </m:r>
                        </m:sup>
                      </m:sSup>
                      <m:sSup>
                        <m:sSupPr>
                          <m:ctrlPr>
                            <a:rPr lang="vi-VN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vi-V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2000" i="1" dirty="0">
                                  <a:latin typeface="Cambria Math" panose="02040503050406030204" pitchFamily="18" charset="0"/>
                                </a:rPr>
                                <m:t>1 −</m:t>
                              </m:r>
                              <m:r>
                                <m:rPr>
                                  <m:sty m:val="p"/>
                                </m:rPr>
                                <a:rPr lang="vi-VN" sz="2000" i="1" dirty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vi-VN" sz="2000" i="1" dirty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vi-VN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vi-VN" sz="2000" i="1" dirty="0">
                              <a:latin typeface="Cambria Math" panose="02040503050406030204" pitchFamily="18" charset="0"/>
                            </a:rPr>
                            <m:t>k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7439E56-68A7-D14A-AD9B-D1289D7B7A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127" y="3238750"/>
                <a:ext cx="3193823" cy="617285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77687E60-E169-7047-B226-AF32CDAD9D79}"/>
              </a:ext>
            </a:extLst>
          </p:cNvPr>
          <p:cNvSpPr/>
          <p:nvPr/>
        </p:nvSpPr>
        <p:spPr>
          <a:xfrm>
            <a:off x="2623704" y="1817427"/>
            <a:ext cx="286603" cy="9826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49585C-F784-7C45-9CC9-E9A2C721AC69}"/>
              </a:ext>
            </a:extLst>
          </p:cNvPr>
          <p:cNvSpPr/>
          <p:nvPr/>
        </p:nvSpPr>
        <p:spPr>
          <a:xfrm>
            <a:off x="5653229" y="1817427"/>
            <a:ext cx="286603" cy="9826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65FCE8-903D-5F43-902F-91206B1A3136}"/>
              </a:ext>
            </a:extLst>
          </p:cNvPr>
          <p:cNvSpPr/>
          <p:nvPr/>
        </p:nvSpPr>
        <p:spPr>
          <a:xfrm>
            <a:off x="2625977" y="4221714"/>
            <a:ext cx="286603" cy="9826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1B8444-B0A1-A542-B943-0151F977340A}"/>
              </a:ext>
            </a:extLst>
          </p:cNvPr>
          <p:cNvSpPr/>
          <p:nvPr/>
        </p:nvSpPr>
        <p:spPr>
          <a:xfrm>
            <a:off x="5655502" y="4221714"/>
            <a:ext cx="286603" cy="9826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B2825DA-A720-144C-A158-BE45CB263E0E}"/>
                  </a:ext>
                </a:extLst>
              </p:cNvPr>
              <p:cNvSpPr txBox="1"/>
              <p:nvPr/>
            </p:nvSpPr>
            <p:spPr>
              <a:xfrm rot="16200000">
                <a:off x="2301896" y="2124080"/>
                <a:ext cx="7937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i="1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vi-VN" i="1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B2825DA-A720-144C-A158-BE45CB263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301896" y="2124080"/>
                <a:ext cx="793742" cy="369332"/>
              </a:xfrm>
              <a:prstGeom prst="rect">
                <a:avLst/>
              </a:prstGeom>
              <a:blipFill>
                <a:blip r:embed="rId4"/>
                <a:stretch>
                  <a:fillRect r="-1290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F3E8A4-2EDA-1740-968B-F819917E0776}"/>
                  </a:ext>
                </a:extLst>
              </p:cNvPr>
              <p:cNvSpPr txBox="1"/>
              <p:nvPr/>
            </p:nvSpPr>
            <p:spPr>
              <a:xfrm rot="16200000">
                <a:off x="5351895" y="2097935"/>
                <a:ext cx="7937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i="1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vi-VN" i="1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F3E8A4-2EDA-1740-968B-F819917E0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351895" y="2097935"/>
                <a:ext cx="793742" cy="369332"/>
              </a:xfrm>
              <a:prstGeom prst="rect">
                <a:avLst/>
              </a:prstGeom>
              <a:blipFill>
                <a:blip r:embed="rId5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1485D5-1AE0-424D-B65C-993CAD5708A1}"/>
                  </a:ext>
                </a:extLst>
              </p:cNvPr>
              <p:cNvSpPr txBox="1"/>
              <p:nvPr/>
            </p:nvSpPr>
            <p:spPr>
              <a:xfrm rot="16200000">
                <a:off x="5347346" y="4390733"/>
                <a:ext cx="7937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i="1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vi-VN" i="1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1485D5-1AE0-424D-B65C-993CAD570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347346" y="4390733"/>
                <a:ext cx="793742" cy="369332"/>
              </a:xfrm>
              <a:prstGeom prst="rect">
                <a:avLst/>
              </a:prstGeom>
              <a:blipFill>
                <a:blip r:embed="rId6"/>
                <a:stretch>
                  <a:fillRect r="-967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52FBCBF-981A-7940-B15D-9F0384D491EF}"/>
                  </a:ext>
                </a:extLst>
              </p:cNvPr>
              <p:cNvSpPr txBox="1"/>
              <p:nvPr/>
            </p:nvSpPr>
            <p:spPr>
              <a:xfrm rot="16200000">
                <a:off x="2301896" y="4429110"/>
                <a:ext cx="7937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i="1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vi-VN" i="1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52FBCBF-981A-7940-B15D-9F0384D49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301896" y="4429110"/>
                <a:ext cx="793742" cy="369332"/>
              </a:xfrm>
              <a:prstGeom prst="rect">
                <a:avLst/>
              </a:prstGeom>
              <a:blipFill>
                <a:blip r:embed="rId7"/>
                <a:stretch>
                  <a:fillRect r="-1290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F44F8677-B38E-754C-97C2-AE6A9B038EE4}"/>
              </a:ext>
            </a:extLst>
          </p:cNvPr>
          <p:cNvSpPr/>
          <p:nvPr/>
        </p:nvSpPr>
        <p:spPr>
          <a:xfrm rot="5206970">
            <a:off x="4264479" y="3318997"/>
            <a:ext cx="265101" cy="1838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E912F8-C64D-884D-8E7B-BD3704390FCF}"/>
              </a:ext>
            </a:extLst>
          </p:cNvPr>
          <p:cNvSpPr/>
          <p:nvPr/>
        </p:nvSpPr>
        <p:spPr>
          <a:xfrm rot="5206970">
            <a:off x="7269261" y="3318998"/>
            <a:ext cx="265101" cy="1838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6F758C-246D-7B4B-860B-1CA18E729C65}"/>
              </a:ext>
            </a:extLst>
          </p:cNvPr>
          <p:cNvSpPr/>
          <p:nvPr/>
        </p:nvSpPr>
        <p:spPr>
          <a:xfrm rot="5206970">
            <a:off x="4264479" y="5878647"/>
            <a:ext cx="265101" cy="1838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12A96E-703B-AA4D-AEF3-3B5D2DC32322}"/>
              </a:ext>
            </a:extLst>
          </p:cNvPr>
          <p:cNvSpPr/>
          <p:nvPr/>
        </p:nvSpPr>
        <p:spPr>
          <a:xfrm rot="5206970">
            <a:off x="7269262" y="5872519"/>
            <a:ext cx="265101" cy="1838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D1CF32D-03D8-3C47-BBFB-41175057F515}"/>
                  </a:ext>
                </a:extLst>
              </p:cNvPr>
              <p:cNvSpPr/>
              <p:nvPr/>
            </p:nvSpPr>
            <p:spPr>
              <a:xfrm>
                <a:off x="4135249" y="3226252"/>
                <a:ext cx="370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i="1" smtClean="0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VN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D1CF32D-03D8-3C47-BBFB-41175057F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249" y="3226252"/>
                <a:ext cx="37061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39AF75E-68CB-3647-A4BE-B71B76FB6877}"/>
                  </a:ext>
                </a:extLst>
              </p:cNvPr>
              <p:cNvSpPr/>
              <p:nvPr/>
            </p:nvSpPr>
            <p:spPr>
              <a:xfrm>
                <a:off x="7221313" y="3221666"/>
                <a:ext cx="370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i="1" smtClean="0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VN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39AF75E-68CB-3647-A4BE-B71B76FB6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313" y="3221666"/>
                <a:ext cx="37061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4993572-75A8-C947-8D74-966C899BE6A0}"/>
                  </a:ext>
                </a:extLst>
              </p:cNvPr>
              <p:cNvSpPr/>
              <p:nvPr/>
            </p:nvSpPr>
            <p:spPr>
              <a:xfrm>
                <a:off x="4216531" y="5732609"/>
                <a:ext cx="370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i="1" smtClean="0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VN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4993572-75A8-C947-8D74-966C899BE6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531" y="5732609"/>
                <a:ext cx="37061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1A15A6C-3850-BD44-81CE-3714E34B1365}"/>
                  </a:ext>
                </a:extLst>
              </p:cNvPr>
              <p:cNvSpPr/>
              <p:nvPr/>
            </p:nvSpPr>
            <p:spPr>
              <a:xfrm>
                <a:off x="7221313" y="5680172"/>
                <a:ext cx="370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i="1" smtClean="0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VN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1A15A6C-3850-BD44-81CE-3714E34B13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313" y="5680172"/>
                <a:ext cx="37061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666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5CF8-5D2F-5841-98BD-A7B9AFED8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Binomial random variable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8F14B-5B2E-3D46-9FF9-67A0EC31D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factory produces </a:t>
            </a:r>
            <a:r>
              <a:rPr lang="en-US" sz="2400" dirty="0">
                <a:solidFill>
                  <a:srgbClr val="0070C0"/>
                </a:solidFill>
              </a:rPr>
              <a:t>100 cars per day</a:t>
            </a:r>
            <a:r>
              <a:rPr lang="en-US" sz="2400" dirty="0"/>
              <a:t>, but a car is </a:t>
            </a:r>
            <a:r>
              <a:rPr lang="en-US" sz="2400" dirty="0">
                <a:solidFill>
                  <a:srgbClr val="0070C0"/>
                </a:solidFill>
              </a:rPr>
              <a:t>defective with probability 0.02</a:t>
            </a:r>
            <a:r>
              <a:rPr lang="en-US" sz="2400" dirty="0"/>
              <a:t>. What’s the probability that the factory </a:t>
            </a:r>
            <a:r>
              <a:rPr lang="en-US" sz="2400" dirty="0">
                <a:solidFill>
                  <a:srgbClr val="0070C0"/>
                </a:solidFill>
              </a:rPr>
              <a:t>produces 2 or more defective cars</a:t>
            </a:r>
            <a:r>
              <a:rPr lang="en-US" sz="2400" dirty="0"/>
              <a:t> on a given day?</a:t>
            </a:r>
            <a:endParaRPr lang="en-VN" sz="2400" dirty="0"/>
          </a:p>
        </p:txBody>
      </p:sp>
    </p:spTree>
    <p:extLst>
      <p:ext uri="{BB962C8B-B14F-4D97-AF65-F5344CB8AC3E}">
        <p14:creationId xmlns:p14="http://schemas.microsoft.com/office/powerpoint/2010/main" val="4140006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C919-BC8A-4447-8C79-FDC3BD9E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D7EAF0-CF87-8E4D-9FBA-B74F6BB4ED24}"/>
              </a:ext>
            </a:extLst>
          </p:cNvPr>
          <p:cNvSpPr/>
          <p:nvPr/>
        </p:nvSpPr>
        <p:spPr>
          <a:xfrm>
            <a:off x="1815073" y="1295496"/>
            <a:ext cx="797045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Independent Bernoulli Trails</a:t>
            </a:r>
          </a:p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1E89B5-54DE-F34D-B7BA-4493FFE86B41}"/>
              </a:ext>
            </a:extLst>
          </p:cNvPr>
          <p:cNvSpPr/>
          <p:nvPr/>
        </p:nvSpPr>
        <p:spPr>
          <a:xfrm>
            <a:off x="946851" y="3092773"/>
            <a:ext cx="214033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Binomial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9E8F7A5C-1D5F-D943-AB17-4C7AD9D95D5F}"/>
              </a:ext>
            </a:extLst>
          </p:cNvPr>
          <p:cNvSpPr/>
          <p:nvPr/>
        </p:nvSpPr>
        <p:spPr>
          <a:xfrm rot="3622603">
            <a:off x="4141451" y="1696686"/>
            <a:ext cx="428349" cy="2618732"/>
          </a:xfrm>
          <a:prstGeom prst="downArrow">
            <a:avLst>
              <a:gd name="adj1" fmla="val 5532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0D5904-CDF4-2548-A6E9-C6CD21569705}"/>
              </a:ext>
            </a:extLst>
          </p:cNvPr>
          <p:cNvSpPr txBox="1"/>
          <p:nvPr/>
        </p:nvSpPr>
        <p:spPr>
          <a:xfrm>
            <a:off x="208687" y="4017601"/>
            <a:ext cx="3616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000" dirty="0"/>
              <a:t>If a coin is tossed 20 times, what is the probability that heads comes up exactly 14 times?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2AC8D5-2062-9048-BB7C-A42688DB8961}"/>
              </a:ext>
            </a:extLst>
          </p:cNvPr>
          <p:cNvSpPr/>
          <p:nvPr/>
        </p:nvSpPr>
        <p:spPr>
          <a:xfrm>
            <a:off x="8652648" y="3092772"/>
            <a:ext cx="267092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Geometric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1D23F6-DA6C-EE4A-9888-DE44651ADCED}"/>
              </a:ext>
            </a:extLst>
          </p:cNvPr>
          <p:cNvSpPr txBox="1"/>
          <p:nvPr/>
        </p:nvSpPr>
        <p:spPr>
          <a:xfrm>
            <a:off x="8012594" y="3863714"/>
            <a:ext cx="39825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VN" sz="2000" dirty="0">
                <a:solidFill>
                  <a:srgbClr val="002060"/>
                </a:solidFill>
              </a:rPr>
              <a:t>If a coin is repeatly tossed, what is the probability that the first time heads comes up occurs on the 8th toss?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9819E56D-5BCE-B94E-BAF5-756D824B21C6}"/>
              </a:ext>
            </a:extLst>
          </p:cNvPr>
          <p:cNvSpPr/>
          <p:nvPr/>
        </p:nvSpPr>
        <p:spPr>
          <a:xfrm rot="17989610">
            <a:off x="7152038" y="1648737"/>
            <a:ext cx="420216" cy="26780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18035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F1A6-B42F-3F4C-BB09-64D1BBCB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GEOMETRIC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6C70BCF2-B526-3E4A-935A-3C63743EBD40}"/>
                  </a:ext>
                </a:extLst>
              </p:cNvPr>
              <p:cNvSpPr/>
              <p:nvPr/>
            </p:nvSpPr>
            <p:spPr>
              <a:xfrm>
                <a:off x="1451580" y="968992"/>
                <a:ext cx="9603274" cy="367124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  <a:alpha val="63922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a Geometric random variable, denoted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𝐺𝑒𝑜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if and only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has the following probability mass function (and range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={1,2,…}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):</a:t>
                </a:r>
              </a:p>
              <a:p>
                <a:pPr algn="just"/>
                <a:endParaRPr lang="en-US" sz="2400" dirty="0">
                  <a:solidFill>
                    <a:schemeClr val="tx1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vi-V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vi-V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=1,2,3,…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algn="just"/>
                <a:endParaRPr lang="en-US" sz="24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n-US" sz="2400" dirty="0">
                    <a:solidFill>
                      <a:schemeClr val="tx1"/>
                    </a:solidFill>
                  </a:rPr>
                  <a:t>Additionally,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den>
                      </m:f>
                      <m:r>
                        <a:rPr lang="vi-V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vi-V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vi-V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24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sSup>
                            <m:sSupPr>
                              <m:ctrlPr>
                                <a:rPr lang="vi-V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vi-VN" sz="240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p>
                              <m:r>
                                <a:rPr lang="vi-VN" sz="24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V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6C70BCF2-B526-3E4A-935A-3C63743EBD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580" y="968992"/>
                <a:ext cx="9603274" cy="367124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905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897CF-15E7-F940-912C-D96234AA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GEOMETRIC RANDOM VARIABLE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C703A20-014C-524F-9977-40C323CB6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712" y="1505744"/>
            <a:ext cx="8724900" cy="3568700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40F94FE-FE9A-774F-B832-AEDBE0B67957}"/>
              </a:ext>
            </a:extLst>
          </p:cNvPr>
          <p:cNvSpPr/>
          <p:nvPr/>
        </p:nvSpPr>
        <p:spPr>
          <a:xfrm rot="5206970">
            <a:off x="5656551" y="4438114"/>
            <a:ext cx="265101" cy="1838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3BE325-E298-834B-ADC6-495212904796}"/>
              </a:ext>
            </a:extLst>
          </p:cNvPr>
          <p:cNvSpPr/>
          <p:nvPr/>
        </p:nvSpPr>
        <p:spPr>
          <a:xfrm rot="5206970">
            <a:off x="10168737" y="4574592"/>
            <a:ext cx="265101" cy="1838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353E9E9-ED76-C144-ADBD-CCB27AFD915C}"/>
                  </a:ext>
                </a:extLst>
              </p:cNvPr>
              <p:cNvSpPr/>
              <p:nvPr/>
            </p:nvSpPr>
            <p:spPr>
              <a:xfrm>
                <a:off x="5603794" y="4481847"/>
                <a:ext cx="370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i="1" smtClean="0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VN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353E9E9-ED76-C144-ADBD-CCB27AFD9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794" y="4481847"/>
                <a:ext cx="37061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332BCB4-EC8B-4C4D-A582-5D428E7AD166}"/>
                  </a:ext>
                </a:extLst>
              </p:cNvPr>
              <p:cNvSpPr/>
              <p:nvPr/>
            </p:nvSpPr>
            <p:spPr>
              <a:xfrm>
                <a:off x="10115980" y="4619348"/>
                <a:ext cx="370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i="1" smtClean="0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VN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332BCB4-EC8B-4C4D-A582-5D428E7AD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980" y="4619348"/>
                <a:ext cx="37061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35F3208-5FDC-A64F-80D5-80C8E7D7FBC2}"/>
              </a:ext>
            </a:extLst>
          </p:cNvPr>
          <p:cNvSpPr txBox="1"/>
          <p:nvPr/>
        </p:nvSpPr>
        <p:spPr>
          <a:xfrm>
            <a:off x="4583222" y="3055989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>
                <a:solidFill>
                  <a:srgbClr val="FF0000"/>
                </a:solidFill>
              </a:rPr>
              <a:t>PMF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4F083D-31D2-214F-B96A-B8D6FC050661}"/>
              </a:ext>
            </a:extLst>
          </p:cNvPr>
          <p:cNvSpPr txBox="1"/>
          <p:nvPr/>
        </p:nvSpPr>
        <p:spPr>
          <a:xfrm>
            <a:off x="7956342" y="307672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>
                <a:solidFill>
                  <a:srgbClr val="0070C0"/>
                </a:solidFill>
              </a:rPr>
              <a:t>CDF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516E22-9115-FC4A-A9CD-8CA72BD797C1}"/>
                  </a:ext>
                </a:extLst>
              </p:cNvPr>
              <p:cNvSpPr txBox="1"/>
              <p:nvPr/>
            </p:nvSpPr>
            <p:spPr>
              <a:xfrm>
                <a:off x="5593204" y="5379473"/>
                <a:ext cx="1870769" cy="618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vi-VN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vi-VN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Geo</m:t>
                      </m:r>
                      <m:d>
                        <m:dPr>
                          <m:ctrlPr>
                            <a:rPr lang="vi-VN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vi-VN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vi-VN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vi-VN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vi-VN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vi-VN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VN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516E22-9115-FC4A-A9CD-8CA72BD79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204" y="5379473"/>
                <a:ext cx="1870769" cy="618631"/>
              </a:xfrm>
              <a:prstGeom prst="rect">
                <a:avLst/>
              </a:prstGeom>
              <a:blipFill>
                <a:blip r:embed="rId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334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19DB-9EF3-BC45-8FCB-6AC02907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GEOMETRIC RANDOM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31A95-3E8E-A44B-A29A-55A3D79EE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Let’s say you buy lottery tickets everyday, and the probability you win on a given day is 0.01, independently of other days. What is the probability that after a year ( 365 days), you still haven’t won? What is the expected number of days until you win your first lottery?</a:t>
            </a:r>
            <a:endParaRPr lang="en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F2B02-A907-4B41-85CB-FBA6334C1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5992" y="2380485"/>
            <a:ext cx="2396008" cy="59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99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C919-BC8A-4447-8C79-FDC3BD9E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D7EAF0-CF87-8E4D-9FBA-B74F6BB4ED24}"/>
              </a:ext>
            </a:extLst>
          </p:cNvPr>
          <p:cNvSpPr/>
          <p:nvPr/>
        </p:nvSpPr>
        <p:spPr>
          <a:xfrm>
            <a:off x="1815073" y="1295496"/>
            <a:ext cx="797045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Independent Bernoulli Trails</a:t>
            </a:r>
          </a:p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1E89B5-54DE-F34D-B7BA-4493FFE86B41}"/>
              </a:ext>
            </a:extLst>
          </p:cNvPr>
          <p:cNvSpPr/>
          <p:nvPr/>
        </p:nvSpPr>
        <p:spPr>
          <a:xfrm>
            <a:off x="946851" y="3092773"/>
            <a:ext cx="214033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Binomial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9E8F7A5C-1D5F-D943-AB17-4C7AD9D95D5F}"/>
              </a:ext>
            </a:extLst>
          </p:cNvPr>
          <p:cNvSpPr/>
          <p:nvPr/>
        </p:nvSpPr>
        <p:spPr>
          <a:xfrm rot="3622603">
            <a:off x="4141451" y="1696686"/>
            <a:ext cx="428349" cy="2618732"/>
          </a:xfrm>
          <a:prstGeom prst="downArrow">
            <a:avLst>
              <a:gd name="adj1" fmla="val 5532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0D5904-CDF4-2548-A6E9-C6CD21569705}"/>
              </a:ext>
            </a:extLst>
          </p:cNvPr>
          <p:cNvSpPr txBox="1"/>
          <p:nvPr/>
        </p:nvSpPr>
        <p:spPr>
          <a:xfrm>
            <a:off x="208687" y="3905165"/>
            <a:ext cx="3616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000" dirty="0"/>
              <a:t>If a coin is tossed 20 times, what is the probability that heads comes up exactly 14 times?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2AC8D5-2062-9048-BB7C-A42688DB8961}"/>
              </a:ext>
            </a:extLst>
          </p:cNvPr>
          <p:cNvSpPr/>
          <p:nvPr/>
        </p:nvSpPr>
        <p:spPr>
          <a:xfrm>
            <a:off x="8652648" y="3092772"/>
            <a:ext cx="267092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Geometric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1D23F6-DA6C-EE4A-9888-DE44651ADCED}"/>
              </a:ext>
            </a:extLst>
          </p:cNvPr>
          <p:cNvSpPr txBox="1"/>
          <p:nvPr/>
        </p:nvSpPr>
        <p:spPr>
          <a:xfrm>
            <a:off x="8005312" y="3849019"/>
            <a:ext cx="41186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VN" sz="2000" dirty="0"/>
              <a:t>If a coin is repeatly tossed, what is the probability that the first time heads comes up occurs on the 8th toss?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9819E56D-5BCE-B94E-BAF5-756D824B21C6}"/>
              </a:ext>
            </a:extLst>
          </p:cNvPr>
          <p:cNvSpPr/>
          <p:nvPr/>
        </p:nvSpPr>
        <p:spPr>
          <a:xfrm rot="17989610">
            <a:off x="7152038" y="1648737"/>
            <a:ext cx="420216" cy="26780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FF985C-7C2E-4442-BE36-CAD8631152CC}"/>
              </a:ext>
            </a:extLst>
          </p:cNvPr>
          <p:cNvSpPr txBox="1"/>
          <p:nvPr/>
        </p:nvSpPr>
        <p:spPr>
          <a:xfrm>
            <a:off x="3624300" y="4998032"/>
            <a:ext cx="4696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2000" dirty="0">
                <a:solidFill>
                  <a:srgbClr val="002060"/>
                </a:solidFill>
              </a:rPr>
              <a:t>If a coin is repeatly tossed, what is the probability that the third time heads appears occurs on the 9th toss?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C44ADB-B6FD-104B-BB35-2C2E50032981}"/>
              </a:ext>
            </a:extLst>
          </p:cNvPr>
          <p:cNvSpPr/>
          <p:nvPr/>
        </p:nvSpPr>
        <p:spPr>
          <a:xfrm>
            <a:off x="4875011" y="3594640"/>
            <a:ext cx="219476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Negative</a:t>
            </a:r>
          </a:p>
          <a:p>
            <a:pPr algn="ctr"/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Binomial</a:t>
            </a:r>
            <a:endParaRPr 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B1FC729F-75BC-A74F-94D7-5A1802FA95A7}"/>
              </a:ext>
            </a:extLst>
          </p:cNvPr>
          <p:cNvSpPr/>
          <p:nvPr/>
        </p:nvSpPr>
        <p:spPr>
          <a:xfrm>
            <a:off x="5637749" y="2264218"/>
            <a:ext cx="420216" cy="1453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08347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F1A6-B42F-3F4C-BB09-64D1BBCB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Negative Binomial RANDOM VARIABLE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6C70BCF2-B526-3E4A-935A-3C63743EBD40}"/>
                  </a:ext>
                </a:extLst>
              </p:cNvPr>
              <p:cNvSpPr/>
              <p:nvPr/>
            </p:nvSpPr>
            <p:spPr>
              <a:xfrm>
                <a:off x="1451580" y="943162"/>
                <a:ext cx="9603274" cy="477388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  <a:alpha val="63922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i="0" dirty="0">
                    <a:solidFill>
                      <a:schemeClr val="tx1"/>
                    </a:solidFill>
                    <a:latin typeface="+mj-lt"/>
                  </a:rPr>
                  <a:t> is a negative binomial random variable, denoted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∼ </m:t>
                    </m:r>
                    <m:r>
                      <a:rPr lang="en-US" sz="24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𝑁𝑒𝑔𝐵𝑖𝑛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endParaRPr lang="en-US" sz="240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just"/>
                <a:r>
                  <a:rPr lang="en-US" sz="2400" i="0" dirty="0">
                    <a:solidFill>
                      <a:schemeClr val="tx1"/>
                    </a:solidFill>
                    <a:latin typeface="+mj-lt"/>
                  </a:rPr>
                  <a:t>if and only if X has the following probability mass function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range</m:t>
                        </m:r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240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=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a:rPr lang="en-US" sz="240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40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a:rPr lang="en-US" sz="240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+ 1,...,</m:t>
                            </m:r>
                          </m:e>
                        </m:d>
                      </m:e>
                    </m:d>
                    <m:r>
                      <a:rPr lang="en-US" sz="24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sz="240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just"/>
                <a:endParaRPr lang="en-US" sz="240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d>
                        <m:d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</m:d>
                      <m:r>
                        <a:rPr lang="en-US" sz="24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sup>
                      </m:sSup>
                      <m:r>
                        <a:rPr lang="en-US" sz="24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US" sz="24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d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sz="24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sz="24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sz="24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sty m:val="p"/>
                        </m:rPr>
                        <a:rPr lang="en-US" sz="24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24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24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+1,... </m:t>
                      </m:r>
                    </m:oMath>
                  </m:oMathPara>
                </a14:m>
                <a:endParaRPr lang="en-US" sz="240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just"/>
                <a:endParaRPr lang="en-US" sz="240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i="0" dirty="0">
                    <a:solidFill>
                      <a:schemeClr val="tx1"/>
                    </a:solidFill>
                    <a:latin typeface="+mj-lt"/>
                  </a:rPr>
                  <a:t> is the sum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i="0" dirty="0">
                    <a:solidFill>
                      <a:schemeClr val="tx1"/>
                    </a:solidFill>
                    <a:latin typeface="+mj-lt"/>
                  </a:rPr>
                  <a:t> independent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𝐺𝑒𝑜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0" dirty="0">
                    <a:solidFill>
                      <a:schemeClr val="tx1"/>
                    </a:solidFill>
                    <a:latin typeface="+mj-lt"/>
                  </a:rPr>
                  <a:t> random variables. 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  <a:p>
                <a:pPr algn="just"/>
                <a:r>
                  <a:rPr lang="en-US" sz="2400" i="0" dirty="0">
                    <a:solidFill>
                      <a:schemeClr val="tx1"/>
                    </a:solidFill>
                    <a:latin typeface="+mj-lt"/>
                  </a:rPr>
                  <a:t>Additionally,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𝑟𝑝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i="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6C70BCF2-B526-3E4A-935A-3C63743EBD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580" y="943162"/>
                <a:ext cx="9603274" cy="477388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990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CF9FE-44F5-FD45-AEEB-72DC8641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Negative Binomial RANDOM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5FD25-877B-4249-817D-0FEACE212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VN" dirty="0"/>
              <a:t>A person conducting telephone surveys must get 3 more completed surveys before their job is finished. </a:t>
            </a:r>
          </a:p>
          <a:p>
            <a:pPr marL="0" indent="0">
              <a:buNone/>
            </a:pPr>
            <a:r>
              <a:rPr lang="en-VN" dirty="0"/>
              <a:t>On each randomly dialed number, there is a 9% chance of reaching an adult who will complete the survey.</a:t>
            </a:r>
          </a:p>
          <a:p>
            <a:pPr marL="0" indent="0">
              <a:buNone/>
            </a:pPr>
            <a:r>
              <a:rPr lang="en-VN" dirty="0"/>
              <a:t>What is the probability the 3rd completed survey occurs on the 10th call? </a:t>
            </a:r>
          </a:p>
        </p:txBody>
      </p:sp>
    </p:spTree>
    <p:extLst>
      <p:ext uri="{BB962C8B-B14F-4D97-AF65-F5344CB8AC3E}">
        <p14:creationId xmlns:p14="http://schemas.microsoft.com/office/powerpoint/2010/main" val="65053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B8B2-B2D3-7841-B6AD-992182528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From Lecture 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33963E-58A2-E14F-B42B-5A5117FAA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1828" y="1200715"/>
            <a:ext cx="5452941" cy="2761727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E44D6C-DF5E-484E-83DC-5D39216EE438}"/>
              </a:ext>
            </a:extLst>
          </p:cNvPr>
          <p:cNvSpPr txBox="1"/>
          <p:nvPr/>
        </p:nvSpPr>
        <p:spPr>
          <a:xfrm>
            <a:off x="1451579" y="2178591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rgbClr val="FF0000"/>
                </a:solidFill>
              </a:rPr>
              <a:t>Expectation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FBFFE8-998B-C94C-A380-51FCF69A3EBD}"/>
              </a:ext>
            </a:extLst>
          </p:cNvPr>
          <p:cNvSpPr txBox="1"/>
          <p:nvPr/>
        </p:nvSpPr>
        <p:spPr>
          <a:xfrm>
            <a:off x="1451579" y="3789233"/>
            <a:ext cx="1240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rgbClr val="FF0000"/>
                </a:solidFill>
              </a:rPr>
              <a:t>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60D618-842C-744E-B91F-7577836A53C1}"/>
                  </a:ext>
                </a:extLst>
              </p:cNvPr>
              <p:cNvSpPr txBox="1"/>
              <p:nvPr/>
            </p:nvSpPr>
            <p:spPr>
              <a:xfrm>
                <a:off x="1899170" y="1200715"/>
                <a:ext cx="203401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vi-VN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vi-VN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VN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60D618-842C-744E-B91F-7577836A5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170" y="1200715"/>
                <a:ext cx="2034014" cy="430887"/>
              </a:xfrm>
              <a:prstGeom prst="rect">
                <a:avLst/>
              </a:prstGeom>
              <a:blipFill>
                <a:blip r:embed="rId3"/>
                <a:stretch>
                  <a:fillRect l="-1863" t="-5714" r="-4969" b="-4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7E1B7B-B219-7F4C-8C74-20A3C385E909}"/>
                  </a:ext>
                </a:extLst>
              </p:cNvPr>
              <p:cNvSpPr txBox="1"/>
              <p:nvPr/>
            </p:nvSpPr>
            <p:spPr>
              <a:xfrm>
                <a:off x="36436" y="2667305"/>
                <a:ext cx="6472748" cy="4804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400" b="0" dirty="0"/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VN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7E1B7B-B219-7F4C-8C74-20A3C385E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6" y="2667305"/>
                <a:ext cx="6472748" cy="480453"/>
              </a:xfrm>
              <a:prstGeom prst="rect">
                <a:avLst/>
              </a:prstGeom>
              <a:blipFill>
                <a:blip r:embed="rId4"/>
                <a:stretch>
                  <a:fillRect t="-150000" b="-21578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1F1675-47B5-9B40-902B-B81337576BFE}"/>
                  </a:ext>
                </a:extLst>
              </p:cNvPr>
              <p:cNvSpPr txBox="1"/>
              <p:nvPr/>
            </p:nvSpPr>
            <p:spPr>
              <a:xfrm>
                <a:off x="990378" y="4298521"/>
                <a:ext cx="588561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vi-VN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VN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1F1675-47B5-9B40-902B-B81337576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78" y="4298521"/>
                <a:ext cx="5885613" cy="430887"/>
              </a:xfrm>
              <a:prstGeom prst="rect">
                <a:avLst/>
              </a:prstGeom>
              <a:blipFill>
                <a:blip r:embed="rId5"/>
                <a:stretch>
                  <a:fillRect l="-2581" t="-5714" b="-3714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0BDA26D-F9AE-4044-8120-6590A286D38F}"/>
                  </a:ext>
                </a:extLst>
              </p:cNvPr>
              <p:cNvSpPr/>
              <p:nvPr/>
            </p:nvSpPr>
            <p:spPr>
              <a:xfrm>
                <a:off x="1701426" y="4421357"/>
                <a:ext cx="61366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 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]−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VN" sz="2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0BDA26D-F9AE-4044-8120-6590A286D3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426" y="4421357"/>
                <a:ext cx="6136680" cy="461665"/>
              </a:xfrm>
              <a:prstGeom prst="rect">
                <a:avLst/>
              </a:prstGeom>
              <a:blipFill>
                <a:blip r:embed="rId6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326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/>
      <p:bldP spid="17" grpId="0"/>
      <p:bldP spid="9" grpId="0"/>
      <p:bldP spid="14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CF9FE-44F5-FD45-AEEB-72DC8641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Negative Binomial RANDOM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5FD25-877B-4249-817D-0FEACE212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VN" dirty="0"/>
              <a:t>A person conducting telephone surveys must get 3 more completed surveys before their job is finished. </a:t>
            </a:r>
          </a:p>
          <a:p>
            <a:pPr marL="0" indent="0">
              <a:buNone/>
            </a:pPr>
            <a:r>
              <a:rPr lang="en-VN" dirty="0"/>
              <a:t>On each randomly dialed number, there is a 9% chance of reaching an adult who will complete the survey.</a:t>
            </a:r>
          </a:p>
          <a:p>
            <a:pPr marL="0" indent="0">
              <a:buNone/>
            </a:pPr>
            <a:r>
              <a:rPr lang="en-VN" dirty="0"/>
              <a:t>What is the probability the 3rd completed survey occurs on the 10th call?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0B50C7-D457-054D-A33C-CCB98294C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115126"/>
            <a:ext cx="9288842" cy="454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46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C919-BC8A-4447-8C79-FDC3BD9E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D7EAF0-CF87-8E4D-9FBA-B74F6BB4ED24}"/>
              </a:ext>
            </a:extLst>
          </p:cNvPr>
          <p:cNvSpPr/>
          <p:nvPr/>
        </p:nvSpPr>
        <p:spPr>
          <a:xfrm>
            <a:off x="1815073" y="1295496"/>
            <a:ext cx="797045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Independent Bernoulli Trails</a:t>
            </a:r>
          </a:p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1E89B5-54DE-F34D-B7BA-4493FFE86B41}"/>
              </a:ext>
            </a:extLst>
          </p:cNvPr>
          <p:cNvSpPr/>
          <p:nvPr/>
        </p:nvSpPr>
        <p:spPr>
          <a:xfrm>
            <a:off x="946851" y="3092773"/>
            <a:ext cx="214033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Binomial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9E8F7A5C-1D5F-D943-AB17-4C7AD9D95D5F}"/>
              </a:ext>
            </a:extLst>
          </p:cNvPr>
          <p:cNvSpPr/>
          <p:nvPr/>
        </p:nvSpPr>
        <p:spPr>
          <a:xfrm rot="3622603">
            <a:off x="4141451" y="1696686"/>
            <a:ext cx="428349" cy="2618732"/>
          </a:xfrm>
          <a:prstGeom prst="downArrow">
            <a:avLst>
              <a:gd name="adj1" fmla="val 5532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0D5904-CDF4-2548-A6E9-C6CD21569705}"/>
              </a:ext>
            </a:extLst>
          </p:cNvPr>
          <p:cNvSpPr txBox="1"/>
          <p:nvPr/>
        </p:nvSpPr>
        <p:spPr>
          <a:xfrm>
            <a:off x="208687" y="3905165"/>
            <a:ext cx="3616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000" dirty="0"/>
              <a:t>If a coin is tossed 20 times, what is the probability that heads comes up exactly 14 times?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2AC8D5-2062-9048-BB7C-A42688DB8961}"/>
              </a:ext>
            </a:extLst>
          </p:cNvPr>
          <p:cNvSpPr/>
          <p:nvPr/>
        </p:nvSpPr>
        <p:spPr>
          <a:xfrm>
            <a:off x="8652648" y="3092772"/>
            <a:ext cx="267092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Geometric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1D23F6-DA6C-EE4A-9888-DE44651ADCED}"/>
              </a:ext>
            </a:extLst>
          </p:cNvPr>
          <p:cNvSpPr txBox="1"/>
          <p:nvPr/>
        </p:nvSpPr>
        <p:spPr>
          <a:xfrm>
            <a:off x="8005312" y="3849019"/>
            <a:ext cx="41186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VN" sz="2000" dirty="0"/>
              <a:t>If a coin is repeatly tossed, what is the probability that the first time heads comes up occurs on the 8th toss?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9819E56D-5BCE-B94E-BAF5-756D824B21C6}"/>
              </a:ext>
            </a:extLst>
          </p:cNvPr>
          <p:cNvSpPr/>
          <p:nvPr/>
        </p:nvSpPr>
        <p:spPr>
          <a:xfrm rot="17989610">
            <a:off x="7152038" y="1648737"/>
            <a:ext cx="420216" cy="26780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FF985C-7C2E-4442-BE36-CAD8631152CC}"/>
              </a:ext>
            </a:extLst>
          </p:cNvPr>
          <p:cNvSpPr txBox="1"/>
          <p:nvPr/>
        </p:nvSpPr>
        <p:spPr>
          <a:xfrm>
            <a:off x="3624300" y="4998032"/>
            <a:ext cx="4696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2000" dirty="0">
                <a:solidFill>
                  <a:srgbClr val="002060"/>
                </a:solidFill>
              </a:rPr>
              <a:t>If a coin is repeatly tossed, what is the probability that the third time heads appears occurs on the 9th toss?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C44ADB-B6FD-104B-BB35-2C2E50032981}"/>
              </a:ext>
            </a:extLst>
          </p:cNvPr>
          <p:cNvSpPr/>
          <p:nvPr/>
        </p:nvSpPr>
        <p:spPr>
          <a:xfrm>
            <a:off x="4875011" y="3594640"/>
            <a:ext cx="219476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Negative</a:t>
            </a:r>
          </a:p>
          <a:p>
            <a:pPr algn="ctr"/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Binomial</a:t>
            </a:r>
            <a:endParaRPr 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B1FC729F-75BC-A74F-94D7-5A1802FA95A7}"/>
              </a:ext>
            </a:extLst>
          </p:cNvPr>
          <p:cNvSpPr/>
          <p:nvPr/>
        </p:nvSpPr>
        <p:spPr>
          <a:xfrm>
            <a:off x="5637749" y="2264218"/>
            <a:ext cx="420216" cy="1453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3818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E3811-9629-1B46-A625-784D2E984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VN" dirty="0"/>
              <a:t>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7A47C-67E8-F741-BBFD-C02098FF3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VN" dirty="0"/>
              <a:t> </a:t>
            </a:r>
            <a:r>
              <a:rPr lang="en-VN" sz="2400" dirty="0"/>
              <a:t>Indepence of Random Variables</a:t>
            </a:r>
          </a:p>
          <a:p>
            <a:pPr>
              <a:buFont typeface="Wingdings" pitchFamily="2" charset="2"/>
              <a:buChar char="q"/>
            </a:pPr>
            <a:r>
              <a:rPr lang="en-VN" sz="2400" dirty="0"/>
              <a:t> Know the </a:t>
            </a:r>
            <a:r>
              <a:rPr lang="en-US" sz="2400" dirty="0"/>
              <a:t>Bernoulli,  binomial,  and  geometric  distributions </a:t>
            </a:r>
          </a:p>
          <a:p>
            <a:pPr marL="0" indent="0">
              <a:buNone/>
            </a:pP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178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9E929-0638-F44F-9CC2-843705C80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Independence of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2E5BBFAD-9133-5144-882B-5E5F3F38ED45}"/>
                  </a:ext>
                </a:extLst>
              </p:cNvPr>
              <p:cNvSpPr/>
              <p:nvPr/>
            </p:nvSpPr>
            <p:spPr>
              <a:xfrm>
                <a:off x="1451580" y="1391654"/>
                <a:ext cx="9603274" cy="384908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  <a:alpha val="63922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Random variables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are independent, denoted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⊥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if for all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 </m:t>
                    </m:r>
                    <m:sSub>
                      <m:sSubPr>
                        <m:ctrlPr>
                          <a:rPr lang="vi-V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all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 </m:t>
                    </m:r>
                    <m:sSub>
                      <m:sSubPr>
                        <m:ctrlPr>
                          <a:rPr lang="vi-V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any of the following three equivalent properties holds: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)·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Note, that this is the same as the event definition of independence, but it must hold for all events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  <a:endParaRPr lang="en-V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2E5BBFAD-9133-5144-882B-5E5F3F38ED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580" y="1391654"/>
                <a:ext cx="9603274" cy="384908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89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C919-BC8A-4447-8C79-FDC3BD9E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D7EAF0-CF87-8E4D-9FBA-B74F6BB4ED24}"/>
              </a:ext>
            </a:extLst>
          </p:cNvPr>
          <p:cNvSpPr/>
          <p:nvPr/>
        </p:nvSpPr>
        <p:spPr>
          <a:xfrm>
            <a:off x="4399310" y="1487188"/>
            <a:ext cx="27109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Bernoulli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CC32F-678D-204D-83B5-A48AC9D4D021}"/>
              </a:ext>
            </a:extLst>
          </p:cNvPr>
          <p:cNvSpPr txBox="1"/>
          <p:nvPr/>
        </p:nvSpPr>
        <p:spPr>
          <a:xfrm>
            <a:off x="5712751" y="1049617"/>
            <a:ext cx="534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e.g. If a coin is tossed once, what is the probability that </a:t>
            </a:r>
          </a:p>
          <a:p>
            <a:r>
              <a:rPr lang="en-VN" dirty="0"/>
              <a:t>it comes up heads?</a:t>
            </a:r>
          </a:p>
        </p:txBody>
      </p:sp>
    </p:spTree>
    <p:extLst>
      <p:ext uri="{BB962C8B-B14F-4D97-AF65-F5344CB8AC3E}">
        <p14:creationId xmlns:p14="http://schemas.microsoft.com/office/powerpoint/2010/main" val="3303441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BFA49-4AB4-C54E-94B9-34B22B8B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Bernoulli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514F1E07-B42E-714C-A345-07116CFA48F9}"/>
                  </a:ext>
                </a:extLst>
              </p:cNvPr>
              <p:cNvSpPr/>
              <p:nvPr/>
            </p:nvSpPr>
            <p:spPr>
              <a:xfrm>
                <a:off x="1451580" y="1391654"/>
                <a:ext cx="9603274" cy="334290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  <a:alpha val="63922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A random variable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Bernoulli (or indicator), denoted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∼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𝐵𝑒𝑟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if and only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has the following PMF: 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Additionally,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514F1E07-B42E-714C-A345-07116CFA48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580" y="1391654"/>
                <a:ext cx="9603274" cy="3342906"/>
              </a:xfrm>
              <a:prstGeom prst="roundRect">
                <a:avLst/>
              </a:prstGeom>
              <a:blipFill>
                <a:blip r:embed="rId2"/>
                <a:stretch>
                  <a:fillRect t="-18045" b="-4285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9589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F9E3-CB50-0740-8DBC-8CFCD95A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Bernoulli random variable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04737B-7B0C-DF4B-A21E-62C9FBFE3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5172" y="1031910"/>
            <a:ext cx="6362700" cy="20066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B84999-9219-D743-9881-12E577FD614F}"/>
                  </a:ext>
                </a:extLst>
              </p:cNvPr>
              <p:cNvSpPr txBox="1"/>
              <p:nvPr/>
            </p:nvSpPr>
            <p:spPr>
              <a:xfrm>
                <a:off x="1925320" y="2099885"/>
                <a:ext cx="129830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={0, 1}</m:t>
                      </m:r>
                    </m:oMath>
                  </m:oMathPara>
                </a14:m>
                <a:endParaRPr lang="en-VN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B84999-9219-D743-9881-12E577FD6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320" y="2099885"/>
                <a:ext cx="1298304" cy="307777"/>
              </a:xfrm>
              <a:prstGeom prst="rect">
                <a:avLst/>
              </a:prstGeom>
              <a:blipFill>
                <a:blip r:embed="rId3"/>
                <a:stretch>
                  <a:fillRect l="-3883" r="-5825" b="-32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1135FFB-1B6B-3E42-B702-2420F867B093}"/>
                  </a:ext>
                </a:extLst>
              </p:cNvPr>
              <p:cNvSpPr/>
              <p:nvPr/>
            </p:nvSpPr>
            <p:spPr>
              <a:xfrm>
                <a:off x="1729073" y="1358230"/>
                <a:ext cx="2206053" cy="6769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∼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𝐵𝑒𝑟</m:t>
                      </m:r>
                      <m:d>
                        <m:d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VN" sz="2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1135FFB-1B6B-3E42-B702-2420F867B0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073" y="1358230"/>
                <a:ext cx="2206053" cy="676980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2656B88-76A5-A447-9E0B-7F08DBF81886}"/>
                  </a:ext>
                </a:extLst>
              </p:cNvPr>
              <p:cNvSpPr/>
              <p:nvPr/>
            </p:nvSpPr>
            <p:spPr>
              <a:xfrm>
                <a:off x="5371152" y="1180028"/>
                <a:ext cx="629920" cy="325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2656B88-76A5-A447-9E0B-7F08DBF8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152" y="1180028"/>
                <a:ext cx="629920" cy="325120"/>
              </a:xfrm>
              <a:prstGeom prst="rect">
                <a:avLst/>
              </a:prstGeom>
              <a:blipFill>
                <a:blip r:embed="rId5"/>
                <a:stretch>
                  <a:fillRect l="-11538" r="-3846" b="-1785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E124591-98A1-014B-9CB9-DEBCF8016E7C}"/>
                  </a:ext>
                </a:extLst>
              </p:cNvPr>
              <p:cNvSpPr/>
              <p:nvPr/>
            </p:nvSpPr>
            <p:spPr>
              <a:xfrm>
                <a:off x="8636000" y="1182722"/>
                <a:ext cx="629920" cy="325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E124591-98A1-014B-9CB9-DEBCF8016E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0" y="1182722"/>
                <a:ext cx="629920" cy="325120"/>
              </a:xfrm>
              <a:prstGeom prst="rect">
                <a:avLst/>
              </a:prstGeom>
              <a:blipFill>
                <a:blip r:embed="rId6"/>
                <a:stretch>
                  <a:fillRect l="-9615" r="-3846" b="-1785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A169F1DD-6FBC-654F-B5AB-A1A46DEAE0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3262" y="3449320"/>
            <a:ext cx="6426200" cy="2006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23C28E-3C7F-794F-B441-F3F259485E02}"/>
                  </a:ext>
                </a:extLst>
              </p:cNvPr>
              <p:cNvSpPr txBox="1"/>
              <p:nvPr/>
            </p:nvSpPr>
            <p:spPr>
              <a:xfrm>
                <a:off x="1915160" y="4689222"/>
                <a:ext cx="129830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={0, 1}</m:t>
                      </m:r>
                    </m:oMath>
                  </m:oMathPara>
                </a14:m>
                <a:endParaRPr lang="en-VN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23C28E-3C7F-794F-B441-F3F259485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160" y="4689222"/>
                <a:ext cx="1298304" cy="307777"/>
              </a:xfrm>
              <a:prstGeom prst="rect">
                <a:avLst/>
              </a:prstGeom>
              <a:blipFill>
                <a:blip r:embed="rId8"/>
                <a:stretch>
                  <a:fillRect l="-2913" r="-6796" b="-32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EB9AFE0-89F8-554A-8B97-E26B4A30F127}"/>
                  </a:ext>
                </a:extLst>
              </p:cNvPr>
              <p:cNvSpPr/>
              <p:nvPr/>
            </p:nvSpPr>
            <p:spPr>
              <a:xfrm>
                <a:off x="1820513" y="4116715"/>
                <a:ext cx="16451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∼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𝐵𝑒𝑟</m:t>
                      </m:r>
                      <m:d>
                        <m:d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VN" sz="20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EB9AFE0-89F8-554A-8B97-E26B4A30F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513" y="4116715"/>
                <a:ext cx="1645130" cy="400110"/>
              </a:xfrm>
              <a:prstGeom prst="rect">
                <a:avLst/>
              </a:prstGeom>
              <a:blipFill>
                <a:blip r:embed="rId9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20E6B50-9057-E14F-996B-BFEC399FF00B}"/>
                  </a:ext>
                </a:extLst>
              </p:cNvPr>
              <p:cNvSpPr/>
              <p:nvPr/>
            </p:nvSpPr>
            <p:spPr>
              <a:xfrm>
                <a:off x="5421952" y="3624148"/>
                <a:ext cx="629920" cy="325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20E6B50-9057-E14F-996B-BFEC399FF0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952" y="3624148"/>
                <a:ext cx="629920" cy="325120"/>
              </a:xfrm>
              <a:prstGeom prst="rect">
                <a:avLst/>
              </a:prstGeom>
              <a:blipFill>
                <a:blip r:embed="rId10"/>
                <a:stretch>
                  <a:fillRect l="-11538" r="-5769" b="-2222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6031613-DDEF-CC47-AB1C-195B5456B32C}"/>
                  </a:ext>
                </a:extLst>
              </p:cNvPr>
              <p:cNvSpPr/>
              <p:nvPr/>
            </p:nvSpPr>
            <p:spPr>
              <a:xfrm>
                <a:off x="8768080" y="3660810"/>
                <a:ext cx="629920" cy="325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6031613-DDEF-CC47-AB1C-195B5456B3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080" y="3660810"/>
                <a:ext cx="629920" cy="325120"/>
              </a:xfrm>
              <a:prstGeom prst="rect">
                <a:avLst/>
              </a:prstGeom>
              <a:blipFill>
                <a:blip r:embed="rId11"/>
                <a:stretch>
                  <a:fillRect l="-9434" r="-3774" b="-2222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3218A42-D30E-3A46-B147-2D8B89EFF02C}"/>
              </a:ext>
            </a:extLst>
          </p:cNvPr>
          <p:cNvSpPr txBox="1"/>
          <p:nvPr/>
        </p:nvSpPr>
        <p:spPr>
          <a:xfrm>
            <a:off x="5811520" y="3038510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>
                <a:solidFill>
                  <a:srgbClr val="FF0000"/>
                </a:solidFill>
              </a:rPr>
              <a:t>PMF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90BFE-EF22-364E-A8B1-81135CB633E4}"/>
              </a:ext>
            </a:extLst>
          </p:cNvPr>
          <p:cNvSpPr txBox="1"/>
          <p:nvPr/>
        </p:nvSpPr>
        <p:spPr>
          <a:xfrm>
            <a:off x="9184640" y="305924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>
                <a:solidFill>
                  <a:srgbClr val="0070C0"/>
                </a:solidFill>
              </a:rPr>
              <a:t>CDF</a:t>
            </a:r>
          </a:p>
        </p:txBody>
      </p:sp>
    </p:spTree>
    <p:extLst>
      <p:ext uri="{BB962C8B-B14F-4D97-AF65-F5344CB8AC3E}">
        <p14:creationId xmlns:p14="http://schemas.microsoft.com/office/powerpoint/2010/main" val="29435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  <p:bldP spid="15" grpId="0"/>
      <p:bldP spid="16" grpId="0"/>
      <p:bldP spid="17" grpId="0" animBg="1"/>
      <p:bldP spid="18" grpId="0" animBg="1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E277-12E8-8745-8D23-30FCDC2A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Bernoulli Trail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608E0-CCA8-3B44-9242-929077FE7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VN" sz="2400" dirty="0"/>
              <a:t>A </a:t>
            </a:r>
            <a:r>
              <a:rPr lang="en-VN" sz="2400" b="1" dirty="0"/>
              <a:t>Bernoulli trail </a:t>
            </a:r>
            <a:r>
              <a:rPr lang="en-VN" sz="2400" dirty="0"/>
              <a:t>is a random experiment with exactly two possible outcomes, </a:t>
            </a:r>
            <a:r>
              <a:rPr lang="en-VN" sz="2400" dirty="0">
                <a:solidFill>
                  <a:srgbClr val="002060"/>
                </a:solidFill>
              </a:rPr>
              <a:t>“success”</a:t>
            </a:r>
            <a:r>
              <a:rPr lang="en-VN" sz="2400" dirty="0"/>
              <a:t> and </a:t>
            </a:r>
            <a:r>
              <a:rPr lang="en-VN" sz="2400" dirty="0">
                <a:solidFill>
                  <a:srgbClr val="002060"/>
                </a:solidFill>
              </a:rPr>
              <a:t>“failure”.</a:t>
            </a:r>
          </a:p>
          <a:p>
            <a:pPr>
              <a:buFont typeface="Wingdings" pitchFamily="2" charset="2"/>
              <a:buChar char="q"/>
            </a:pPr>
            <a:r>
              <a:rPr lang="en-VN" sz="2400" dirty="0"/>
              <a:t>The probability of </a:t>
            </a:r>
            <a:r>
              <a:rPr lang="en-VN" sz="2400" dirty="0">
                <a:solidFill>
                  <a:srgbClr val="002060"/>
                </a:solidFill>
              </a:rPr>
              <a:t>“success”</a:t>
            </a:r>
            <a:r>
              <a:rPr lang="en-VN" sz="2400" dirty="0"/>
              <a:t> is the same everytime the experiment is conducted. </a:t>
            </a:r>
          </a:p>
          <a:p>
            <a:pPr>
              <a:buFont typeface="Wingdings" pitchFamily="2" charset="2"/>
              <a:buChar char="q"/>
            </a:pPr>
            <a:r>
              <a:rPr lang="en-VN" sz="2400" b="1" dirty="0"/>
              <a:t>Example</a:t>
            </a:r>
            <a:r>
              <a:rPr lang="en-VN" sz="2400" dirty="0"/>
              <a:t>: usually </a:t>
            </a:r>
            <a:r>
              <a:rPr lang="en-US" sz="2400" dirty="0"/>
              <a:t>can be framed as some "yes or no" question</a:t>
            </a:r>
            <a:endParaRPr lang="en-VN" sz="2400" dirty="0"/>
          </a:p>
          <a:p>
            <a:pPr lvl="1"/>
            <a:r>
              <a:rPr lang="en-VN" sz="2400" dirty="0"/>
              <a:t>Is the top card of a shuffled deck an ace?</a:t>
            </a:r>
          </a:p>
          <a:p>
            <a:pPr lvl="1"/>
            <a:r>
              <a:rPr lang="en-VN" sz="2400" dirty="0"/>
              <a:t>Was the newborn child a girl?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Independent repeated trials of an experiment with exactly two possible outcomes are called </a:t>
            </a:r>
            <a:r>
              <a:rPr lang="en-US" sz="2400" dirty="0">
                <a:solidFill>
                  <a:srgbClr val="002060"/>
                </a:solidFill>
              </a:rPr>
              <a:t>Bernoulli trials</a:t>
            </a:r>
            <a:r>
              <a:rPr lang="en-US" sz="2400" dirty="0"/>
              <a:t>. </a:t>
            </a:r>
            <a:endParaRPr lang="en-VN" sz="2400" dirty="0"/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02529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C919-BC8A-4447-8C79-FDC3BD9E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D7EAF0-CF87-8E4D-9FBA-B74F6BB4ED24}"/>
              </a:ext>
            </a:extLst>
          </p:cNvPr>
          <p:cNvSpPr/>
          <p:nvPr/>
        </p:nvSpPr>
        <p:spPr>
          <a:xfrm>
            <a:off x="1815073" y="1213608"/>
            <a:ext cx="797045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Independent Bernoulli Trails</a:t>
            </a:r>
          </a:p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1E89B5-54DE-F34D-B7BA-4493FFE86B41}"/>
              </a:ext>
            </a:extLst>
          </p:cNvPr>
          <p:cNvSpPr/>
          <p:nvPr/>
        </p:nvSpPr>
        <p:spPr>
          <a:xfrm>
            <a:off x="946851" y="3092773"/>
            <a:ext cx="214033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Binomial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9E8F7A5C-1D5F-D943-AB17-4C7AD9D95D5F}"/>
              </a:ext>
            </a:extLst>
          </p:cNvPr>
          <p:cNvSpPr/>
          <p:nvPr/>
        </p:nvSpPr>
        <p:spPr>
          <a:xfrm rot="3622603">
            <a:off x="4141451" y="1696686"/>
            <a:ext cx="428349" cy="2618732"/>
          </a:xfrm>
          <a:prstGeom prst="downArrow">
            <a:avLst>
              <a:gd name="adj1" fmla="val 5532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0D5904-CDF4-2548-A6E9-C6CD21569705}"/>
              </a:ext>
            </a:extLst>
          </p:cNvPr>
          <p:cNvSpPr txBox="1"/>
          <p:nvPr/>
        </p:nvSpPr>
        <p:spPr>
          <a:xfrm>
            <a:off x="208687" y="3890067"/>
            <a:ext cx="3616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000" dirty="0">
                <a:solidFill>
                  <a:srgbClr val="002060"/>
                </a:solidFill>
              </a:rPr>
              <a:t>If a coin is tossed 20 times, what is the probability that heads comes up exactly 14 times?</a:t>
            </a:r>
          </a:p>
        </p:txBody>
      </p:sp>
    </p:spTree>
    <p:extLst>
      <p:ext uri="{BB962C8B-B14F-4D97-AF65-F5344CB8AC3E}">
        <p14:creationId xmlns:p14="http://schemas.microsoft.com/office/powerpoint/2010/main" val="212485336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02DDB1602E1F418973D7514106350D" ma:contentTypeVersion="11" ma:contentTypeDescription="Create a new document." ma:contentTypeScope="" ma:versionID="2909cea3a6974f0902d7a6fcb5b84401">
  <xsd:schema xmlns:xsd="http://www.w3.org/2001/XMLSchema" xmlns:xs="http://www.w3.org/2001/XMLSchema" xmlns:p="http://schemas.microsoft.com/office/2006/metadata/properties" xmlns:ns2="7b943c93-b938-48de-825e-fb1653b6f1c7" xmlns:ns3="7d6b43c1-d31c-445d-bdf9-3473889ab938" targetNamespace="http://schemas.microsoft.com/office/2006/metadata/properties" ma:root="true" ma:fieldsID="bca85367ad6e7f7f844c2a7702c09a02" ns2:_="" ns3:_="">
    <xsd:import namespace="7b943c93-b938-48de-825e-fb1653b6f1c7"/>
    <xsd:import namespace="7d6b43c1-d31c-445d-bdf9-3473889ab9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943c93-b938-48de-825e-fb1653b6f1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6b43c1-d31c-445d-bdf9-3473889ab93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1D5503-BEBA-4360-83D9-9BD8CDA79A0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7D6B660-9144-4AE2-BDB8-3A3090F1DC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755E24-0F33-4C00-803A-0DBD9500B4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943c93-b938-48de-825e-fb1653b6f1c7"/>
    <ds:schemaRef ds:uri="7d6b43c1-d31c-445d-bdf9-3473889ab9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14096</TotalTime>
  <Words>1099</Words>
  <Application>Microsoft Office PowerPoint</Application>
  <PresentationFormat>Widescreen</PresentationFormat>
  <Paragraphs>126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Gallery</vt:lpstr>
      <vt:lpstr>MATH2010   Probability and STATISTICS</vt:lpstr>
      <vt:lpstr>From Lecture 5</vt:lpstr>
      <vt:lpstr>Learning goals</vt:lpstr>
      <vt:lpstr>Independence of random variables</vt:lpstr>
      <vt:lpstr>PowerPoint Presentation</vt:lpstr>
      <vt:lpstr>Bernoulli random variable</vt:lpstr>
      <vt:lpstr>Bernoulli random variable</vt:lpstr>
      <vt:lpstr>Bernoulli Trail</vt:lpstr>
      <vt:lpstr>PowerPoint Presentation</vt:lpstr>
      <vt:lpstr>Binomial random variable</vt:lpstr>
      <vt:lpstr>Binomial random variable</vt:lpstr>
      <vt:lpstr>Binomial random variable </vt:lpstr>
      <vt:lpstr>PowerPoint Presentation</vt:lpstr>
      <vt:lpstr>GEOMETRIC RANDOM VARIABLE</vt:lpstr>
      <vt:lpstr>GEOMETRIC RANDOM VARIABLE</vt:lpstr>
      <vt:lpstr>GEOMETRIC RANDOM VARIABLE</vt:lpstr>
      <vt:lpstr>PowerPoint Presentation</vt:lpstr>
      <vt:lpstr>Negative Binomial RANDOM VARIABLE</vt:lpstr>
      <vt:lpstr>Negative Binomial RANDOM VARIABLE</vt:lpstr>
      <vt:lpstr>Negative Binomial RANDOM VARIABLE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MATH2010 –  Probability and STatistics </dc:title>
  <dc:creator>Le Duy Dung (AIC.LAB)</dc:creator>
  <cp:lastModifiedBy>Le Duy Dung (AIC.LAB)</cp:lastModifiedBy>
  <cp:revision>95</cp:revision>
  <dcterms:created xsi:type="dcterms:W3CDTF">2021-09-06T00:25:35Z</dcterms:created>
  <dcterms:modified xsi:type="dcterms:W3CDTF">2021-11-09T15:40:07Z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0x0101001702DDB1602E1F418973D7514106350D</vt:lpwstr>
  </property>
</Properties>
</file>