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376" r:id="rId6"/>
    <p:sldId id="397" r:id="rId7"/>
    <p:sldId id="312" r:id="rId8"/>
    <p:sldId id="364" r:id="rId9"/>
    <p:sldId id="365" r:id="rId10"/>
    <p:sldId id="377" r:id="rId11"/>
    <p:sldId id="391" r:id="rId12"/>
    <p:sldId id="379" r:id="rId13"/>
    <p:sldId id="380" r:id="rId14"/>
    <p:sldId id="381" r:id="rId15"/>
    <p:sldId id="382" r:id="rId16"/>
    <p:sldId id="383" r:id="rId17"/>
    <p:sldId id="384" r:id="rId18"/>
    <p:sldId id="386" r:id="rId19"/>
    <p:sldId id="392" r:id="rId20"/>
    <p:sldId id="393" r:id="rId21"/>
    <p:sldId id="385" r:id="rId22"/>
    <p:sldId id="387" r:id="rId23"/>
    <p:sldId id="388" r:id="rId24"/>
    <p:sldId id="394" r:id="rId25"/>
    <p:sldId id="389" r:id="rId26"/>
    <p:sldId id="395" r:id="rId27"/>
    <p:sldId id="398" r:id="rId28"/>
    <p:sldId id="390" r:id="rId29"/>
    <p:sldId id="396" r:id="rId30"/>
    <p:sldId id="366" r:id="rId31"/>
    <p:sldId id="33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1E42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89CAD0-5DA1-4F71-9D9F-96B1EC51912F}" v="13" dt="2021-11-09T15:43:19.5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05" autoAdjust="0"/>
    <p:restoredTop sz="95952"/>
  </p:normalViewPr>
  <p:slideViewPr>
    <p:cSldViewPr snapToGrid="0" snapToObjects="1">
      <p:cViewPr varScale="1">
        <p:scale>
          <a:sx n="62" d="100"/>
          <a:sy n="62" d="100"/>
        </p:scale>
        <p:origin x="7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 Quang Huy 20204880" userId="S::huy.vq204880@sis.hust.edu.vn::4b8eba30-6f8a-4498-9311-c3c7117dbe98" providerId="AD" clId="Web-{3F89CAD0-5DA1-4F71-9D9F-96B1EC51912F}"/>
    <pc:docChg chg="modSld">
      <pc:chgData name="Vu Quang Huy 20204880" userId="S::huy.vq204880@sis.hust.edu.vn::4b8eba30-6f8a-4498-9311-c3c7117dbe98" providerId="AD" clId="Web-{3F89CAD0-5DA1-4F71-9D9F-96B1EC51912F}" dt="2021-11-09T15:43:19.582" v="12"/>
      <pc:docMkLst>
        <pc:docMk/>
      </pc:docMkLst>
      <pc:sldChg chg="delSp modSp">
        <pc:chgData name="Vu Quang Huy 20204880" userId="S::huy.vq204880@sis.hust.edu.vn::4b8eba30-6f8a-4498-9311-c3c7117dbe98" providerId="AD" clId="Web-{3F89CAD0-5DA1-4F71-9D9F-96B1EC51912F}" dt="2021-11-09T15:42:20.626" v="6" actId="1076"/>
        <pc:sldMkLst>
          <pc:docMk/>
          <pc:sldMk cId="4089386500" sldId="385"/>
        </pc:sldMkLst>
        <pc:spChg chg="del">
          <ac:chgData name="Vu Quang Huy 20204880" userId="S::huy.vq204880@sis.hust.edu.vn::4b8eba30-6f8a-4498-9311-c3c7117dbe98" providerId="AD" clId="Web-{3F89CAD0-5DA1-4F71-9D9F-96B1EC51912F}" dt="2021-11-09T15:42:14.031" v="4"/>
          <ac:spMkLst>
            <pc:docMk/>
            <pc:sldMk cId="4089386500" sldId="385"/>
            <ac:spMk id="3" creationId="{1F5C14AF-0F7D-4B2C-B6D0-9C6EA2234159}"/>
          </ac:spMkLst>
        </pc:spChg>
        <pc:spChg chg="mod">
          <ac:chgData name="Vu Quang Huy 20204880" userId="S::huy.vq204880@sis.hust.edu.vn::4b8eba30-6f8a-4498-9311-c3c7117dbe98" providerId="AD" clId="Web-{3F89CAD0-5DA1-4F71-9D9F-96B1EC51912F}" dt="2021-11-09T15:42:20.626" v="6" actId="1076"/>
          <ac:spMkLst>
            <pc:docMk/>
            <pc:sldMk cId="4089386500" sldId="385"/>
            <ac:spMk id="4" creationId="{9682FF17-92D7-4D4C-AB15-62993795B4D1}"/>
          </ac:spMkLst>
        </pc:spChg>
      </pc:sldChg>
      <pc:sldChg chg="delSp modSp">
        <pc:chgData name="Vu Quang Huy 20204880" userId="S::huy.vq204880@sis.hust.edu.vn::4b8eba30-6f8a-4498-9311-c3c7117dbe98" providerId="AD" clId="Web-{3F89CAD0-5DA1-4F71-9D9F-96B1EC51912F}" dt="2021-11-09T15:41:56.218" v="2" actId="1076"/>
        <pc:sldMkLst>
          <pc:docMk/>
          <pc:sldMk cId="3259306376" sldId="386"/>
        </pc:sldMkLst>
        <pc:spChg chg="del">
          <ac:chgData name="Vu Quang Huy 20204880" userId="S::huy.vq204880@sis.hust.edu.vn::4b8eba30-6f8a-4498-9311-c3c7117dbe98" providerId="AD" clId="Web-{3F89CAD0-5DA1-4F71-9D9F-96B1EC51912F}" dt="2021-11-09T15:41:51.624" v="1"/>
          <ac:spMkLst>
            <pc:docMk/>
            <pc:sldMk cId="3259306376" sldId="386"/>
            <ac:spMk id="3" creationId="{ACF8551B-CCEB-4445-A156-9C7550281B91}"/>
          </ac:spMkLst>
        </pc:spChg>
        <pc:spChg chg="mod">
          <ac:chgData name="Vu Quang Huy 20204880" userId="S::huy.vq204880@sis.hust.edu.vn::4b8eba30-6f8a-4498-9311-c3c7117dbe98" providerId="AD" clId="Web-{3F89CAD0-5DA1-4F71-9D9F-96B1EC51912F}" dt="2021-11-09T15:41:56.218" v="2" actId="1076"/>
          <ac:spMkLst>
            <pc:docMk/>
            <pc:sldMk cId="3259306376" sldId="386"/>
            <ac:spMk id="4" creationId="{46BAF7BD-8425-471D-9D25-F6C561B511AD}"/>
          </ac:spMkLst>
        </pc:spChg>
      </pc:sldChg>
      <pc:sldChg chg="delSp modSp">
        <pc:chgData name="Vu Quang Huy 20204880" userId="S::huy.vq204880@sis.hust.edu.vn::4b8eba30-6f8a-4498-9311-c3c7117dbe98" providerId="AD" clId="Web-{3F89CAD0-5DA1-4F71-9D9F-96B1EC51912F}" dt="2021-11-09T15:42:59.440" v="10" actId="1076"/>
        <pc:sldMkLst>
          <pc:docMk/>
          <pc:sldMk cId="3191652992" sldId="389"/>
        </pc:sldMkLst>
        <pc:spChg chg="del">
          <ac:chgData name="Vu Quang Huy 20204880" userId="S::huy.vq204880@sis.hust.edu.vn::4b8eba30-6f8a-4498-9311-c3c7117dbe98" providerId="AD" clId="Web-{3F89CAD0-5DA1-4F71-9D9F-96B1EC51912F}" dt="2021-11-09T15:42:50.221" v="8"/>
          <ac:spMkLst>
            <pc:docMk/>
            <pc:sldMk cId="3191652992" sldId="389"/>
            <ac:spMk id="3" creationId="{9F063D64-2F12-49B9-8E50-A0673D807D7B}"/>
          </ac:spMkLst>
        </pc:spChg>
        <pc:spChg chg="mod">
          <ac:chgData name="Vu Quang Huy 20204880" userId="S::huy.vq204880@sis.hust.edu.vn::4b8eba30-6f8a-4498-9311-c3c7117dbe98" providerId="AD" clId="Web-{3F89CAD0-5DA1-4F71-9D9F-96B1EC51912F}" dt="2021-11-09T15:42:59.440" v="10" actId="1076"/>
          <ac:spMkLst>
            <pc:docMk/>
            <pc:sldMk cId="3191652992" sldId="389"/>
            <ac:spMk id="4" creationId="{D0457D64-F9CB-4D52-B0DA-455D26D4A9CA}"/>
          </ac:spMkLst>
        </pc:spChg>
      </pc:sldChg>
      <pc:sldChg chg="delSp modSp">
        <pc:chgData name="Vu Quang Huy 20204880" userId="S::huy.vq204880@sis.hust.edu.vn::4b8eba30-6f8a-4498-9311-c3c7117dbe98" providerId="AD" clId="Web-{3F89CAD0-5DA1-4F71-9D9F-96B1EC51912F}" dt="2021-11-09T15:43:19.582" v="12"/>
        <pc:sldMkLst>
          <pc:docMk/>
          <pc:sldMk cId="3844380787" sldId="395"/>
        </pc:sldMkLst>
        <pc:spChg chg="del">
          <ac:chgData name="Vu Quang Huy 20204880" userId="S::huy.vq204880@sis.hust.edu.vn::4b8eba30-6f8a-4498-9311-c3c7117dbe98" providerId="AD" clId="Web-{3F89CAD0-5DA1-4F71-9D9F-96B1EC51912F}" dt="2021-11-09T15:43:19.582" v="12"/>
          <ac:spMkLst>
            <pc:docMk/>
            <pc:sldMk cId="3844380787" sldId="395"/>
            <ac:spMk id="3" creationId="{09A3F6DB-A6DE-4170-8460-EFDD514EE768}"/>
          </ac:spMkLst>
        </pc:spChg>
        <pc:picChg chg="mod">
          <ac:chgData name="Vu Quang Huy 20204880" userId="S::huy.vq204880@sis.hust.edu.vn::4b8eba30-6f8a-4498-9311-c3c7117dbe98" providerId="AD" clId="Web-{3F89CAD0-5DA1-4F71-9D9F-96B1EC51912F}" dt="2021-11-09T15:43:11.582" v="11" actId="1076"/>
          <ac:picMkLst>
            <pc:docMk/>
            <pc:sldMk cId="3844380787" sldId="395"/>
            <ac:picMk id="6" creationId="{28F62C7F-2AA9-4528-8961-54839ACE60D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DF4B74-F2DF-D54C-AAF4-0B22AA78B1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40116-D673-6949-8277-E686809DE8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26A03-C4EA-4645-871E-AA6ADC34DC75}" type="datetimeFigureOut">
              <a:rPr lang="en-VN" smtClean="0"/>
              <a:t>11/09/2021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B5750-D6CC-AF4A-BC19-30D0374DE0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428C3-3DE9-E746-8066-4DCE8AC2FD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C350B-4149-9C40-82BE-D81FF5AEDD6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861957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9750D-1435-E14D-AA6F-6FA00FB381A9}" type="datetimeFigureOut">
              <a:rPr lang="en-VN" smtClean="0"/>
              <a:t>11/09/2021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0F578-97EA-BB4D-9786-1069A1ABA34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795317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0F578-97EA-BB4D-9786-1069A1ABA347}" type="slidenum">
              <a:rPr lang="en-VN" smtClean="0"/>
              <a:t>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27381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2A59F77-37F1-F04C-B883-E7FC848CEC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2" y="89115"/>
            <a:ext cx="2665140" cy="52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232381"/>
            <a:ext cx="9603275" cy="5990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115126"/>
            <a:ext cx="9603275" cy="435122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1579" y="921541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0B5C19D-74E9-854F-A7C4-3481B6F559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755" y="5636430"/>
            <a:ext cx="2241396" cy="44212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8ECA374-2D28-7C43-8D25-0A96044EC9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64924" y="5688364"/>
            <a:ext cx="1779860" cy="3382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3524A56-E18C-E245-A20B-D36B9E6F17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7470"/>
            <a:ext cx="2825548" cy="5573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adlet.com/leduydungttk54/hs6v2stywdwgfl9q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6B01-4627-074A-8867-9774BB1D5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827" y="802298"/>
            <a:ext cx="10543142" cy="2541431"/>
          </a:xfrm>
        </p:spPr>
        <p:txBody>
          <a:bodyPr>
            <a:normAutofit fontScale="90000"/>
          </a:bodyPr>
          <a:lstStyle/>
          <a:p>
            <a:pPr algn="r"/>
            <a:r>
              <a:rPr lang="en-VN"/>
              <a:t>MATH2010  </a:t>
            </a:r>
            <a:br>
              <a:rPr lang="en-VN"/>
            </a:br>
            <a:r>
              <a:rPr lang="en-VN">
                <a:solidFill>
                  <a:srgbClr val="0070C0"/>
                </a:solidFill>
              </a:rPr>
              <a:t>Probability and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BE7C1-1655-734B-B449-123A9BCE6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6773" y="3514272"/>
            <a:ext cx="9976196" cy="977621"/>
          </a:xfrm>
        </p:spPr>
        <p:txBody>
          <a:bodyPr/>
          <a:lstStyle/>
          <a:p>
            <a:pPr algn="r"/>
            <a:r>
              <a:rPr lang="en-VN"/>
              <a:t>Le DUY DUNG</a:t>
            </a:r>
          </a:p>
          <a:p>
            <a:pPr algn="r"/>
            <a:r>
              <a:rPr lang="en-VN"/>
              <a:t>College of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419487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10A5-ECAA-4603-81D6-C647BCFCF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 Intuition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3558E39-9CAF-424C-AD7A-4AFFA702A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366345"/>
            <a:ext cx="5342594" cy="407909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167167-3C91-4EC1-9A3A-F42F1C2AC36C}"/>
                  </a:ext>
                </a:extLst>
              </p:cNvPr>
              <p:cNvSpPr txBox="1"/>
              <p:nvPr/>
            </p:nvSpPr>
            <p:spPr>
              <a:xfrm>
                <a:off x="7479587" y="1602381"/>
                <a:ext cx="373064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800" dirty="0"/>
                  <a:t>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167167-3C91-4EC1-9A3A-F42F1C2AC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587" y="1602381"/>
                <a:ext cx="3730647" cy="430887"/>
              </a:xfrm>
              <a:prstGeom prst="rect">
                <a:avLst/>
              </a:prstGeom>
              <a:blipFill>
                <a:blip r:embed="rId3"/>
                <a:stretch>
                  <a:fillRect l="-163" t="-25352" b="-47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BAF887-E943-4480-90F9-22A163AEFCF9}"/>
                  </a:ext>
                </a:extLst>
              </p:cNvPr>
              <p:cNvSpPr txBox="1"/>
              <p:nvPr/>
            </p:nvSpPr>
            <p:spPr>
              <a:xfrm>
                <a:off x="7009774" y="2701838"/>
                <a:ext cx="3730647" cy="929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BAF887-E943-4480-90F9-22A163AEF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774" y="2701838"/>
                <a:ext cx="3730647" cy="929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0776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10A5-ECAA-4603-81D6-C647BCFCF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 Intuition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3558E39-9CAF-424C-AD7A-4AFFA702A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366345"/>
            <a:ext cx="5342594" cy="407909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167167-3C91-4EC1-9A3A-F42F1C2AC36C}"/>
                  </a:ext>
                </a:extLst>
              </p:cNvPr>
              <p:cNvSpPr txBox="1"/>
              <p:nvPr/>
            </p:nvSpPr>
            <p:spPr>
              <a:xfrm>
                <a:off x="7479587" y="1602381"/>
                <a:ext cx="373064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800" dirty="0"/>
                  <a:t>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167167-3C91-4EC1-9A3A-F42F1C2AC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587" y="1602381"/>
                <a:ext cx="3730647" cy="430887"/>
              </a:xfrm>
              <a:prstGeom prst="rect">
                <a:avLst/>
              </a:prstGeom>
              <a:blipFill>
                <a:blip r:embed="rId3"/>
                <a:stretch>
                  <a:fillRect l="-163" t="-25352" b="-47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BAF887-E943-4480-90F9-22A163AEFCF9}"/>
                  </a:ext>
                </a:extLst>
              </p:cNvPr>
              <p:cNvSpPr txBox="1"/>
              <p:nvPr/>
            </p:nvSpPr>
            <p:spPr>
              <a:xfrm>
                <a:off x="7009774" y="2701838"/>
                <a:ext cx="3730647" cy="929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BAF887-E943-4480-90F9-22A163AEF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774" y="2701838"/>
                <a:ext cx="3730647" cy="929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4C8386-A5B4-44ED-94EC-E82FE06E9A65}"/>
                  </a:ext>
                </a:extLst>
              </p:cNvPr>
              <p:cNvSpPr txBox="1"/>
              <p:nvPr/>
            </p:nvSpPr>
            <p:spPr>
              <a:xfrm>
                <a:off x="7009773" y="4066588"/>
                <a:ext cx="4908249" cy="9773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4C8386-A5B4-44ED-94EC-E82FE06E9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773" y="4066588"/>
                <a:ext cx="4908249" cy="9773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F9A1ADF8-8999-438C-81E8-0581A5F51315}"/>
              </a:ext>
            </a:extLst>
          </p:cNvPr>
          <p:cNvSpPr/>
          <p:nvPr/>
        </p:nvSpPr>
        <p:spPr>
          <a:xfrm>
            <a:off x="2424701" y="2219218"/>
            <a:ext cx="1746607" cy="2958957"/>
          </a:xfrm>
          <a:prstGeom prst="rect">
            <a:avLst/>
          </a:prstGeom>
          <a:solidFill>
            <a:srgbClr val="B71E42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43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10A5-ECAA-4603-81D6-C647BCFCF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 Intuition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3558E39-9CAF-424C-AD7A-4AFFA702A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366345"/>
            <a:ext cx="5342594" cy="407909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167167-3C91-4EC1-9A3A-F42F1C2AC36C}"/>
                  </a:ext>
                </a:extLst>
              </p:cNvPr>
              <p:cNvSpPr txBox="1"/>
              <p:nvPr/>
            </p:nvSpPr>
            <p:spPr>
              <a:xfrm>
                <a:off x="7598573" y="1171106"/>
                <a:ext cx="373064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800" dirty="0"/>
                  <a:t>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167167-3C91-4EC1-9A3A-F42F1C2AC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573" y="1171106"/>
                <a:ext cx="3730647" cy="430887"/>
              </a:xfrm>
              <a:prstGeom prst="rect">
                <a:avLst/>
              </a:prstGeom>
              <a:blipFill>
                <a:blip r:embed="rId3"/>
                <a:stretch>
                  <a:fillRect t="-25352" b="-49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BAF887-E943-4480-90F9-22A163AEFCF9}"/>
                  </a:ext>
                </a:extLst>
              </p:cNvPr>
              <p:cNvSpPr txBox="1"/>
              <p:nvPr/>
            </p:nvSpPr>
            <p:spPr>
              <a:xfrm>
                <a:off x="7324207" y="1823330"/>
                <a:ext cx="3730647" cy="929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BAF887-E943-4480-90F9-22A163AEF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207" y="1823330"/>
                <a:ext cx="3730647" cy="9296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4C8386-A5B4-44ED-94EC-E82FE06E9A65}"/>
                  </a:ext>
                </a:extLst>
              </p:cNvPr>
              <p:cNvSpPr txBox="1"/>
              <p:nvPr/>
            </p:nvSpPr>
            <p:spPr>
              <a:xfrm>
                <a:off x="7009773" y="2752943"/>
                <a:ext cx="4908249" cy="9773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4C8386-A5B4-44ED-94EC-E82FE06E9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773" y="2752943"/>
                <a:ext cx="4908249" cy="9773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CBF506-3499-4F50-B869-68D5D848EAD1}"/>
                  </a:ext>
                </a:extLst>
              </p:cNvPr>
              <p:cNvSpPr txBox="1"/>
              <p:nvPr/>
            </p:nvSpPr>
            <p:spPr>
              <a:xfrm>
                <a:off x="7009773" y="4037302"/>
                <a:ext cx="4908249" cy="144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CBF506-3499-4F50-B869-68D5D848E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773" y="4037302"/>
                <a:ext cx="4908249" cy="14464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0400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10A5-ECAA-4603-81D6-C647BCFCF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 Intuition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3558E39-9CAF-424C-AD7A-4AFFA702A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366345"/>
            <a:ext cx="5342594" cy="407909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CBF506-3499-4F50-B869-68D5D848EAD1}"/>
                  </a:ext>
                </a:extLst>
              </p:cNvPr>
              <p:cNvSpPr txBox="1"/>
              <p:nvPr/>
            </p:nvSpPr>
            <p:spPr>
              <a:xfrm>
                <a:off x="7284378" y="2362615"/>
                <a:ext cx="4907622" cy="24356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8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US" sz="2800" b="0" i="1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8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8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num>
                            <m:den>
                              <m:r>
                                <a:rPr lang="en-US" sz="28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8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b="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8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CBF506-3499-4F50-B869-68D5D848E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378" y="2362615"/>
                <a:ext cx="4907622" cy="24356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485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10A5-ECAA-4603-81D6-C647BCFCF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 Intuition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3558E39-9CAF-424C-AD7A-4AFFA702A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366345"/>
            <a:ext cx="5342594" cy="407909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CBF506-3499-4F50-B869-68D5D848EAD1}"/>
                  </a:ext>
                </a:extLst>
              </p:cNvPr>
              <p:cNvSpPr txBox="1"/>
              <p:nvPr/>
            </p:nvSpPr>
            <p:spPr>
              <a:xfrm>
                <a:off x="6767088" y="2358158"/>
                <a:ext cx="5424912" cy="2509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How</m:t>
                      </m:r>
                      <m:r>
                        <a:rPr lang="en-US" sz="2800" b="0" i="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do</m:t>
                      </m:r>
                      <m:r>
                        <a:rPr lang="en-US" sz="2800" b="0" i="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we</m:t>
                      </m:r>
                      <m:r>
                        <a:rPr lang="en-US" sz="2800" b="0" i="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tell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rgbClr val="002060"/>
                    </a:solidFill>
                  </a:rPr>
                  <a:t>is more likely than 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CBF506-3499-4F50-B869-68D5D848E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088" y="2358158"/>
                <a:ext cx="5424912" cy="2509405"/>
              </a:xfrm>
              <a:prstGeom prst="rect">
                <a:avLst/>
              </a:prstGeom>
              <a:blipFill>
                <a:blip r:embed="rId3"/>
                <a:stretch>
                  <a:fillRect b="-7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778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8E3B4-1F07-4E01-B5AB-977AE9810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46BAF7BD-8425-471D-9D25-F6C561B511AD}"/>
                  </a:ext>
                </a:extLst>
              </p:cNvPr>
              <p:cNvSpPr/>
              <p:nvPr/>
            </p:nvSpPr>
            <p:spPr>
              <a:xfrm>
                <a:off x="1451580" y="978923"/>
                <a:ext cx="9603274" cy="473087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  <a:alpha val="63922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be a continuous random variable. The probability density function (PDF)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such that the following properties hold:</a:t>
                </a:r>
              </a:p>
              <a:p>
                <a:pPr algn="just"/>
                <a:endParaRPr lang="en-US" sz="24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≥0, ∀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m:rPr>
                            <m:brk m:alnAt="23"/>
                          </m:r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m:rPr>
                            <m:brk m:alnAt="23"/>
                          </m:r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 ∀ 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The probability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proportional to its density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num>
                            <m:den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num>
                            <m:den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46BAF7BD-8425-471D-9D25-F6C561B511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580" y="978923"/>
                <a:ext cx="9603274" cy="473087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6018BFA-4142-49F7-A722-EDB20901EA62}"/>
              </a:ext>
            </a:extLst>
          </p:cNvPr>
          <p:cNvSpPr txBox="1"/>
          <p:nvPr/>
        </p:nvSpPr>
        <p:spPr>
          <a:xfrm>
            <a:off x="5645649" y="297950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06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96595-7A7E-446D-A629-1526F97B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10BAE-8CF6-4AE5-B2CC-4551740B20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400" dirty="0"/>
                  <a:t>Suppose X has pdf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= 3</m:t>
                    </m:r>
                  </m:oMath>
                </a14:m>
                <a:r>
                  <a:rPr lang="en-US" sz="2400" dirty="0"/>
                  <a:t>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[0, 1/3]</m:t>
                    </m:r>
                  </m:oMath>
                </a14:m>
                <a:r>
                  <a:rPr lang="en-US" sz="2400" dirty="0"/>
                  <a:t> (this means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= 0</m:t>
                    </m:r>
                  </m:oMath>
                </a14:m>
                <a:r>
                  <a:rPr lang="en-US" sz="2400" dirty="0"/>
                  <a:t> outside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[0, 1/3]</m:t>
                    </m:r>
                  </m:oMath>
                </a14:m>
                <a:r>
                  <a:rPr lang="en-US" sz="2400" dirty="0"/>
                  <a:t>). 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Graph the pdf and compute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(.1 ≤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≤ .2)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(.1 ≤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≤ 1)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10BAE-8CF6-4AE5-B2CC-4551740B20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2" t="-280" r="-1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965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1AAC-74D1-4BA4-966F-B039B601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9F8E02-36F0-4B59-ADBA-1739F4FB6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be a random variable with range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US" sz="2400" dirty="0"/>
                  <a:t> and pdf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. What is the value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9F8E02-36F0-4B59-ADBA-1739F4FB6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2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327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4C2BF-042A-4A05-8D7A-380F16EC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Random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9682FF17-92D7-4D4C-AB15-62993795B4D1}"/>
                  </a:ext>
                </a:extLst>
              </p:cNvPr>
              <p:cNvSpPr/>
              <p:nvPr/>
            </p:nvSpPr>
            <p:spPr>
              <a:xfrm>
                <a:off x="1516157" y="1121179"/>
                <a:ext cx="9603274" cy="407469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  <a:alpha val="63922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A random variable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libri" panose="020F0502020204030204" pitchFamily="34" charset="0"/>
                  </a:rPr>
                  <a:t> is </a:t>
                </a:r>
                <a:r>
                  <a:rPr lang="en-US" sz="2800" dirty="0">
                    <a:solidFill>
                      <a:srgbClr val="00B050"/>
                    </a:solidFill>
                    <a:ea typeface="Calibri" panose="020F0502020204030204" pitchFamily="34" charset="0"/>
                  </a:rPr>
                  <a:t>continuous</a:t>
                </a:r>
                <a:r>
                  <a:rPr lang="en-US" sz="2800" dirty="0">
                    <a:solidFill>
                      <a:srgbClr val="002060"/>
                    </a:solidFill>
                    <a:ea typeface="Calibri" panose="020F0502020204030204" pitchFamily="34" charset="0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ea typeface="Calibri" panose="020F0502020204030204" pitchFamily="34" charset="0"/>
                  </a:rPr>
                  <a:t>if there is a function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𝑓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libri" panose="020F0502020204030204" pitchFamily="34" charset="0"/>
                  </a:rPr>
                  <a:t> such that for any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𝑑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libri" panose="020F0502020204030204" pitchFamily="34" charset="0"/>
                  </a:rPr>
                  <a:t>, we have: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𝑐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≤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𝑋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≤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VN" sz="2800" dirty="0">
                  <a:solidFill>
                    <a:schemeClr val="tx1"/>
                  </a:solidFill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9682FF17-92D7-4D4C-AB15-62993795B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157" y="1121179"/>
                <a:ext cx="9603274" cy="407469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386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7202-FE0D-4010-81C9-967077E85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distribution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3FC966-7E31-438D-848A-E6CC3A697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400" dirty="0"/>
                  <a:t>The </a:t>
                </a:r>
                <a:r>
                  <a:rPr lang="en-US" sz="2400" dirty="0">
                    <a:solidFill>
                      <a:srgbClr val="0070C0"/>
                    </a:solidFill>
                  </a:rPr>
                  <a:t>cumulative distribution function </a:t>
                </a:r>
                <a:r>
                  <a:rPr lang="en-US" sz="2400" dirty="0"/>
                  <a:t>(</a:t>
                </a:r>
                <a:r>
                  <a:rPr lang="en-US" sz="2400" dirty="0" err="1"/>
                  <a:t>cdf</a:t>
                </a:r>
                <a:r>
                  <a:rPr lang="en-US" sz="2400" dirty="0"/>
                  <a:t>) of a continuous random variable X is defined in exactly the same way as the </a:t>
                </a:r>
                <a:r>
                  <a:rPr lang="en-US" sz="2400" dirty="0" err="1"/>
                  <a:t>cdf</a:t>
                </a:r>
                <a:r>
                  <a:rPr lang="en-US" sz="2400" dirty="0"/>
                  <a:t> of a discrete random variable.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0" indent="0" algn="just">
                  <a:buNone/>
                </a:pPr>
                <a:r>
                  <a:rPr lang="en-US" sz="2800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is the pdf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3FC966-7E31-438D-848A-E6CC3A697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0" t="-280" r="-1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1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C919-BC8A-4447-8C79-FDC3BD9E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Lecture 6</a:t>
            </a:r>
            <a:endParaRPr lang="en-V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D7EAF0-CF87-8E4D-9FBA-B74F6BB4ED24}"/>
              </a:ext>
            </a:extLst>
          </p:cNvPr>
          <p:cNvSpPr/>
          <p:nvPr/>
        </p:nvSpPr>
        <p:spPr>
          <a:xfrm>
            <a:off x="1815073" y="965296"/>
            <a:ext cx="797045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Independent Bernoulli Trails</a:t>
            </a:r>
          </a:p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1E89B5-54DE-F34D-B7BA-4493FFE86B41}"/>
              </a:ext>
            </a:extLst>
          </p:cNvPr>
          <p:cNvSpPr/>
          <p:nvPr/>
        </p:nvSpPr>
        <p:spPr>
          <a:xfrm>
            <a:off x="946851" y="2762573"/>
            <a:ext cx="214033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Binomial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9E8F7A5C-1D5F-D943-AB17-4C7AD9D95D5F}"/>
              </a:ext>
            </a:extLst>
          </p:cNvPr>
          <p:cNvSpPr/>
          <p:nvPr/>
        </p:nvSpPr>
        <p:spPr>
          <a:xfrm rot="3622603">
            <a:off x="4141451" y="1366486"/>
            <a:ext cx="428349" cy="2618732"/>
          </a:xfrm>
          <a:prstGeom prst="downArrow">
            <a:avLst>
              <a:gd name="adj1" fmla="val 5532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2AC8D5-2062-9048-BB7C-A42688DB8961}"/>
              </a:ext>
            </a:extLst>
          </p:cNvPr>
          <p:cNvSpPr/>
          <p:nvPr/>
        </p:nvSpPr>
        <p:spPr>
          <a:xfrm>
            <a:off x="8652648" y="2762572"/>
            <a:ext cx="267092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Geometric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9819E56D-5BCE-B94E-BAF5-756D824B21C6}"/>
              </a:ext>
            </a:extLst>
          </p:cNvPr>
          <p:cNvSpPr/>
          <p:nvPr/>
        </p:nvSpPr>
        <p:spPr>
          <a:xfrm rot="17989610">
            <a:off x="7152038" y="1318537"/>
            <a:ext cx="420216" cy="26780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C44ADB-B6FD-104B-BB35-2C2E50032981}"/>
              </a:ext>
            </a:extLst>
          </p:cNvPr>
          <p:cNvSpPr/>
          <p:nvPr/>
        </p:nvSpPr>
        <p:spPr>
          <a:xfrm>
            <a:off x="4875011" y="3264440"/>
            <a:ext cx="219476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Negative</a:t>
            </a:r>
          </a:p>
          <a:p>
            <a:pPr algn="ctr"/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Binomial</a:t>
            </a:r>
            <a:endParaRPr 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B1FC729F-75BC-A74F-94D7-5A1802FA95A7}"/>
              </a:ext>
            </a:extLst>
          </p:cNvPr>
          <p:cNvSpPr/>
          <p:nvPr/>
        </p:nvSpPr>
        <p:spPr>
          <a:xfrm>
            <a:off x="5637749" y="1934018"/>
            <a:ext cx="420216" cy="1453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00F96B-1BF9-9B47-B98F-935D0AAD6D57}"/>
              </a:ext>
            </a:extLst>
          </p:cNvPr>
          <p:cNvSpPr/>
          <p:nvPr/>
        </p:nvSpPr>
        <p:spPr>
          <a:xfrm>
            <a:off x="3276239" y="4903241"/>
            <a:ext cx="539231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Uniform and Poisson</a:t>
            </a:r>
            <a:endParaRPr lang="en-US" sz="6000" b="0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4824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B0D21-9567-4042-9F12-F457D831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CDF Example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32501C1B-CB65-4A71-BE12-41E7B8036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511" y="992463"/>
            <a:ext cx="4466896" cy="38991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E721D9-C2B8-4599-9661-247BB07F10DC}"/>
              </a:ext>
            </a:extLst>
          </p:cNvPr>
          <p:cNvSpPr txBox="1"/>
          <p:nvPr/>
        </p:nvSpPr>
        <p:spPr>
          <a:xfrm>
            <a:off x="3476052" y="505273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PDF</a:t>
            </a:r>
          </a:p>
        </p:txBody>
      </p:sp>
    </p:spTree>
    <p:extLst>
      <p:ext uri="{BB962C8B-B14F-4D97-AF65-F5344CB8AC3E}">
        <p14:creationId xmlns:p14="http://schemas.microsoft.com/office/powerpoint/2010/main" val="1266195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B0D21-9567-4042-9F12-F457D831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CDF Example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32501C1B-CB65-4A71-BE12-41E7B8036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511" y="992463"/>
            <a:ext cx="4466896" cy="38991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E721D9-C2B8-4599-9661-247BB07F10DC}"/>
              </a:ext>
            </a:extLst>
          </p:cNvPr>
          <p:cNvSpPr txBox="1"/>
          <p:nvPr/>
        </p:nvSpPr>
        <p:spPr>
          <a:xfrm>
            <a:off x="3476052" y="505273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PDF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77E00217-F0C4-439C-82F4-7D6843B63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444" y="992463"/>
            <a:ext cx="4378609" cy="1630333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B440F815-9F4E-4187-BCE8-70E1844DC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444" y="2654259"/>
            <a:ext cx="4378609" cy="292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79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149C-7253-4BA8-80F3-B1CAB284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distribution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D0457D64-F9CB-4D52-B0DA-455D26D4A9CA}"/>
                  </a:ext>
                </a:extLst>
              </p:cNvPr>
              <p:cNvSpPr/>
              <p:nvPr/>
            </p:nvSpPr>
            <p:spPr>
              <a:xfrm>
                <a:off x="1451580" y="953092"/>
                <a:ext cx="9603274" cy="473087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  <a:alpha val="63922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be a continuous random variable. The cumulative distribution function (CDF)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such that:</a:t>
                </a:r>
              </a:p>
              <a:p>
                <a:pPr algn="just"/>
                <a:endParaRPr lang="en-US" sz="24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m:rPr>
                            <m:brk m:alnAt="23"/>
                          </m:r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monotone increasing, that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→−∞</m:t>
                        </m:r>
                      </m:lim>
                    </m:limLow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=0⁡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→∞</m:t>
                        </m:r>
                      </m:lim>
                    </m:limLow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D0457D64-F9CB-4D52-B0DA-455D26D4A9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580" y="953092"/>
                <a:ext cx="9603274" cy="473087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652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A273-BD4A-4EE6-99B2-55E5844A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749F3D-14AF-4AB6-919D-817882893F5B}"/>
                  </a:ext>
                </a:extLst>
              </p:cNvPr>
              <p:cNvSpPr txBox="1"/>
              <p:nvPr/>
            </p:nvSpPr>
            <p:spPr>
              <a:xfrm>
                <a:off x="5465852" y="977008"/>
                <a:ext cx="6102848" cy="39854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m:rPr>
                            <m:brk m:alnAt="23"/>
                          </m:r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monotone increasing, that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→−∞</m:t>
                        </m:r>
                      </m:lim>
                    </m:limLow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=0⁡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→∞</m:t>
                        </m:r>
                      </m:lim>
                    </m:limLow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749F3D-14AF-4AB6-919D-817882893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852" y="977008"/>
                <a:ext cx="6102848" cy="3985450"/>
              </a:xfrm>
              <a:prstGeom prst="rect">
                <a:avLst/>
              </a:prstGeom>
              <a:blipFill>
                <a:blip r:embed="rId2"/>
                <a:stretch>
                  <a:fillRect t="-10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28F62C7F-2AA9-4528-8961-54839ACE6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1172616"/>
            <a:ext cx="4710014" cy="359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80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D7DC-E9E8-4814-9CAD-E99B61E91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2C1BF-C1F0-4FCD-86E3-19C5A5555D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857448"/>
                <a:ext cx="9603275" cy="435122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Suppose the number of hours that a package gets delivered past noon is modeled by the following PDF: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0≤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  2&lt;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≤6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0    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400" dirty="0"/>
                  <a:t>What is the range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2400" dirty="0"/>
                  <a:t>? What is the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that makes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a valid density function?</a:t>
                </a:r>
              </a:p>
              <a:p>
                <a:pPr marL="0" indent="0">
                  <a:buNone/>
                </a:pPr>
                <a:r>
                  <a:rPr lang="en-US" sz="2400" dirty="0"/>
                  <a:t>Find the CDF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?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2C1BF-C1F0-4FCD-86E3-19C5A5555D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857448"/>
                <a:ext cx="9603275" cy="4351220"/>
              </a:xfrm>
              <a:blipFill>
                <a:blip r:embed="rId2"/>
                <a:stretch>
                  <a:fillRect l="-825" t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667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961E0-7A06-41AB-86F0-9D9ED679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discrete to Continuous</a:t>
            </a:r>
          </a:p>
        </p:txBody>
      </p:sp>
      <p:pic>
        <p:nvPicPr>
          <p:cNvPr id="5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A327B7C6-E247-4DF7-8A0B-E55200909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4143" y="1239275"/>
            <a:ext cx="10596482" cy="339437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CE4A31-783C-4FAB-B052-B24965FB37E5}"/>
              </a:ext>
            </a:extLst>
          </p:cNvPr>
          <p:cNvSpPr/>
          <p:nvPr/>
        </p:nvSpPr>
        <p:spPr>
          <a:xfrm>
            <a:off x="1335641" y="2024009"/>
            <a:ext cx="10181690" cy="5753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B55713-EADD-4823-B69E-D699C9AFB94D}"/>
              </a:ext>
            </a:extLst>
          </p:cNvPr>
          <p:cNvSpPr/>
          <p:nvPr/>
        </p:nvSpPr>
        <p:spPr>
          <a:xfrm>
            <a:off x="1354479" y="2618191"/>
            <a:ext cx="10181690" cy="5753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4DBB2B-0181-4DB1-A471-9834E568526B}"/>
              </a:ext>
            </a:extLst>
          </p:cNvPr>
          <p:cNvSpPr/>
          <p:nvPr/>
        </p:nvSpPr>
        <p:spPr>
          <a:xfrm>
            <a:off x="1321947" y="3212377"/>
            <a:ext cx="10181690" cy="5753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593AFB-6BD0-41C5-B784-95995D643741}"/>
              </a:ext>
            </a:extLst>
          </p:cNvPr>
          <p:cNvSpPr/>
          <p:nvPr/>
        </p:nvSpPr>
        <p:spPr>
          <a:xfrm>
            <a:off x="1330511" y="3816839"/>
            <a:ext cx="10181690" cy="7556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7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3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1379-CA47-424D-A9FF-2FC6AE37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13DC9-B239-4A45-A332-87BA869C7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06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8BE9-6512-428D-B9DE-E3A71B35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7D04-FEA4-4BBB-A9F9-B314D2FCC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91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83B43-5AEE-7849-9EE1-739CE0860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901585"/>
            <a:ext cx="9603275" cy="2568692"/>
          </a:xfrm>
        </p:spPr>
        <p:txBody>
          <a:bodyPr>
            <a:normAutofit/>
          </a:bodyPr>
          <a:lstStyle/>
          <a:p>
            <a:pPr algn="ctr"/>
            <a:r>
              <a:rPr lang="en-VN" dirty="0"/>
              <a:t>CA</a:t>
            </a:r>
            <a:r>
              <a:rPr lang="en-US" dirty="0"/>
              <a:t>3:</a:t>
            </a:r>
            <a:br>
              <a:rPr lang="en-US" dirty="0"/>
            </a:br>
            <a:r>
              <a:rPr lang="en-US" dirty="0"/>
              <a:t>Expectation, Variance, and Gallery of Discrete Random Variables</a:t>
            </a:r>
            <a:r>
              <a:rPr lang="en-VN" dirty="0"/>
              <a:t> </a:t>
            </a:r>
            <a:br>
              <a:rPr lang="en-VN" dirty="0"/>
            </a:br>
            <a:br>
              <a:rPr lang="en-VN" dirty="0"/>
            </a:br>
            <a:endParaRPr lang="en-V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A1CA7A-E492-3B4C-B658-71CAA170C3D8}"/>
              </a:ext>
            </a:extLst>
          </p:cNvPr>
          <p:cNvSpPr/>
          <p:nvPr/>
        </p:nvSpPr>
        <p:spPr>
          <a:xfrm>
            <a:off x="3047999" y="3817140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VN" sz="2800" dirty="0"/>
              <a:t>ACCESS CODE:</a:t>
            </a:r>
          </a:p>
          <a:p>
            <a:pPr algn="ctr"/>
            <a:br>
              <a:rPr lang="en-VN" sz="3200" dirty="0"/>
            </a:br>
            <a:r>
              <a:rPr lang="en-US" sz="4000" dirty="0" err="1">
                <a:solidFill>
                  <a:srgbClr val="FF0000"/>
                </a:solidFill>
              </a:rPr>
              <a:t>discreteRVs</a:t>
            </a:r>
            <a:r>
              <a:rPr lang="en-US" sz="4000" dirty="0">
                <a:solidFill>
                  <a:srgbClr val="FF0000"/>
                </a:solidFill>
              </a:rPr>
              <a:t>!</a:t>
            </a:r>
            <a:endParaRPr lang="en-VN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94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D0CD-754B-442F-9C12-CD70F909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Random Variable </a:t>
            </a:r>
          </a:p>
        </p:txBody>
      </p:sp>
      <p:pic>
        <p:nvPicPr>
          <p:cNvPr id="5" name="Content Placeholder 4" descr="Qr code&#10;&#10;Description automatically generated">
            <a:extLst>
              <a:ext uri="{FF2B5EF4-FFF2-40B4-BE49-F238E27FC236}">
                <a16:creationId xmlns:a16="http://schemas.microsoft.com/office/drawing/2014/main" id="{60FB155A-A3D3-411B-B558-382769509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7493" y="1114425"/>
            <a:ext cx="3854156" cy="38541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3E6667-DD50-4C31-AF5F-0B9044998C99}"/>
              </a:ext>
            </a:extLst>
          </p:cNvPr>
          <p:cNvSpPr txBox="1"/>
          <p:nvPr/>
        </p:nvSpPr>
        <p:spPr>
          <a:xfrm>
            <a:off x="3537447" y="5195137"/>
            <a:ext cx="511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https://padlet.com/leduydungttk54/hs6v2stywdwgfl9q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2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8275-143F-924B-8CCB-36B2ABC5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Random Variable</a:t>
            </a:r>
            <a:r>
              <a:rPr lang="en-US" dirty="0"/>
              <a:t> (From Lecture 4)</a:t>
            </a:r>
            <a:endParaRPr lang="en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743D9C0-5AB2-B947-A68C-2FA82DF8C3D8}"/>
                  </a:ext>
                </a:extLst>
              </p:cNvPr>
              <p:cNvSpPr/>
              <p:nvPr/>
            </p:nvSpPr>
            <p:spPr>
              <a:xfrm>
                <a:off x="1451579" y="1007984"/>
                <a:ext cx="9603274" cy="435649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  <a:alpha val="63922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V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Suppose we conduct an experiment with sample sapce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Ω</m:t>
                    </m:r>
                  </m:oMath>
                </a14:m>
                <a:r>
                  <a:rPr lang="en-V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.</a:t>
                </a:r>
              </a:p>
              <a:p>
                <a:r>
                  <a:rPr lang="en-V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A </a:t>
                </a:r>
                <a:r>
                  <a:rPr lang="en-V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random variable (rv) </a:t>
                </a:r>
                <a:r>
                  <a:rPr lang="en-V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is a numeric function of the outcome: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vi-V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vi-VN" sz="2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vi-VN" sz="2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m:rPr>
                          <m:sty m:val="p"/>
                        </m:rPr>
                        <a:rPr lang="vi-V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vi-VN" sz="24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/>
                <a:r>
                  <a:rPr lang="en-V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 </a:t>
                </a:r>
                <a:r>
                  <a:rPr lang="en-V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vi-V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vi-V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→ </m:t>
                    </m:r>
                    <m:r>
                      <m:rPr>
                        <m:sty m:val="p"/>
                      </m:rPr>
                      <a:rPr lang="vi-V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vi-V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vi-V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vi-V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V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endParaRPr lang="en-V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r>
                  <a:rPr lang="en-V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The set of possible values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V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can take on is its </a:t>
                </a:r>
                <a:r>
                  <a:rPr lang="en-V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range/support</a:t>
                </a:r>
                <a:r>
                  <a:rPr lang="en-V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, denoted as:</a:t>
                </a:r>
              </a:p>
              <a:p>
                <a:pPr algn="ctr"/>
                <a:r>
                  <a:rPr lang="en-V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endParaRPr lang="en-V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algn="ctr"/>
                <a:endParaRPr lang="en-V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r>
                  <a:rPr lang="en-V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n-V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is finite or countably infinite,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V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is a </a:t>
                </a:r>
                <a:r>
                  <a:rPr lang="en-V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discrete</a:t>
                </a:r>
                <a:r>
                  <a:rPr lang="en-V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random variable (drv). </a:t>
                </a:r>
              </a:p>
              <a:p>
                <a:r>
                  <a:rPr lang="en-V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n-V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is uncountably large,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V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is a </a:t>
                </a:r>
                <a:r>
                  <a:rPr lang="en-V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continuous</a:t>
                </a:r>
                <a:r>
                  <a:rPr lang="en-V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random variable (crv). </a:t>
                </a: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743D9C0-5AB2-B947-A68C-2FA82DF8C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579" y="1007984"/>
                <a:ext cx="9603274" cy="435649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9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F6139-6825-F642-92D2-4635AAC4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World and Continuous World</a:t>
            </a:r>
            <a:endParaRPr lang="en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6A140F-DA2C-49AA-BCC3-3C2CC113472B}"/>
              </a:ext>
            </a:extLst>
          </p:cNvPr>
          <p:cNvSpPr txBox="1"/>
          <p:nvPr/>
        </p:nvSpPr>
        <p:spPr>
          <a:xfrm>
            <a:off x="2536006" y="1104834"/>
            <a:ext cx="20240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DISCRETE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CEF368-8506-47E3-BF0E-E2F93C743F22}"/>
              </a:ext>
            </a:extLst>
          </p:cNvPr>
          <p:cNvSpPr txBox="1"/>
          <p:nvPr/>
        </p:nvSpPr>
        <p:spPr>
          <a:xfrm>
            <a:off x="7631986" y="1089695"/>
            <a:ext cx="29474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CONTINUOUS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7391334-6D4C-4AB7-9CB2-ED9CE961C379}"/>
                  </a:ext>
                </a:extLst>
              </p:cNvPr>
              <p:cNvSpPr/>
              <p:nvPr/>
            </p:nvSpPr>
            <p:spPr>
              <a:xfrm>
                <a:off x="2375252" y="1726126"/>
                <a:ext cx="2345514" cy="83099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Random variable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cap="none" spc="0" smtClean="0">
                          <a:ln w="0"/>
                          <a:solidFill>
                            <a:srgbClr val="00206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7391334-6D4C-4AB7-9CB2-ED9CE961C3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252" y="1726126"/>
                <a:ext cx="2345514" cy="830997"/>
              </a:xfrm>
              <a:prstGeom prst="rect">
                <a:avLst/>
              </a:prstGeom>
              <a:blipFill>
                <a:blip r:embed="rId2"/>
                <a:stretch>
                  <a:fillRect l="-4167" t="-7353" r="-4688" b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C555796-4A1D-458C-A39E-A800923A33F0}"/>
                  </a:ext>
                </a:extLst>
              </p:cNvPr>
              <p:cNvSpPr/>
              <p:nvPr/>
            </p:nvSpPr>
            <p:spPr>
              <a:xfrm>
                <a:off x="7932934" y="1658787"/>
                <a:ext cx="2345514" cy="83099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Random variable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cap="none" spc="0" smtClean="0">
                          <a:ln w="0"/>
                          <a:solidFill>
                            <a:srgbClr val="00206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C555796-4A1D-458C-A39E-A800923A3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934" y="1658787"/>
                <a:ext cx="2345514" cy="830997"/>
              </a:xfrm>
              <a:prstGeom prst="rect">
                <a:avLst/>
              </a:prstGeom>
              <a:blipFill>
                <a:blip r:embed="rId3"/>
                <a:stretch>
                  <a:fillRect l="-3896" t="-7353" r="-4675" b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C4FFCD3-F6B9-4C02-B12D-3888451C7CB0}"/>
                  </a:ext>
                </a:extLst>
              </p:cNvPr>
              <p:cNvSpPr/>
              <p:nvPr/>
            </p:nvSpPr>
            <p:spPr>
              <a:xfrm>
                <a:off x="1430964" y="2769284"/>
                <a:ext cx="4234108" cy="92288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Probability Mass Function (</a:t>
                </a:r>
                <a:r>
                  <a:rPr lang="en-US" sz="2400" b="0" cap="none" spc="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PMF</a:t>
                </a:r>
                <a:r>
                  <a:rPr 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cap="none" spc="0" smtClean="0">
                              <a:ln w="0"/>
                              <a:solidFill>
                                <a:srgbClr val="00206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cap="none" spc="0" smtClean="0">
                              <a:ln w="0"/>
                              <a:solidFill>
                                <a:srgbClr val="00206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cap="none" spc="0" smtClean="0">
                              <a:ln w="0"/>
                              <a:solidFill>
                                <a:srgbClr val="00206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800" b="0" i="1" cap="none" spc="0" smtClean="0">
                                  <a:ln w="0"/>
                                  <a:solidFill>
                                    <a:srgbClr val="00206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cap="none" spc="0" smtClean="0">
                                  <a:ln w="0"/>
                                  <a:solidFill>
                                    <a:srgbClr val="002060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b>
                      </m:sSub>
                      <m:r>
                        <a:rPr lang="en-US" sz="2800" b="0" i="1" cap="none" spc="0" smtClean="0">
                          <a:ln w="0"/>
                          <a:solidFill>
                            <a:srgbClr val="00206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cap="none" spc="0" smtClean="0">
                          <a:ln w="0"/>
                          <a:solidFill>
                            <a:srgbClr val="00206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cap="none" spc="0" smtClean="0">
                          <a:ln w="0"/>
                          <a:solidFill>
                            <a:srgbClr val="00206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cap="none" spc="0" smtClean="0">
                          <a:ln w="0"/>
                          <a:solidFill>
                            <a:srgbClr val="00206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cap="none" spc="0" smtClean="0">
                          <a:ln w="0"/>
                          <a:solidFill>
                            <a:srgbClr val="00206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cap="none" spc="0" smtClean="0">
                          <a:ln w="0"/>
                          <a:solidFill>
                            <a:srgbClr val="00206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cap="none" spc="0" smtClean="0">
                          <a:ln w="0"/>
                          <a:solidFill>
                            <a:srgbClr val="00206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C4FFCD3-F6B9-4C02-B12D-3888451C7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964" y="2769284"/>
                <a:ext cx="4234108" cy="922881"/>
              </a:xfrm>
              <a:prstGeom prst="rect">
                <a:avLst/>
              </a:prstGeom>
              <a:blipFill>
                <a:blip r:embed="rId4"/>
                <a:stretch>
                  <a:fillRect l="-1585" t="-6579" r="-1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6C9D23D-9293-474F-A94F-26B67879A2FF}"/>
                  </a:ext>
                </a:extLst>
              </p:cNvPr>
              <p:cNvSpPr/>
              <p:nvPr/>
            </p:nvSpPr>
            <p:spPr>
              <a:xfrm>
                <a:off x="6652005" y="2685379"/>
                <a:ext cx="5090176" cy="92288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Probability Distribution Function (</a:t>
                </a:r>
                <a:r>
                  <a:rPr lang="en-US" sz="2400" b="0" cap="none" spc="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PDF</a:t>
                </a:r>
                <a:r>
                  <a:rPr 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cap="none" spc="0" smtClean="0">
                              <a:ln w="0"/>
                              <a:solidFill>
                                <a:srgbClr val="00206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cap="none" spc="0" smtClean="0">
                              <a:ln w="0"/>
                              <a:solidFill>
                                <a:srgbClr val="00206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cap="none" spc="0" smtClean="0">
                              <a:ln w="0"/>
                              <a:solidFill>
                                <a:srgbClr val="00206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800" b="0" i="1" cap="none" spc="0" smtClean="0">
                          <a:ln w="0"/>
                          <a:solidFill>
                            <a:srgbClr val="00206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cap="none" spc="0" smtClean="0">
                          <a:ln w="0"/>
                          <a:solidFill>
                            <a:srgbClr val="00206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cap="none" spc="0" smtClean="0">
                          <a:ln w="0"/>
                          <a:solidFill>
                            <a:srgbClr val="00206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sz="2800" b="0" i="1" cap="none" spc="0" smtClean="0">
                          <a:ln w="0"/>
                          <a:solidFill>
                            <a:srgbClr val="00206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cap="none" spc="0" smtClean="0">
                          <a:ln w="0"/>
                          <a:solidFill>
                            <a:srgbClr val="00206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2800" b="0" i="1" cap="none" spc="0" smtClean="0">
                              <a:ln w="0"/>
                              <a:solidFill>
                                <a:srgbClr val="00206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cap="none" spc="0" smtClean="0">
                              <a:ln w="0"/>
                              <a:solidFill>
                                <a:srgbClr val="00206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2800" b="0" i="1" cap="none" spc="0" smtClean="0">
                              <a:ln w="0"/>
                              <a:solidFill>
                                <a:srgbClr val="00206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6C9D23D-9293-474F-A94F-26B67879A2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005" y="2685379"/>
                <a:ext cx="5090176" cy="922881"/>
              </a:xfrm>
              <a:prstGeom prst="rect">
                <a:avLst/>
              </a:prstGeom>
              <a:blipFill>
                <a:blip r:embed="rId5"/>
                <a:stretch>
                  <a:fillRect l="-1437" t="-6623" r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E88BBB2-7AD6-4A7D-B222-DC805C2C5258}"/>
                  </a:ext>
                </a:extLst>
              </p:cNvPr>
              <p:cNvSpPr/>
              <p:nvPr/>
            </p:nvSpPr>
            <p:spPr>
              <a:xfrm>
                <a:off x="1087141" y="4152930"/>
                <a:ext cx="5226560" cy="92288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Cumulative Distribution Function (</a:t>
                </a:r>
                <a:r>
                  <a:rPr lang="en-US" sz="2400" b="0" cap="none" spc="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CDF</a:t>
                </a:r>
                <a:r>
                  <a:rPr 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cap="none" spc="0" smtClean="0">
                              <a:ln w="0"/>
                              <a:solidFill>
                                <a:srgbClr val="00206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cap="none" spc="0" smtClean="0">
                              <a:ln w="0"/>
                              <a:solidFill>
                                <a:srgbClr val="00206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cap="none" spc="0" smtClean="0">
                              <a:ln w="0"/>
                              <a:solidFill>
                                <a:srgbClr val="00206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800" b="0" i="1" cap="none" spc="0" smtClean="0">
                              <a:ln w="0"/>
                              <a:solidFill>
                                <a:srgbClr val="00206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cap="none" spc="0" smtClean="0">
                              <a:ln w="0"/>
                              <a:solidFill>
                                <a:srgbClr val="00206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cap="none" spc="0" smtClean="0">
                          <a:ln w="0"/>
                          <a:solidFill>
                            <a:srgbClr val="00206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cap="none" spc="0" smtClean="0">
                          <a:ln w="0"/>
                          <a:solidFill>
                            <a:srgbClr val="00206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cap="none" spc="0" smtClean="0">
                          <a:ln w="0"/>
                          <a:solidFill>
                            <a:srgbClr val="00206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cap="none" spc="0" smtClean="0">
                          <a:ln w="0"/>
                          <a:solidFill>
                            <a:srgbClr val="00206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cap="none" spc="0" smtClean="0">
                          <a:ln w="0"/>
                          <a:solidFill>
                            <a:srgbClr val="00206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cap="none" spc="0" smtClean="0">
                          <a:ln w="0"/>
                          <a:solidFill>
                            <a:srgbClr val="00206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cap="none" spc="0" smtClean="0">
                          <a:ln w="0"/>
                          <a:solidFill>
                            <a:srgbClr val="00206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E88BBB2-7AD6-4A7D-B222-DC805C2C5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141" y="4152930"/>
                <a:ext cx="5226560" cy="922881"/>
              </a:xfrm>
              <a:prstGeom prst="rect">
                <a:avLst/>
              </a:prstGeom>
              <a:blipFill>
                <a:blip r:embed="rId6"/>
                <a:stretch>
                  <a:fillRect l="-1515" t="-6579" r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9DE9A2C-3091-4C99-ACFB-4A11BA200504}"/>
                  </a:ext>
                </a:extLst>
              </p:cNvPr>
              <p:cNvSpPr/>
              <p:nvPr/>
            </p:nvSpPr>
            <p:spPr>
              <a:xfrm>
                <a:off x="6583813" y="4152929"/>
                <a:ext cx="5226560" cy="92288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Cumulative Distribution Function (</a:t>
                </a:r>
                <a:r>
                  <a:rPr lang="en-US" sz="2400" b="0" cap="none" spc="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CDF</a:t>
                </a:r>
                <a:r>
                  <a:rPr 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cap="none" spc="0" smtClean="0">
                              <a:ln w="0"/>
                              <a:solidFill>
                                <a:srgbClr val="00206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cap="none" spc="0" smtClean="0">
                              <a:ln w="0"/>
                              <a:solidFill>
                                <a:srgbClr val="00206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cap="none" spc="0" smtClean="0">
                              <a:ln w="0"/>
                              <a:solidFill>
                                <a:srgbClr val="00206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800" b="0" i="1" cap="none" spc="0" smtClean="0">
                              <a:ln w="0"/>
                              <a:solidFill>
                                <a:srgbClr val="00206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cap="none" spc="0" smtClean="0">
                              <a:ln w="0"/>
                              <a:solidFill>
                                <a:srgbClr val="00206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cap="none" spc="0" smtClean="0">
                          <a:ln w="0"/>
                          <a:solidFill>
                            <a:srgbClr val="00206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cap="none" spc="0" smtClean="0">
                          <a:ln w="0"/>
                          <a:solidFill>
                            <a:srgbClr val="00206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cap="none" spc="0" smtClean="0">
                          <a:ln w="0"/>
                          <a:solidFill>
                            <a:srgbClr val="00206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cap="none" spc="0" smtClean="0">
                          <a:ln w="0"/>
                          <a:solidFill>
                            <a:srgbClr val="00206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cap="none" spc="0" smtClean="0">
                          <a:ln w="0"/>
                          <a:solidFill>
                            <a:srgbClr val="00206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cap="none" spc="0" smtClean="0">
                          <a:ln w="0"/>
                          <a:solidFill>
                            <a:srgbClr val="00206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cap="none" spc="0" smtClean="0">
                          <a:ln w="0"/>
                          <a:solidFill>
                            <a:srgbClr val="00206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9DE9A2C-3091-4C99-ACFB-4A11BA200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813" y="4152929"/>
                <a:ext cx="5226560" cy="922881"/>
              </a:xfrm>
              <a:prstGeom prst="rect">
                <a:avLst/>
              </a:prstGeom>
              <a:blipFill>
                <a:blip r:embed="rId7"/>
                <a:stretch>
                  <a:fillRect l="-1517" t="-6579" r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03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6DB5-BD92-4E12-A446-8E62A3EB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16C0B-EFD4-46A6-B479-C379A10C5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Know the definition of a continuous random variable.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Know the definition of the probability density function (PDF) and cumulative distribution function (CDF).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Be able to explain why we use probability density for continuous random variable.</a:t>
            </a:r>
          </a:p>
        </p:txBody>
      </p:sp>
    </p:spTree>
    <p:extLst>
      <p:ext uri="{BB962C8B-B14F-4D97-AF65-F5344CB8AC3E}">
        <p14:creationId xmlns:p14="http://schemas.microsoft.com/office/powerpoint/2010/main" val="193443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5AAE-E94D-49B7-82E2-35DFF823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continuous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C181CC-56C4-4A12-AB38-1BE2DDF27A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i="0" u="none" strike="noStrike" dirty="0">
                    <a:solidFill>
                      <a:srgbClr val="000000"/>
                    </a:solidFill>
                    <a:effectLst/>
                  </a:rPr>
                  <a:t>What if we want a random number </a:t>
                </a:r>
                <a14:m>
                  <m:oMath xmlns:m="http://schemas.openxmlformats.org/officeDocument/2006/math">
                    <m:r>
                      <a:rPr lang="en-US" sz="2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i="0" u="none" strike="noStrike" dirty="0">
                    <a:solidFill>
                      <a:srgbClr val="000000"/>
                    </a:solidFill>
                    <a:effectLst/>
                  </a:rPr>
                  <a:t> that was equally likely in </a:t>
                </a:r>
                <a14:m>
                  <m:oMath xmlns:m="http://schemas.openxmlformats.org/officeDocument/2006/math">
                    <m:r>
                      <a:rPr lang="en-US" sz="240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[0, 10]? </m:t>
                    </m:r>
                  </m:oMath>
                </a14:m>
                <a:endParaRPr lang="en-US" sz="2400" dirty="0">
                  <a:effectLst/>
                </a:endParaRPr>
              </a:p>
              <a:p>
                <a:pPr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i="0" u="none" strike="noStrike" dirty="0">
                    <a:solidFill>
                      <a:srgbClr val="000000"/>
                    </a:solidFill>
                    <a:effectLst/>
                  </a:rPr>
                  <a:t>What is </a:t>
                </a:r>
                <a14:m>
                  <m:oMath xmlns:m="http://schemas.openxmlformats.org/officeDocument/2006/math">
                    <m:r>
                      <a:rPr lang="en-US" sz="240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= 3.141592) </m:t>
                    </m:r>
                  </m:oMath>
                </a14:m>
                <a:r>
                  <a:rPr lang="en-US" sz="2400" i="0" u="none" strike="noStrike" dirty="0">
                    <a:solidFill>
                      <a:srgbClr val="000000"/>
                    </a:solidFill>
                    <a:effectLst/>
                  </a:rPr>
                  <a:t>for such a RV X? </a:t>
                </a:r>
                <a:endParaRPr lang="en-US" sz="2400" dirty="0">
                  <a:effectLst/>
                </a:endParaRPr>
              </a:p>
              <a:p>
                <a:pPr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i="0" u="none" strike="noStrike" dirty="0">
                    <a:solidFill>
                      <a:srgbClr val="000000"/>
                    </a:solidFill>
                    <a:effectLst/>
                  </a:rPr>
                  <a:t>What is </a:t>
                </a:r>
                <a14:m>
                  <m:oMath xmlns:m="http://schemas.openxmlformats.org/officeDocument/2006/math">
                    <m:r>
                      <a:rPr lang="en-US" sz="240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(5≤ </m:t>
                    </m:r>
                    <m:r>
                      <a:rPr lang="en-US" sz="240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8) </m:t>
                    </m:r>
                  </m:oMath>
                </a14:m>
                <a:r>
                  <a:rPr lang="en-US" sz="2400" i="0" u="none" strike="noStrike" dirty="0">
                    <a:solidFill>
                      <a:srgbClr val="000000"/>
                    </a:solidFill>
                    <a:effectLst/>
                  </a:rPr>
                  <a:t>for such a RV X? </a:t>
                </a:r>
                <a:br>
                  <a:rPr lang="en-US" dirty="0"/>
                </a:br>
                <a:endParaRPr lang="en-US" dirty="0"/>
              </a:p>
              <a:p>
                <a:pPr rtl="0">
                  <a:spcBef>
                    <a:spcPts val="0"/>
                  </a:spcBef>
                  <a:spcAft>
                    <a:spcPts val="0"/>
                  </a:spcAft>
                </a:pPr>
                <a:endParaRPr lang="en-US" dirty="0"/>
              </a:p>
              <a:p>
                <a:pPr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/>
                  <a:t>Suppose you measure how early Professor </a:t>
                </a:r>
                <a:r>
                  <a:rPr lang="en-US" sz="2400" dirty="0" err="1"/>
                  <a:t>Dzung</a:t>
                </a:r>
                <a:r>
                  <a:rPr lang="en-US" sz="2400" dirty="0"/>
                  <a:t> arrives to class each day (in units of minutes).</a:t>
                </a:r>
              </a:p>
              <a:p>
                <a:pPr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/>
                  <a:t>E.g., 3.43 minutes early, or 2.7 minutes late (corresponding to the outcome -2.7)</a:t>
                </a:r>
              </a:p>
              <a:p>
                <a:pPr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/>
                  <a:t>What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~0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C181CC-56C4-4A12-AB38-1BE2DDF27A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5" r="-1016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CCEADA3-ED9B-482F-A65E-5F58D2AF6B29}"/>
              </a:ext>
            </a:extLst>
          </p:cNvPr>
          <p:cNvSpPr txBox="1"/>
          <p:nvPr/>
        </p:nvSpPr>
        <p:spPr>
          <a:xfrm>
            <a:off x="3050931" y="3248730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B43AA8-DFDD-457C-AD10-3235C32EF7C6}"/>
              </a:ext>
            </a:extLst>
          </p:cNvPr>
          <p:cNvSpPr txBox="1"/>
          <p:nvPr/>
        </p:nvSpPr>
        <p:spPr>
          <a:xfrm>
            <a:off x="3050931" y="3248730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474391-C14B-4CA7-BDAF-4AD822874B42}"/>
              </a:ext>
            </a:extLst>
          </p:cNvPr>
          <p:cNvSpPr txBox="1"/>
          <p:nvPr/>
        </p:nvSpPr>
        <p:spPr>
          <a:xfrm>
            <a:off x="3050931" y="3248730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3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8D469-3C18-4FE9-BC8A-31ED8D4B3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Discrete World …</a:t>
            </a:r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322020E7-C777-4C97-803C-1DEDC95CD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111" y="1058120"/>
            <a:ext cx="8423366" cy="39669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35D6A8-FA0D-4262-B93C-5F8A77179161}"/>
              </a:ext>
            </a:extLst>
          </p:cNvPr>
          <p:cNvSpPr txBox="1"/>
          <p:nvPr/>
        </p:nvSpPr>
        <p:spPr>
          <a:xfrm>
            <a:off x="4109545" y="5169633"/>
            <a:ext cx="4174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Probability Mass Function - PMF</a:t>
            </a:r>
          </a:p>
        </p:txBody>
      </p:sp>
    </p:spTree>
    <p:extLst>
      <p:ext uri="{BB962C8B-B14F-4D97-AF65-F5344CB8AC3E}">
        <p14:creationId xmlns:p14="http://schemas.microsoft.com/office/powerpoint/2010/main" val="3000685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10A5-ECAA-4603-81D6-C647BCFCF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Probability Density Function (PDF) Intuition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3558E39-9CAF-424C-AD7A-4AFFA702A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366345"/>
            <a:ext cx="5342594" cy="407909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167167-3C91-4EC1-9A3A-F42F1C2AC36C}"/>
                  </a:ext>
                </a:extLst>
              </p:cNvPr>
              <p:cNvSpPr txBox="1"/>
              <p:nvPr/>
            </p:nvSpPr>
            <p:spPr>
              <a:xfrm>
                <a:off x="7479587" y="1602381"/>
                <a:ext cx="373064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800" dirty="0"/>
                  <a:t>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167167-3C91-4EC1-9A3A-F42F1C2AC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587" y="1602381"/>
                <a:ext cx="3730647" cy="430887"/>
              </a:xfrm>
              <a:prstGeom prst="rect">
                <a:avLst/>
              </a:prstGeom>
              <a:blipFill>
                <a:blip r:embed="rId3"/>
                <a:stretch>
                  <a:fillRect l="-163" t="-25352" b="-47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96686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02DDB1602E1F418973D7514106350D" ma:contentTypeVersion="11" ma:contentTypeDescription="Create a new document." ma:contentTypeScope="" ma:versionID="2909cea3a6974f0902d7a6fcb5b84401">
  <xsd:schema xmlns:xsd="http://www.w3.org/2001/XMLSchema" xmlns:xs="http://www.w3.org/2001/XMLSchema" xmlns:p="http://schemas.microsoft.com/office/2006/metadata/properties" xmlns:ns2="7b943c93-b938-48de-825e-fb1653b6f1c7" xmlns:ns3="7d6b43c1-d31c-445d-bdf9-3473889ab938" targetNamespace="http://schemas.microsoft.com/office/2006/metadata/properties" ma:root="true" ma:fieldsID="bca85367ad6e7f7f844c2a7702c09a02" ns2:_="" ns3:_="">
    <xsd:import namespace="7b943c93-b938-48de-825e-fb1653b6f1c7"/>
    <xsd:import namespace="7d6b43c1-d31c-445d-bdf9-3473889ab9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943c93-b938-48de-825e-fb1653b6f1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6b43c1-d31c-445d-bdf9-3473889ab93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35DAA8-65F7-4BEE-A616-FA184C1E4AF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AD38C7E-AF5B-47FC-AB31-10FFA39D2D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3898A6-2C67-492B-AB35-4AD479F850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943c93-b938-48de-825e-fb1653b6f1c7"/>
    <ds:schemaRef ds:uri="7d6b43c1-d31c-445d-bdf9-3473889ab9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16316</TotalTime>
  <Words>967</Words>
  <Application>Microsoft Office PowerPoint</Application>
  <PresentationFormat>Widescreen</PresentationFormat>
  <Paragraphs>128</Paragraphs>
  <Slides>28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Gallery</vt:lpstr>
      <vt:lpstr>MATH2010   Probability and STATISTICS</vt:lpstr>
      <vt:lpstr>From Lecture 6</vt:lpstr>
      <vt:lpstr>Discrete Random Variable </vt:lpstr>
      <vt:lpstr>Random Variable (From Lecture 4)</vt:lpstr>
      <vt:lpstr>DISCRETE World and Continuous World</vt:lpstr>
      <vt:lpstr>Learning GOALS</vt:lpstr>
      <vt:lpstr>The need for continuous random variable</vt:lpstr>
      <vt:lpstr>From Discrete World …</vt:lpstr>
      <vt:lpstr>Probability Density Function (PDF) Intuition</vt:lpstr>
      <vt:lpstr>PDF Intuition</vt:lpstr>
      <vt:lpstr>PDF Intuition</vt:lpstr>
      <vt:lpstr>PDF Intuition</vt:lpstr>
      <vt:lpstr>PDF Intuition</vt:lpstr>
      <vt:lpstr>PDF Intuition</vt:lpstr>
      <vt:lpstr>Probability Distribution Function</vt:lpstr>
      <vt:lpstr>PowerPoint Presentation</vt:lpstr>
      <vt:lpstr>PowerPoint Presentation</vt:lpstr>
      <vt:lpstr>Continuous Random Variables</vt:lpstr>
      <vt:lpstr>Cumulative distribution function</vt:lpstr>
      <vt:lpstr>CDF Example</vt:lpstr>
      <vt:lpstr>CDF Example</vt:lpstr>
      <vt:lpstr>Cumulative distribution function</vt:lpstr>
      <vt:lpstr>PowerPoint Presentation</vt:lpstr>
      <vt:lpstr>Example</vt:lpstr>
      <vt:lpstr>From discrete to Continuous</vt:lpstr>
      <vt:lpstr>Summary</vt:lpstr>
      <vt:lpstr>PowerPoint Presentation</vt:lpstr>
      <vt:lpstr>CA3: Expectation, Variance, and Gallery of Discrete Random Variables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MATH2010 –  Probability and STatistics</dc:title>
  <dc:creator>Le Duy Dung (AIC.LAB)</dc:creator>
  <cp:lastModifiedBy>Le Duy Dung (CECS)</cp:lastModifiedBy>
  <cp:revision>124</cp:revision>
  <dcterms:created xsi:type="dcterms:W3CDTF">2021-09-06T00:25:35Z</dcterms:created>
  <dcterms:modified xsi:type="dcterms:W3CDTF">2021-11-09T15:43:29Z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0x0101001702DDB1602E1F418973D7514106350D</vt:lpwstr>
  </property>
</Properties>
</file>