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9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858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00" y="1845734"/>
            <a:ext cx="7543801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63" y="2969983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1836456"/>
            <a:ext cx="9299235" cy="1815828"/>
          </a:xfrm>
        </p:spPr>
        <p:txBody>
          <a:bodyPr>
            <a:normAutofit/>
          </a:bodyPr>
          <a:lstStyle/>
          <a:p>
            <a:r>
              <a:rPr lang="it-IT" sz="5400" noProof="0" dirty="0"/>
              <a:t>Progetto Computer Vision: </a:t>
            </a:r>
            <a:br>
              <a:rPr lang="it-IT" sz="5400" noProof="0" dirty="0"/>
            </a:br>
            <a:r>
              <a:rPr lang="it-IT" sz="5400" noProof="0" dirty="0" err="1"/>
              <a:t>Mosaicing</a:t>
            </a:r>
            <a:endParaRPr lang="it-IT" sz="54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noProof="0" dirty="0"/>
              <a:t>Autore: Emanuele Venturelli </a:t>
            </a:r>
          </a:p>
          <a:p>
            <a:r>
              <a:rPr lang="it-IT" noProof="0" dirty="0"/>
              <a:t>Matricola: VR509826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0DEE-3EBC-FBF8-C010-156EDE30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394C-C6EA-22C7-8938-D48BE0C6CA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4"/>
            <a:ext cx="8286183" cy="491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1" noProof="0" dirty="0"/>
              <a:t>Calcolo della matrice di omografia H</a:t>
            </a:r>
          </a:p>
          <a:p>
            <a:pPr marL="0" indent="0">
              <a:buNone/>
            </a:pPr>
            <a:r>
              <a:rPr lang="it-IT" sz="1800" dirty="0"/>
              <a:t>L’omografia è una matrice 3×3 che soddisfa:</a:t>
            </a:r>
          </a:p>
          <a:p>
            <a:pPr marL="0" indent="0">
              <a:buNone/>
            </a:pPr>
            <a:r>
              <a:rPr lang="it-IT" sz="1800" dirty="0"/>
              <a:t>Per calcolarla, determiniamo prima la matrice dei coefficienti A, partendo dalle equazioni lineari: </a:t>
            </a:r>
          </a:p>
          <a:p>
            <a:pPr marL="0" indent="0">
              <a:buNone/>
            </a:pPr>
            <a:endParaRPr lang="it-IT" sz="1800" noProof="0" dirty="0"/>
          </a:p>
          <a:p>
            <a:pPr marL="0" indent="0">
              <a:buNone/>
            </a:pPr>
            <a:r>
              <a:rPr lang="it-IT" sz="1800" dirty="0"/>
              <a:t>Questo permette di costruire una matrice A tale che Ah=0, dove h è il vettore contenente gli elementi della matrice H</a:t>
            </a:r>
            <a:endParaRPr lang="it-IT" sz="1800" noProof="0" dirty="0"/>
          </a:p>
          <a:p>
            <a:pPr marL="0" indent="0">
              <a:buNone/>
            </a:pPr>
            <a:r>
              <a:rPr lang="it-IT" sz="1800" noProof="0" dirty="0"/>
              <a:t>Si applica poi la Decomposizione ai Valori Singolari (SVD) ad A, per ottenere </a:t>
            </a:r>
            <a:r>
              <a:rPr lang="it-IT" sz="1800" noProof="0" dirty="0" err="1"/>
              <a:t>Vt</a:t>
            </a:r>
            <a:r>
              <a:rPr lang="it-IT" sz="1800" noProof="0" dirty="0"/>
              <a:t>: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noProof="0" dirty="0"/>
              <a:t>L'ultima riga di </a:t>
            </a:r>
            <a:r>
              <a:rPr lang="it-IT" sz="1800" noProof="0" dirty="0" err="1"/>
              <a:t>Vt</a:t>
            </a:r>
            <a:r>
              <a:rPr lang="it-IT" sz="1800" dirty="0"/>
              <a:t> </a:t>
            </a:r>
            <a:r>
              <a:rPr lang="it-IT" sz="1800" noProof="0" dirty="0"/>
              <a:t>fornisce il vettore soluzione per h, che viene poi rimodellato in una matrice 3×3.</a:t>
            </a:r>
          </a:p>
          <a:p>
            <a:pPr marL="0" indent="0">
              <a:buNone/>
            </a:pPr>
            <a:r>
              <a:rPr lang="it-IT" sz="1800" dirty="0"/>
              <a:t>Infine si normalizza H.</a:t>
            </a:r>
            <a:endParaRPr lang="it-IT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92386-4A03-B677-3585-F6995DC5E67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8B30B0-7F42-39A3-5A8B-BA335A68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56" y="1359097"/>
            <a:ext cx="1209844" cy="7335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677925-25EE-F7CF-F823-DA21C8F70A4F}"/>
              </a:ext>
            </a:extLst>
          </p:cNvPr>
          <p:cNvSpPr txBox="1"/>
          <p:nvPr/>
        </p:nvSpPr>
        <p:spPr>
          <a:xfrm>
            <a:off x="1942534" y="2527242"/>
            <a:ext cx="553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A.append([-x1, -y1, -1, 0, 0, 0, x1*x2, y1*x2, x2])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A.append([0, 0, 0, -x1, -y1, -1, x1*y2, y1*y2, y2])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6ED4BF-5CA0-3D17-AB3D-C15E7EFBCDE2}"/>
              </a:ext>
            </a:extLst>
          </p:cNvPr>
          <p:cNvSpPr txBox="1"/>
          <p:nvPr/>
        </p:nvSpPr>
        <p:spPr>
          <a:xfrm>
            <a:off x="2984532" y="4232689"/>
            <a:ext cx="251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anose="020B0609020204030204" pitchFamily="49" charset="0"/>
              </a:rPr>
              <a:t>U, S, Vt = np.linalg.svd(A)</a:t>
            </a:r>
          </a:p>
          <a:p>
            <a:endParaRPr lang="es-E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3E61-4219-500F-7522-85FE9763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547D-A788-FDF5-4A16-9D4C0C8E45E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4"/>
            <a:ext cx="8286183" cy="491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1" dirty="0"/>
              <a:t>Applicazione della trasformazione omografica a un punto</a:t>
            </a:r>
          </a:p>
          <a:p>
            <a:pPr marL="0" indent="0">
              <a:buNone/>
            </a:pPr>
            <a:r>
              <a:rPr lang="it-IT" sz="1800" dirty="0"/>
              <a:t>Si converte il punto (x, y) in coordinate omogenee (x, y, 1) e si moltiplica per la matrice di omografia H. </a:t>
            </a:r>
          </a:p>
          <a:p>
            <a:pPr marL="0" indent="0">
              <a:buNone/>
            </a:pPr>
            <a:r>
              <a:rPr lang="it-IT" sz="1800" dirty="0"/>
              <a:t>Si riporta poi il punto in coordinate cartesiane.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i="1" noProof="0" dirty="0"/>
              <a:t>Calcolo degli </a:t>
            </a:r>
            <a:r>
              <a:rPr lang="it-IT" sz="1800" b="1" i="1" noProof="0" dirty="0" err="1"/>
              <a:t>inlier</a:t>
            </a:r>
            <a:endParaRPr lang="it-IT" sz="1800" b="1" i="1" noProof="0" dirty="0"/>
          </a:p>
          <a:p>
            <a:pPr marL="0" indent="0">
              <a:buNone/>
            </a:pPr>
            <a:r>
              <a:rPr lang="it-IT" sz="1800" noProof="0" dirty="0"/>
              <a:t>Questa funzione valuta quanti punti corrispondenti rispettano la trasformazione H con un errore inferiore alla soglia </a:t>
            </a:r>
            <a:r>
              <a:rPr lang="it-IT" sz="1800" noProof="0" dirty="0" err="1"/>
              <a:t>threshold</a:t>
            </a:r>
            <a:r>
              <a:rPr lang="it-IT" sz="1800" noProof="0" dirty="0"/>
              <a:t>. </a:t>
            </a:r>
          </a:p>
          <a:p>
            <a:pPr marL="0" indent="0">
              <a:buNone/>
            </a:pPr>
            <a:r>
              <a:rPr lang="it-IT" sz="1800" noProof="0" dirty="0"/>
              <a:t>Per ogni punto p1 si calcola H*p1 e si confronta la posizione con il punto corrispondente p2. </a:t>
            </a:r>
          </a:p>
          <a:p>
            <a:pPr marL="0" indent="0">
              <a:buNone/>
            </a:pPr>
            <a:r>
              <a:rPr lang="it-IT" sz="1800" noProof="0" dirty="0"/>
              <a:t>Se l’errore è inferiore alla soglia </a:t>
            </a:r>
            <a:r>
              <a:rPr lang="it-IT" sz="1800" noProof="0" dirty="0" err="1"/>
              <a:t>threshold</a:t>
            </a:r>
            <a:r>
              <a:rPr lang="it-IT" sz="1800" noProof="0" dirty="0"/>
              <a:t>, il punto viene considerato un </a:t>
            </a:r>
            <a:r>
              <a:rPr lang="it-IT" sz="1800" noProof="0" dirty="0" err="1"/>
              <a:t>inlier</a:t>
            </a:r>
            <a:r>
              <a:rPr lang="it-IT" sz="1800" noProof="0" dirty="0"/>
              <a:t>.</a:t>
            </a:r>
          </a:p>
          <a:p>
            <a:pPr marL="0" indent="0">
              <a:buNone/>
            </a:pPr>
            <a:endParaRPr lang="it-IT" sz="1800" noProof="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B7A-B547-58FE-0734-3F9099465CF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(3)</a:t>
            </a:r>
          </a:p>
        </p:txBody>
      </p:sp>
    </p:spTree>
    <p:extLst>
      <p:ext uri="{BB962C8B-B14F-4D97-AF65-F5344CB8AC3E}">
        <p14:creationId xmlns:p14="http://schemas.microsoft.com/office/powerpoint/2010/main" val="283554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52FED-DA0B-2026-EEA6-0AF5E793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5DFF-DA52-3AD3-CE80-25F90421E54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4"/>
            <a:ext cx="8286183" cy="491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1" noProof="0" dirty="0"/>
              <a:t>Calcolo dell'omografia H con RANSAC</a:t>
            </a:r>
          </a:p>
          <a:p>
            <a:pPr marL="0" indent="0">
              <a:buNone/>
            </a:pPr>
            <a:r>
              <a:rPr lang="it-IT" sz="1800" noProof="0" dirty="0"/>
              <a:t>Implementazione</a:t>
            </a:r>
            <a:r>
              <a:rPr lang="it-IT" sz="1800" dirty="0"/>
              <a:t> </a:t>
            </a:r>
            <a:r>
              <a:rPr lang="it-IT" sz="1800" noProof="0" dirty="0"/>
              <a:t>dell'algoritmo RANSAC per stimare la migliore omografia possibile: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noProof="0" dirty="0"/>
              <a:t>Si selezionano 4 coppie casuali di punti per calcolare una matrice di omografia 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noProof="0" dirty="0"/>
              <a:t>Si valuta il numero di </a:t>
            </a:r>
            <a:r>
              <a:rPr lang="it-IT" sz="1800" noProof="0" dirty="0" err="1"/>
              <a:t>inlier</a:t>
            </a:r>
            <a:r>
              <a:rPr lang="it-IT" sz="1800" noProof="0" dirty="0"/>
              <a:t> con la funzione </a:t>
            </a:r>
            <a:r>
              <a:rPr lang="it-IT" sz="1800" noProof="0" dirty="0" err="1">
                <a:latin typeface="Consolas" panose="020B0609020204030204" pitchFamily="49" charset="0"/>
              </a:rPr>
              <a:t>compute_inliers</a:t>
            </a:r>
            <a:r>
              <a:rPr lang="it-IT" sz="1800" dirty="0"/>
              <a:t> (spiegata nella slide precedente)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Se questa H ha più </a:t>
            </a:r>
            <a:r>
              <a:rPr lang="it-IT" sz="1800" dirty="0" err="1"/>
              <a:t>inlier</a:t>
            </a:r>
            <a:r>
              <a:rPr lang="it-IT" sz="1800" dirty="0"/>
              <a:t> di qualsiasi altra finora trovata, viene salvata come miglior omografia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D5697-6B1B-D121-81BA-932ABE1329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(4)</a:t>
            </a:r>
          </a:p>
        </p:txBody>
      </p:sp>
    </p:spTree>
    <p:extLst>
      <p:ext uri="{BB962C8B-B14F-4D97-AF65-F5344CB8AC3E}">
        <p14:creationId xmlns:p14="http://schemas.microsoft.com/office/powerpoint/2010/main" val="416979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Fusione delle immagini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Le immagini vengono fuse utilizzando maschere di transizione.</a:t>
            </a:r>
          </a:p>
          <a:p>
            <a:r>
              <a:rPr lang="it-IT" dirty="0"/>
              <a:t>Ad ogni iterazione la matrice H viene moltiplicata con quella precedente in modo ricorsivo.</a:t>
            </a:r>
            <a:endParaRPr lang="it-IT" noProof="0" dirty="0"/>
          </a:p>
          <a:p>
            <a:r>
              <a:rPr lang="it-IT" noProof="0" dirty="0"/>
              <a:t>Viene applicata una finestra di </a:t>
            </a:r>
            <a:r>
              <a:rPr lang="it-IT" noProof="0" dirty="0" err="1"/>
              <a:t>smoothing</a:t>
            </a:r>
            <a:r>
              <a:rPr lang="it-IT" noProof="0" dirty="0"/>
              <a:t> (tecnica del </a:t>
            </a:r>
            <a:r>
              <a:rPr lang="it-IT" noProof="0" dirty="0" err="1"/>
              <a:t>feathering</a:t>
            </a:r>
            <a:r>
              <a:rPr lang="it-IT" noProof="0" dirty="0"/>
              <a:t>) per evitare artefatti visivi.</a:t>
            </a:r>
          </a:p>
          <a:p>
            <a:r>
              <a:rPr lang="it-IT" noProof="0" dirty="0"/>
              <a:t>Le bande nere ai bordi e quelle superiori vengono ritagliate automaticamente.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Salvataggio e visualizzazione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La prima immagine finale (panorama destro) viene salvata come file JPG nella directory di output.</a:t>
            </a:r>
          </a:p>
          <a:p>
            <a:r>
              <a:rPr lang="it-IT" dirty="0"/>
              <a:t>Si salvano poi nella cartella buffer le immagini che compongono l’altra metà del panorama ma ruotate di 180° rispetto all’asse verticale; una volta fatto ciò il codice viene eseguito nuovamente creando il panorama sinistro.</a:t>
            </a:r>
          </a:p>
          <a:p>
            <a:r>
              <a:rPr lang="it-IT" noProof="0" dirty="0"/>
              <a:t>Infine si uniscono le due immagini creando il panorama finale.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progetto utilizza tecniche di Computer Vision per creare immagini panoramiche (</a:t>
            </a:r>
            <a:r>
              <a:rPr lang="it-IT" noProof="0" dirty="0" err="1"/>
              <a:t>mosaicing</a:t>
            </a:r>
            <a:r>
              <a:rPr lang="it-IT" noProof="0" dirty="0"/>
              <a:t>). </a:t>
            </a:r>
          </a:p>
          <a:p>
            <a:r>
              <a:rPr lang="it-IT" noProof="0" dirty="0"/>
              <a:t>Viene utilizzato il rilevamento di feature con SIFT, calcolo delle omografie e fusione delle immagini.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Import delle librerie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progetto è svolto interamente in Python e le librerie utilizzate sono:</a:t>
            </a:r>
          </a:p>
          <a:p>
            <a:pPr marL="457200" indent="-457200">
              <a:buFont typeface="+mj-lt"/>
              <a:buAutoNum type="arabicPeriod"/>
            </a:pPr>
            <a:endParaRPr lang="it-IT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numpy</a:t>
            </a:r>
            <a:r>
              <a:rPr lang="it-IT" noProof="0" dirty="0"/>
              <a:t>: Per operazioni matematiche 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OpenCV</a:t>
            </a:r>
            <a:r>
              <a:rPr lang="it-IT" noProof="0" dirty="0"/>
              <a:t> (cv2): Per elaborazione delle immagini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Matplotlib</a:t>
            </a:r>
            <a:r>
              <a:rPr lang="it-IT" noProof="0" dirty="0"/>
              <a:t>: Per visualizzazione delle immagini e grafici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os</a:t>
            </a:r>
            <a:r>
              <a:rPr lang="it-IT" noProof="0" dirty="0"/>
              <a:t>, </a:t>
            </a:r>
            <a:r>
              <a:rPr lang="it-IT" noProof="0" dirty="0" err="1"/>
              <a:t>posixpath</a:t>
            </a:r>
            <a:r>
              <a:rPr lang="it-IT" noProof="0" dirty="0"/>
              <a:t>: Per gestione file e 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RANSAC_HM: libreria creata ad hoc contenente RANSAC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181068" y="1181705"/>
            <a:ext cx="8863343" cy="4494590"/>
          </a:xfrm>
        </p:spPr>
        <p:txBody>
          <a:bodyPr>
            <a:normAutofit/>
          </a:bodyPr>
          <a:lstStyle/>
          <a:p>
            <a:r>
              <a:rPr lang="it-IT" sz="1700" noProof="0" dirty="0"/>
              <a:t>1. </a:t>
            </a:r>
            <a:r>
              <a:rPr lang="it-IT" sz="1700" dirty="0"/>
              <a:t>C</a:t>
            </a:r>
            <a:r>
              <a:rPr lang="it-IT" sz="1700" noProof="0" dirty="0" err="1"/>
              <a:t>aricamento</a:t>
            </a:r>
            <a:r>
              <a:rPr lang="it-IT" sz="1700" noProof="0" dirty="0"/>
              <a:t> e inizializzazione delle immagini.</a:t>
            </a:r>
          </a:p>
          <a:p>
            <a:r>
              <a:rPr lang="it-IT" sz="1700" noProof="0" dirty="0"/>
              <a:t>2. Rilevamento di feature con SIFT</a:t>
            </a:r>
          </a:p>
          <a:p>
            <a:r>
              <a:rPr lang="it-IT" sz="1700" noProof="0" dirty="0"/>
              <a:t>3. Calcolo delle omografie con RANSAC</a:t>
            </a:r>
          </a:p>
          <a:p>
            <a:r>
              <a:rPr lang="it-IT" sz="1700" noProof="0" dirty="0"/>
              <a:t>4. Fusione delle immagini con maschere di transizione ed eliminazione delle bande nere</a:t>
            </a:r>
          </a:p>
          <a:p>
            <a:r>
              <a:rPr lang="it-IT" sz="1700" noProof="0" dirty="0"/>
              <a:t>5. Salvataggio dell’immagine di destra</a:t>
            </a:r>
          </a:p>
          <a:p>
            <a:r>
              <a:rPr lang="it-IT" sz="1700" noProof="0" dirty="0"/>
              <a:t>6. Salvataggio delle rimanenti immagini nella cartella buffer</a:t>
            </a:r>
          </a:p>
          <a:p>
            <a:r>
              <a:rPr lang="it-IT" sz="1700" noProof="0" dirty="0"/>
              <a:t>7. Ripetizione dei punti 2, 3, 4</a:t>
            </a:r>
          </a:p>
          <a:p>
            <a:r>
              <a:rPr lang="it-IT" sz="1700" noProof="0" dirty="0"/>
              <a:t>8. Salvataggio dell’immagine di sinistra</a:t>
            </a:r>
          </a:p>
          <a:p>
            <a:r>
              <a:rPr lang="it-IT" sz="1700" noProof="0" dirty="0"/>
              <a:t>9. Unione delle immagini destra e sinistra</a:t>
            </a:r>
          </a:p>
          <a:p>
            <a:r>
              <a:rPr lang="it-IT" sz="1700" dirty="0"/>
              <a:t>10. Rimozione delle bande nere superiori ed inferiori</a:t>
            </a:r>
            <a:endParaRPr lang="it-IT" sz="1700" noProof="0" dirty="0"/>
          </a:p>
          <a:p>
            <a:r>
              <a:rPr lang="it-IT" sz="1700" noProof="0" dirty="0"/>
              <a:t>11. Salvataggio panorama finale</a:t>
            </a:r>
          </a:p>
          <a:p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Struttura del Codice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Caricamento delle immagini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Le immagini vengono lette nella directory del programma, nella apposita cartella input.</a:t>
            </a:r>
          </a:p>
          <a:p>
            <a:r>
              <a:rPr lang="it-IT" noProof="0" dirty="0"/>
              <a:t>Sono memorizzate in una lista per l'elaborazione successiva.</a:t>
            </a:r>
          </a:p>
          <a:p>
            <a:r>
              <a:rPr lang="it-IT" noProof="0" dirty="0"/>
              <a:t>Il codice supporta immagini nei formati JPG e PNG.</a:t>
            </a:r>
          </a:p>
          <a:p>
            <a:r>
              <a:rPr lang="it-IT" dirty="0"/>
              <a:t>Una volta fatto, il codice converte le immagini da BGR a scala di grigi.</a:t>
            </a:r>
          </a:p>
          <a:p>
            <a:r>
              <a:rPr lang="it-IT" dirty="0"/>
              <a:t>La conversione aiuta a ridurre la complessità computazionale.</a:t>
            </a:r>
            <a:endParaRPr lang="it-IT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8D866-CC33-B1AF-66F0-085A0FD9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A4B7-3975-A91E-FB8B-09DBA16689F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9545" y="1181705"/>
            <a:ext cx="7451002" cy="4494590"/>
          </a:xfrm>
        </p:spPr>
        <p:txBody>
          <a:bodyPr>
            <a:normAutofit/>
          </a:bodyPr>
          <a:lstStyle/>
          <a:p>
            <a:r>
              <a:rPr lang="it-IT" sz="1800" noProof="0" dirty="0"/>
              <a:t>Utilizza SIFT (Scale </a:t>
            </a:r>
            <a:r>
              <a:rPr lang="it-IT" sz="1800" noProof="0" dirty="0" err="1"/>
              <a:t>Invariant</a:t>
            </a:r>
            <a:r>
              <a:rPr lang="it-IT" sz="1800" noProof="0" dirty="0"/>
              <a:t> Feature </a:t>
            </a:r>
            <a:r>
              <a:rPr lang="it-IT" sz="1800" noProof="0" dirty="0" err="1"/>
              <a:t>Transform</a:t>
            </a:r>
            <a:r>
              <a:rPr lang="it-IT" sz="1800" noProof="0" dirty="0"/>
              <a:t>) per rilevare </a:t>
            </a:r>
            <a:r>
              <a:rPr lang="it-IT" sz="1800" noProof="0" dirty="0" err="1"/>
              <a:t>keypoint</a:t>
            </a:r>
            <a:r>
              <a:rPr lang="it-IT" sz="1800" noProof="0" dirty="0"/>
              <a:t> e descrittori.</a:t>
            </a:r>
          </a:p>
          <a:p>
            <a:r>
              <a:rPr lang="it-IT" sz="1800" dirty="0"/>
              <a:t>Per i </a:t>
            </a:r>
            <a:r>
              <a:rPr lang="it-IT" sz="1800" dirty="0" err="1"/>
              <a:t>keypoint</a:t>
            </a:r>
            <a:r>
              <a:rPr lang="it-IT" sz="1800" dirty="0"/>
              <a:t> viene utilizzata prima la differenza di Gaussiane (</a:t>
            </a:r>
            <a:r>
              <a:rPr lang="it-IT" sz="1800" dirty="0" err="1"/>
              <a:t>DoG</a:t>
            </a:r>
            <a:r>
              <a:rPr lang="it-IT" sz="1800" dirty="0"/>
              <a:t>) e successivamente viene cercato l’estremo locale nella scala corrente e in quelle precedenti e successive.</a:t>
            </a:r>
            <a:endParaRPr lang="it-IT" sz="1800" noProof="0" dirty="0"/>
          </a:p>
          <a:p>
            <a:r>
              <a:rPr lang="it-IT" sz="1800" noProof="0" dirty="0"/>
              <a:t>Vengono poi calcolati i descrittori: i punti della regione di interesse sono partizionati in </a:t>
            </a:r>
            <a:r>
              <a:rPr lang="it-IT" sz="1800" noProof="0" dirty="0" err="1"/>
              <a:t>sottoregioni</a:t>
            </a:r>
            <a:r>
              <a:rPr lang="it-IT" sz="1800" noProof="0" dirty="0"/>
              <a:t> attorno al punto stesso. A ciascuna regione è associato un istogramma di 8 bin contenenti le distribuzioni pesate della magnitudo delle relative orientazioni.</a:t>
            </a:r>
          </a:p>
          <a:p>
            <a:r>
              <a:rPr lang="it-IT" sz="1800" noProof="0" dirty="0"/>
              <a:t>I parametri per il calcolo del descrittore sono 4×4 istogrammi, ciascuno da 8 bin. La dimensione del descrittore è dunque 128.</a:t>
            </a:r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FD526-BD43-352A-CF1D-7F72269727E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Rilevamento delle features (1)</a:t>
            </a:r>
          </a:p>
        </p:txBody>
      </p:sp>
    </p:spTree>
    <p:extLst>
      <p:ext uri="{BB962C8B-B14F-4D97-AF65-F5344CB8AC3E}">
        <p14:creationId xmlns:p14="http://schemas.microsoft.com/office/powerpoint/2010/main" val="269845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08269-C4B7-43FD-0F5C-E897EEC2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8ACF-984E-7C67-4B14-3FA3742B88B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96293" y="1181705"/>
            <a:ext cx="6880634" cy="4494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noProof="0" dirty="0"/>
              <a:t>Il matching utilizza l’oggetto </a:t>
            </a:r>
            <a:r>
              <a:rPr lang="it-IT" sz="1800" noProof="0" dirty="0" err="1"/>
              <a:t>BFMatcher</a:t>
            </a:r>
            <a:r>
              <a:rPr lang="it-IT" sz="1800" noProof="0" dirty="0"/>
              <a:t> (Brute-Force </a:t>
            </a:r>
            <a:r>
              <a:rPr lang="it-IT" sz="1800" noProof="0" dirty="0" err="1"/>
              <a:t>Matcher</a:t>
            </a:r>
            <a:r>
              <a:rPr lang="it-IT" sz="1800" noProof="0" dirty="0"/>
              <a:t>).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La funzione prende in ingresso due parametri:</a:t>
            </a:r>
            <a:endParaRPr lang="it-IT" sz="100" dirty="0"/>
          </a:p>
          <a:p>
            <a:pPr marL="0" indent="0">
              <a:lnSpc>
                <a:spcPct val="100000"/>
              </a:lnSpc>
              <a:buNone/>
            </a:pPr>
            <a:endParaRPr lang="it-IT" sz="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primo è </a:t>
            </a:r>
            <a:r>
              <a:rPr lang="it-IT" dirty="0" err="1"/>
              <a:t>NormType</a:t>
            </a:r>
            <a:r>
              <a:rPr lang="it-IT" dirty="0"/>
              <a:t>, che di </a:t>
            </a:r>
            <a:r>
              <a:rPr lang="it-IT" dirty="0" err="1"/>
              <a:t>defualt</a:t>
            </a:r>
            <a:r>
              <a:rPr lang="it-IT" dirty="0"/>
              <a:t> è posto pari a cv.NORM_L2 (distanza Euclidea)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secondo è un valore booleano, che di default è posto pari a FALSE. Se posto pari a TRUE, vengono restituite solo quelle corrispondenze con valore (</a:t>
            </a:r>
            <a:r>
              <a:rPr lang="it-IT" dirty="0" err="1"/>
              <a:t>i,j</a:t>
            </a:r>
            <a:r>
              <a:rPr lang="it-IT" dirty="0"/>
              <a:t>) tali che l'i-esimo descrittore nell'insieme A abbia il j-esimo descrittore nell'insieme B come migliore corrispondenza e viceversa</a:t>
            </a:r>
          </a:p>
          <a:p>
            <a:pPr marL="0">
              <a:buNone/>
            </a:pPr>
            <a:r>
              <a:rPr lang="it-IT" sz="1800" dirty="0"/>
              <a:t>I match vengono successivamente ordinati in base alla distanza tra i descrittori: più piccola è la distanza, più il match è affidabile.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F94E-6781-03AF-21E5-BAA912C70E0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Rilevamento delle features (2)</a:t>
            </a:r>
          </a:p>
        </p:txBody>
      </p:sp>
    </p:spTree>
    <p:extLst>
      <p:ext uri="{BB962C8B-B14F-4D97-AF65-F5344CB8AC3E}">
        <p14:creationId xmlns:p14="http://schemas.microsoft.com/office/powerpoint/2010/main" val="40869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Calcolo delle omografie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Utilizza RANSAC per stimare la matrice di omografia H, che rappresenta la trasformazione geometrica tra l’immagine A e l’immagine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Viene definito un numero di iterazioni per trovare la trasformazione migliore</a:t>
            </a:r>
            <a:r>
              <a:rPr lang="it-IT" dirty="0"/>
              <a:t>: n</a:t>
            </a:r>
            <a:r>
              <a:rPr lang="it-IT" noProof="0" dirty="0" err="1"/>
              <a:t>el</a:t>
            </a:r>
            <a:r>
              <a:rPr lang="it-IT" noProof="0" dirty="0"/>
              <a:t> codice è posto pari a 500.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Si definisce la tolleranza per classificare un punto come </a:t>
            </a:r>
            <a:r>
              <a:rPr lang="it-IT" noProof="0" dirty="0" err="1"/>
              <a:t>inlier</a:t>
            </a:r>
            <a:r>
              <a:rPr lang="it-IT" noProof="0" dirty="0"/>
              <a:t> (buon match) o </a:t>
            </a:r>
            <a:r>
              <a:rPr lang="it-IT" noProof="0" dirty="0" err="1"/>
              <a:t>outlier</a:t>
            </a:r>
            <a:r>
              <a:rPr lang="it-IT" noProof="0" dirty="0"/>
              <a:t> (errato): nel codice è posta pari a 5.0.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CAEB8-73FE-183B-7606-8D105A20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9264-E27A-B092-FFAD-9A926004D8C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5"/>
            <a:ext cx="8286183" cy="4494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noProof="0" dirty="0"/>
              <a:t>Il codice è composto da 4 funzioni:</a:t>
            </a:r>
          </a:p>
          <a:p>
            <a:pPr marL="457200" indent="-457200">
              <a:buFont typeface="+mj-lt"/>
              <a:buAutoNum type="arabicPeriod"/>
            </a:pPr>
            <a:r>
              <a:rPr lang="it-IT" noProof="0" dirty="0"/>
              <a:t>Calcolo della matrice di omografia H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Applicazione della trasformazione omografica a un punto</a:t>
            </a:r>
          </a:p>
          <a:p>
            <a:pPr marL="457200" indent="-457200">
              <a:buFont typeface="+mj-lt"/>
              <a:buAutoNum type="arabicPeriod"/>
            </a:pPr>
            <a:r>
              <a:rPr lang="it-IT" noProof="0" dirty="0"/>
              <a:t>Calcolo degli </a:t>
            </a:r>
            <a:r>
              <a:rPr lang="it-IT" noProof="0" dirty="0" err="1"/>
              <a:t>inlier</a:t>
            </a:r>
            <a:endParaRPr lang="it-IT" noProof="0" dirty="0"/>
          </a:p>
          <a:p>
            <a:pPr marL="457200" indent="-457200">
              <a:buFont typeface="+mj-lt"/>
              <a:buAutoNum type="arabicPeriod"/>
            </a:pPr>
            <a:r>
              <a:rPr lang="it-IT" noProof="0" dirty="0"/>
              <a:t>Calcolo dell'omografia con RANSAC</a:t>
            </a:r>
          </a:p>
          <a:p>
            <a:pPr>
              <a:buFont typeface="Arial" panose="020B0604020202020204" pitchFamily="34" charset="0"/>
              <a:buChar char="•"/>
            </a:pPr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0A6D2-DD12-F37D-9A36-D967FFB5303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(1)</a:t>
            </a:r>
          </a:p>
        </p:txBody>
      </p:sp>
    </p:spTree>
    <p:extLst>
      <p:ext uri="{BB962C8B-B14F-4D97-AF65-F5344CB8AC3E}">
        <p14:creationId xmlns:p14="http://schemas.microsoft.com/office/powerpoint/2010/main" val="218152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7b3347-466f-4d68-a094-4f91030c746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8C2AB175FCC841A35B39BB0B457DD2" ma:contentTypeVersion="10" ma:contentTypeDescription="Creare un nuovo documento." ma:contentTypeScope="" ma:versionID="d8fe781c2a432bcec60c39c6833c535b">
  <xsd:schema xmlns:xsd="http://www.w3.org/2001/XMLSchema" xmlns:xs="http://www.w3.org/2001/XMLSchema" xmlns:p="http://schemas.microsoft.com/office/2006/metadata/properties" xmlns:ns3="257b3347-466f-4d68-a094-4f91030c7460" targetNamespace="http://schemas.microsoft.com/office/2006/metadata/properties" ma:root="true" ma:fieldsID="9ef584fb97dcafca922019358da6d608" ns3:_="">
    <xsd:import namespace="257b3347-466f-4d68-a094-4f91030c74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b3347-466f-4d68-a094-4f91030c7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F83D41-C702-478A-9620-FBAB8F342A46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257b3347-466f-4d68-a094-4f91030c746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77C438-8068-4312-BB11-0015E3C95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C595A2-D0B7-4E79-9AC1-E08B01F15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b3347-466f-4d68-a094-4f91030c74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1063</Words>
  <Application>Microsoft Office PowerPoint</Application>
  <PresentationFormat>Presentazione su schermo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Retrospettivo</vt:lpstr>
      <vt:lpstr>Progetto Computer Vision:  Mosaicing</vt:lpstr>
      <vt:lpstr>Introduzione</vt:lpstr>
      <vt:lpstr>Import delle librerie</vt:lpstr>
      <vt:lpstr>Struttura del Codice</vt:lpstr>
      <vt:lpstr>Caricamento delle immagini</vt:lpstr>
      <vt:lpstr>Rilevamento delle features (1)</vt:lpstr>
      <vt:lpstr>Rilevamento delle features (2)</vt:lpstr>
      <vt:lpstr>Calcolo delle omografie</vt:lpstr>
      <vt:lpstr>RANSAC (1)</vt:lpstr>
      <vt:lpstr>RANSAC (2)</vt:lpstr>
      <vt:lpstr>RANSAC (3)</vt:lpstr>
      <vt:lpstr>RANSAC (4)</vt:lpstr>
      <vt:lpstr>Fusione delle immagini</vt:lpstr>
      <vt:lpstr>Salvataggio e visualizzazione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Emanuele Venturelli</dc:creator>
  <cp:keywords/>
  <dc:description/>
  <cp:lastModifiedBy>EMANUELE VENTURELLI</cp:lastModifiedBy>
  <cp:revision>10</cp:revision>
  <dcterms:created xsi:type="dcterms:W3CDTF">2013-01-27T09:14:16Z</dcterms:created>
  <dcterms:modified xsi:type="dcterms:W3CDTF">2025-02-23T13:27:55Z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0x0101006A8C2AB175FCC841A35B39BB0B457DD2</vt:lpwstr>
  </property>
</Properties>
</file>