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73" r:id="rId2"/>
    <p:sldId id="256" r:id="rId3"/>
    <p:sldId id="276" r:id="rId4"/>
    <p:sldId id="257" r:id="rId5"/>
    <p:sldId id="277" r:id="rId6"/>
    <p:sldId id="258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0E184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 autoAdjust="0"/>
    <p:restoredTop sz="94590" autoAdjust="0"/>
  </p:normalViewPr>
  <p:slideViewPr>
    <p:cSldViewPr snapToGrid="0">
      <p:cViewPr>
        <p:scale>
          <a:sx n="30" d="100"/>
          <a:sy n="30" d="100"/>
        </p:scale>
        <p:origin x="-858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Foglio_di_lavoro_di_Microsoft_Office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Foglio_di_lavoro_di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6"/>
  <c:chart>
    <c:autoTitleDeleted val="1"/>
    <c:view3D>
      <c:rotX val="30"/>
      <c:depthPercent val="100"/>
      <c:perspective val="30"/>
    </c:view3D>
    <c:plotArea>
      <c:layout>
        <c:manualLayout>
          <c:layoutTarget val="inner"/>
          <c:xMode val="edge"/>
          <c:yMode val="edge"/>
          <c:x val="8.3744160204557452E-2"/>
          <c:y val="9.8491615347615066E-2"/>
          <c:w val="0.80823246866524057"/>
          <c:h val="0.80301676930477039"/>
        </c:manualLayout>
      </c:layout>
      <c:pie3D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spPr>
              <a:solidFill>
                <a:srgbClr val="99663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23-4723-87F9-91C8025D0828}"/>
              </c:ext>
            </c:extLst>
          </c:dPt>
          <c:dPt>
            <c:idx val="1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23-4723-87F9-91C8025D0828}"/>
              </c:ext>
            </c:extLst>
          </c:dPt>
          <c:dLbls>
            <c:dLbl>
              <c:idx val="0"/>
              <c:layout>
                <c:manualLayout>
                  <c:x val="4.6654835983663663E-2"/>
                  <c:y val="-4.1560133697120173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/>
                    </a:pPr>
                    <a:r>
                      <a:rPr lang="en-US" sz="2400" dirty="0" err="1" smtClean="0"/>
                      <a:t>Montagna</a:t>
                    </a:r>
                    <a:endParaRPr lang="en-US" sz="2400" dirty="0" smtClean="0"/>
                  </a:p>
                  <a:p>
                    <a:pPr>
                      <a:defRPr sz="1400"/>
                    </a:pPr>
                    <a:r>
                      <a:rPr lang="en-US" sz="2400" dirty="0" smtClean="0"/>
                      <a:t>34,5 %</a:t>
                    </a:r>
                    <a:endParaRPr lang="it-IT" sz="2400" dirty="0"/>
                  </a:p>
                </c:rich>
              </c:tx>
              <c:spPr/>
              <c:dLblPos val="bestFit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1018221356624808"/>
                      <c:h val="0.143607380462442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23-4723-87F9-91C8025D0828}"/>
                </c:ext>
              </c:extLst>
            </c:dLbl>
            <c:dLbl>
              <c:idx val="1"/>
              <c:layout>
                <c:manualLayout>
                  <c:x val="-9.9398504194116763E-2"/>
                  <c:y val="-3.9840561373158112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/>
                    </a:pPr>
                    <a:r>
                      <a:rPr lang="en-US" sz="2400" dirty="0" err="1" smtClean="0"/>
                      <a:t>Collina</a:t>
                    </a:r>
                    <a:endParaRPr lang="en-US" sz="2400" dirty="0" smtClean="0"/>
                  </a:p>
                  <a:p>
                    <a:pPr>
                      <a:defRPr sz="1400"/>
                    </a:pPr>
                    <a:r>
                      <a:rPr lang="en-US" sz="2400" dirty="0" smtClean="0"/>
                      <a:t>50,8 %</a:t>
                    </a:r>
                    <a:endParaRPr lang="it-IT" sz="2400" dirty="0"/>
                  </a:p>
                </c:rich>
              </c:tx>
              <c:spPr/>
              <c:dLblPos val="bestFit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5312582892237101"/>
                      <c:h val="0.1305194442161498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B23-4723-87F9-91C8025D0828}"/>
                </c:ext>
              </c:extLst>
            </c:dLbl>
            <c:dLbl>
              <c:idx val="2"/>
              <c:layout>
                <c:manualLayout>
                  <c:x val="-0.15491986275196357"/>
                  <c:y val="2.5818383998801706E-3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/>
                    </a:pPr>
                    <a:r>
                      <a:rPr lang="en-US" sz="2400" dirty="0" err="1" smtClean="0"/>
                      <a:t>Pianura</a:t>
                    </a:r>
                    <a:endParaRPr lang="en-US" sz="2400" dirty="0" smtClean="0"/>
                  </a:p>
                  <a:p>
                    <a:pPr>
                      <a:defRPr sz="1400"/>
                    </a:pPr>
                    <a:r>
                      <a:rPr lang="en-US" sz="2400" dirty="0" smtClean="0"/>
                      <a:t>14,7</a:t>
                    </a:r>
                    <a:r>
                      <a:rPr lang="en-US" sz="2400" baseline="0" dirty="0" smtClean="0"/>
                      <a:t> %</a:t>
                    </a:r>
                    <a:endParaRPr lang="it-IT" sz="2400" dirty="0"/>
                  </a:p>
                </c:rich>
              </c:tx>
              <c:spPr/>
              <c:dLblPos val="bestFit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61305007587253"/>
                      <c:h val="0.1305194442161498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B23-4723-87F9-91C8025D0828}"/>
                </c:ext>
              </c:extLst>
            </c:dLbl>
            <c:txPr>
              <a:bodyPr/>
              <a:lstStyle/>
              <a:p>
                <a:pPr>
                  <a:defRPr sz="1400"/>
                </a:pPr>
                <a:endParaRPr lang="it-IT"/>
              </a:p>
            </c:txPr>
            <c:dLblPos val="outEnd"/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Montagna      34,6%</c:v>
                </c:pt>
                <c:pt idx="1">
                  <c:v>Collina      50,8%</c:v>
                </c:pt>
                <c:pt idx="2">
                  <c:v>Pianura           14,7%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34.6</c:v>
                </c:pt>
                <c:pt idx="1">
                  <c:v>50.8</c:v>
                </c:pt>
                <c:pt idx="2">
                  <c:v>14.7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Foglio1!$B$1</c15:sqref>
                        </c15:formulaRef>
                      </c:ext>
                    </c:extLst>
                    <c:strCache>
                      <c:ptCount val="1"/>
                      <c:pt idx="0">
                        <c:v>Il territorio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CB23-4723-87F9-91C8025D0828}"/>
            </c:ext>
          </c:extLst>
        </c:ser>
        <c:dLbls>
          <c:showCatName val="1"/>
        </c:dLbls>
      </c:pie3DChart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it-I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>
              <a:bevelT w="254000" h="254000"/>
              <a:bevelB w="254000" h="254000" prst="angle"/>
            </a:sp3d>
          </c:spPr>
          <c:dPt>
            <c:idx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>
                <a:bevelT w="254000" h="254000"/>
                <a:bevelB w="254000" h="254000" prst="angle"/>
              </a:sp3d>
            </c:spPr>
          </c:dPt>
          <c:dPt>
            <c:idx val="1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>
                <a:bevelT w="254000" h="254000"/>
                <a:bevelB w="254000" h="254000" prst="angle"/>
              </a:sp3d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>
                <a:bevelT w="254000" h="254000"/>
                <a:bevelB w="254000" h="254000" prst="angle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15-4F8E-BAE0-052246C89B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Settore terziario</c:v>
                </c:pt>
                <c:pt idx="1">
                  <c:v>Settore secondario</c:v>
                </c:pt>
                <c:pt idx="2">
                  <c:v>Settore primario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80.3</c:v>
                </c:pt>
                <c:pt idx="1">
                  <c:v>17.100000000000001</c:v>
                </c:pt>
                <c:pt idx="2">
                  <c:v>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E15-4F8E-BAE0-052246C89BAA}"/>
            </c:ext>
          </c:extLst>
        </c:ser>
        <c:dLbls>
          <c:showVal val="1"/>
        </c:dLbls>
        <c:gapWidth val="50"/>
        <c:gapDepth val="0"/>
        <c:shape val="box"/>
        <c:axId val="85173760"/>
        <c:axId val="85175680"/>
        <c:axId val="0"/>
      </c:bar3DChart>
      <c:catAx>
        <c:axId val="851737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6200000">
                <a:schemeClr val="tx1">
                  <a:alpha val="50000"/>
                </a:schemeClr>
              </a:innerShdw>
            </a:effectLst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175680"/>
        <c:crosses val="autoZero"/>
        <c:auto val="1"/>
        <c:lblAlgn val="ctr"/>
        <c:lblOffset val="100"/>
      </c:catAx>
      <c:valAx>
        <c:axId val="851756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0%" sourceLinked="1"/>
        <c:majorTickMark val="none"/>
        <c:tickLblPos val="none"/>
        <c:crossAx val="8517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513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06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551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8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2325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869003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1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6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58149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141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42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5" name="CasellaDiTesto 4"/>
          <p:cNvSpPr txBox="1"/>
          <p:nvPr/>
        </p:nvSpPr>
        <p:spPr>
          <a:xfrm>
            <a:off x="426091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C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68412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A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110733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M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097070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P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23367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A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565688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N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480017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I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804916" y="4811998"/>
            <a:ext cx="72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0" dirty="0" smtClean="0">
                <a:solidFill>
                  <a:srgbClr val="92D050"/>
                </a:solidFill>
                <a:latin typeface="Copperplate Gothic Bold" pitchFamily="34" charset="0"/>
              </a:rPr>
              <a:t>A</a:t>
            </a:r>
            <a:endParaRPr lang="it-IT" sz="9000" dirty="0">
              <a:solidFill>
                <a:srgbClr val="92D050"/>
              </a:solidFill>
              <a:latin typeface="Copperplate Gothic Bold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2492548" y="315812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652788" y="803346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6389293" y="2204750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7245076" y="4148966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2647430" y="904070"/>
            <a:ext cx="1534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ASPETTO</a:t>
            </a:r>
            <a:b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</a:br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FISICO</a:t>
            </a:r>
            <a:endParaRPr lang="it-IT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677861" y="1379410"/>
            <a:ext cx="185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PRINCIPALI</a:t>
            </a:r>
          </a:p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CITTÀ</a:t>
            </a:r>
            <a:endParaRPr lang="it-IT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439659" y="2924830"/>
            <a:ext cx="1791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ECONOMIA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7184999" y="4737224"/>
            <a:ext cx="201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TRADIZIONI</a:t>
            </a:r>
          </a:p>
          <a:p>
            <a:pPr algn="ctr"/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E CURIOSITÀ</a:t>
            </a:r>
            <a:endParaRPr lang="it-IT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1" name="Arco 20"/>
          <p:cNvSpPr/>
          <p:nvPr/>
        </p:nvSpPr>
        <p:spPr>
          <a:xfrm>
            <a:off x="155507" y="2384770"/>
            <a:ext cx="6949623" cy="7272808"/>
          </a:xfrm>
          <a:prstGeom prst="arc">
            <a:avLst/>
          </a:prstGeom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800" dirty="0"/>
          </a:p>
        </p:txBody>
      </p:sp>
    </p:spTree>
    <p:extLst>
      <p:ext uri="{BB962C8B-B14F-4D97-AF65-F5344CB8AC3E}">
        <p14:creationId xmlns="" xmlns:p14="http://schemas.microsoft.com/office/powerpoint/2010/main" val="22428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00"/>
                            </p:stCondLst>
                            <p:childTnLst>
                              <p:par>
                                <p:cTn id="1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12190477" cy="6857143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="" xmlns:a16="http://schemas.microsoft.com/office/drawing/2014/main" id="{A8DA044A-2700-4C39-BB8A-1AD5056A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28601"/>
            <a:ext cx="4591050" cy="1385888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chemeClr val="accent6"/>
                </a:solidFill>
                <a:latin typeface="Arial Rounded MT Bold" pitchFamily="34" charset="0"/>
              </a:rPr>
              <a:t>L’economia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="" xmlns:a16="http://schemas.microsoft.com/office/drawing/2014/main" id="{D298F9D8-D250-4B01-BD57-A2337003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349625"/>
            <a:ext cx="10515600" cy="327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L’agricoltura </a:t>
            </a:r>
          </a:p>
          <a:p>
            <a:pPr marL="0" indent="0">
              <a:buNone/>
            </a:pPr>
            <a:r>
              <a:rPr lang="it-IT" dirty="0"/>
              <a:t>L’agricoltura è molto sviluppata per il terreno che è prevalentemente fertile grazie al Vesuvio, ma anche grazie al clima mediterraneo.</a:t>
            </a:r>
          </a:p>
          <a:p>
            <a:pPr marL="0" indent="0">
              <a:buNone/>
            </a:pPr>
            <a:r>
              <a:rPr lang="it-IT" dirty="0"/>
              <a:t>In Campania si producono ortaggi e legumi, ma nella zona di aree bonificate si producono anche patate e frumento.</a:t>
            </a:r>
          </a:p>
          <a:p>
            <a:pPr marL="0" indent="0">
              <a:buNone/>
            </a:pPr>
            <a:r>
              <a:rPr lang="it-IT" dirty="0"/>
              <a:t>Hanno una certa importanza le viti, olivi agrumi e frutta.            </a:t>
            </a:r>
          </a:p>
          <a:p>
            <a:pPr marL="0" indent="0">
              <a:buNone/>
            </a:pPr>
            <a:r>
              <a:rPr lang="it-IT" dirty="0"/>
              <a:t>É in aumento la produzione di tabacco.    </a:t>
            </a:r>
            <a:r>
              <a:rPr lang="it-IT" b="1" dirty="0"/>
              <a:t>                                                                                 </a:t>
            </a:r>
          </a:p>
        </p:txBody>
      </p:sp>
      <p:graphicFrame>
        <p:nvGraphicFramePr>
          <p:cNvPr id="15" name="Grafico 14">
            <a:extLst>
              <a:ext uri="{FF2B5EF4-FFF2-40B4-BE49-F238E27FC236}">
                <a16:creationId xmlns="" xmlns:a16="http://schemas.microsoft.com/office/drawing/2014/main" id="{FC0E18F1-01A1-41B2-8687-56E241C2463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39954297"/>
              </p:ext>
            </p:extLst>
          </p:nvPr>
        </p:nvGraphicFramePr>
        <p:xfrm>
          <a:off x="2937510" y="1409700"/>
          <a:ext cx="6682740" cy="19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491945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0"/>
                                        <p:tgtEl>
                                          <p:spTgt spid="1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0"/>
                                        <p:tgtEl>
                                          <p:spTgt spid="1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Graphic spid="15" grpId="0" uiExpand="1">
        <p:bldSub>
          <a:bldChart bld="categoryEl"/>
        </p:bldSub>
      </p:bldGraphic>
      <p:bldGraphic spid="15" grpId="1">
        <p:bldSub>
          <a:bldChart bld="categoryEl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8966E885-8065-4BA9-A7F9-C85AE0DE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4" y="563881"/>
            <a:ext cx="8603826" cy="5591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/>
              <a:t>Allevamento e Pesca</a:t>
            </a:r>
          </a:p>
          <a:p>
            <a:pPr marL="0" indent="0">
              <a:buNone/>
            </a:pPr>
            <a:r>
              <a:rPr lang="it-IT" dirty="0"/>
              <a:t>L’allevamento non è molto sviluppato ,ma l’allevamento delle bufale è utilizzata per la produzione della mozzarella.</a:t>
            </a:r>
          </a:p>
          <a:p>
            <a:pPr marL="0" indent="0">
              <a:buNone/>
            </a:pPr>
            <a:r>
              <a:rPr lang="it-IT" dirty="0"/>
              <a:t>La pesca è sviluppata nelle zone che hanno un buon sviluppo costiero si pesca molto sogliole, sgombri e merluzzi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b="1" dirty="0"/>
              <a:t>Industria </a:t>
            </a:r>
          </a:p>
          <a:p>
            <a:pPr marL="0" indent="0">
              <a:buNone/>
            </a:pPr>
            <a:r>
              <a:rPr lang="it-IT" dirty="0"/>
              <a:t>L’industria sviluppata soprattutto a Napoli e Salerno, ma anche nelle altre provincie, è sviluppato nei settori industriali sono: alimentari, meccanico, automobilistico, tessile, chimico, elettronico poi cantieri navali, vetrerie, cementifici, industrie delle pelli e calzaturieri.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4024566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F60D872A-0588-465A-9605-27643EAE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601981"/>
            <a:ext cx="8603442" cy="543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Turismo</a:t>
            </a:r>
          </a:p>
          <a:p>
            <a:pPr marL="0" indent="0">
              <a:buNone/>
            </a:pPr>
            <a:r>
              <a:rPr lang="it-IT" dirty="0"/>
              <a:t>Il turismo è sviluppato soprattutto nelle città di alto valore artistico, culturale, storico e </a:t>
            </a:r>
            <a:r>
              <a:rPr lang="it-IT" dirty="0" smtClean="0"/>
              <a:t>paesaggistico.</a:t>
            </a:r>
          </a:p>
          <a:p>
            <a:pPr marL="0" indent="0">
              <a:buNone/>
            </a:pPr>
            <a:r>
              <a:rPr lang="it-IT" dirty="0" smtClean="0"/>
              <a:t>Si </a:t>
            </a:r>
            <a:r>
              <a:rPr lang="it-IT" dirty="0"/>
              <a:t>trovano le città romane di Pompei ed Ercolano e i templi greci di Paestum, straordinarie testimonianze del </a:t>
            </a:r>
            <a:r>
              <a:rPr lang="it-IT" dirty="0" smtClean="0"/>
              <a:t>passato.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Campania possiede molte strutture adeguate a ricevere molti turisti da tutto il mondo: alberghi, campeggi e villaggi turistici.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230905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1240" cy="68575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30441"/>
            <a:ext cx="9372600" cy="1003059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smtClean="0">
                <a:solidFill>
                  <a:srgbClr val="92D050"/>
                </a:solidFill>
                <a:latin typeface="+mn-lt"/>
              </a:rPr>
              <a:t>TRADIZIONI </a:t>
            </a:r>
            <a:r>
              <a:rPr lang="it-IT" sz="4000" b="1" dirty="0" smtClean="0">
                <a:solidFill>
                  <a:srgbClr val="92D050"/>
                </a:solidFill>
                <a:latin typeface="+mn-lt"/>
              </a:rPr>
              <a:t>e</a:t>
            </a:r>
            <a:r>
              <a:rPr lang="it-IT" sz="5000" b="1" dirty="0" smtClean="0">
                <a:solidFill>
                  <a:srgbClr val="92D050"/>
                </a:solidFill>
                <a:latin typeface="+mn-lt"/>
              </a:rPr>
              <a:t> CURIOSITÀ</a:t>
            </a:r>
            <a:endParaRPr lang="it-IT" sz="5000" b="1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2" y="1587730"/>
            <a:ext cx="8753302" cy="4579187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" y="1587729"/>
            <a:ext cx="8753303" cy="457599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5" y="1584532"/>
            <a:ext cx="8753304" cy="4579187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4" y="1587728"/>
            <a:ext cx="8753305" cy="4552720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523692" y="1587727"/>
            <a:ext cx="8753307" cy="4588778"/>
            <a:chOff x="523698" y="1581336"/>
            <a:chExt cx="8753307" cy="4588778"/>
          </a:xfrm>
        </p:grpSpPr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335" y="1581336"/>
              <a:ext cx="3898670" cy="458877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98" y="1581336"/>
              <a:ext cx="4854636" cy="4588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05108639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C8E6683-B1A5-46C4-A683-18DDFE0B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0"/>
            <a:ext cx="11182350" cy="708212"/>
          </a:xfrm>
        </p:spPr>
        <p:txBody>
          <a:bodyPr>
            <a:no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  <a:latin typeface="Bauhaus 93" panose="04030905020B02020C02" pitchFamily="82" charset="0"/>
              </a:rPr>
              <a:t>Ricerca sulla regione Campania</a:t>
            </a:r>
          </a:p>
        </p:txBody>
      </p:sp>
      <p:sp>
        <p:nvSpPr>
          <p:cNvPr id="6" name="Triangolo rettangolo 5"/>
          <p:cNvSpPr/>
          <p:nvPr/>
        </p:nvSpPr>
        <p:spPr>
          <a:xfrm>
            <a:off x="3286909" y="5810250"/>
            <a:ext cx="5129893" cy="1047750"/>
          </a:xfrm>
          <a:prstGeom prst="rt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riangolo rettangolo 6"/>
          <p:cNvSpPr/>
          <p:nvPr/>
        </p:nvSpPr>
        <p:spPr>
          <a:xfrm>
            <a:off x="2295171" y="6033770"/>
            <a:ext cx="3993524" cy="824230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rettangolo 7"/>
          <p:cNvSpPr/>
          <p:nvPr/>
        </p:nvSpPr>
        <p:spPr>
          <a:xfrm>
            <a:off x="1445107" y="6229350"/>
            <a:ext cx="3019494" cy="628650"/>
          </a:xfrm>
          <a:prstGeom prst="rt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rettangolo 8"/>
          <p:cNvSpPr/>
          <p:nvPr/>
        </p:nvSpPr>
        <p:spPr>
          <a:xfrm>
            <a:off x="538373" y="6410960"/>
            <a:ext cx="1980528" cy="447040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rettangolo 9"/>
          <p:cNvSpPr/>
          <p:nvPr/>
        </p:nvSpPr>
        <p:spPr>
          <a:xfrm>
            <a:off x="0" y="6578600"/>
            <a:ext cx="1363643" cy="279400"/>
          </a:xfrm>
          <a:prstGeom prst="rt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1" y="2182221"/>
            <a:ext cx="4438649" cy="3113679"/>
          </a:xfrm>
          <a:prstGeom prst="flowChartMagneticDrum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0F8C99BC-2429-4FFF-B746-7374964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540809" y="0"/>
            <a:ext cx="5540809" cy="70027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By Emanuele e Marco</a:t>
            </a:r>
          </a:p>
        </p:txBody>
      </p:sp>
    </p:spTree>
    <p:extLst>
      <p:ext uri="{BB962C8B-B14F-4D97-AF65-F5344CB8AC3E}">
        <p14:creationId xmlns="" xmlns:p14="http://schemas.microsoft.com/office/powerpoint/2010/main" val="163248487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72 0.04954 C 0.7556 0.06574 1.2526 0.08218 1.2556 0.13148 C 1.25872 0.18056 0.28164 0.27639 0.2763 0.34375 C 0.27083 0.41158 1.2194 0.47824 1.22317 0.53681 C 1.22656 0.59653 0.32487 0.65324 0.29921 0.69931 C 0.2733 0.74468 0.91341 0.78889 1.06862 0.81181 C 1.22356 0.83496 1.23112 0.83496 1.22955 0.83658 C 1.22799 0.83797 1.14323 0.83056 1.05859 0.82315 " pathEditMode="relative" rAng="0" ptsTypes="aaaaaaaA">
                                      <p:cBhvr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" y="857"/>
            <a:ext cx="12190477" cy="6857143"/>
          </a:xfrm>
          <a:prstGeom prst="rect">
            <a:avLst/>
          </a:prstGeom>
        </p:spPr>
      </p:pic>
      <p:sp>
        <p:nvSpPr>
          <p:cNvPr id="17" name="Titolo 16">
            <a:extLst>
              <a:ext uri="{FF2B5EF4-FFF2-40B4-BE49-F238E27FC236}">
                <a16:creationId xmlns="" xmlns:a16="http://schemas.microsoft.com/office/drawing/2014/main" id="{AB060BD0-BF25-4FC8-A263-76FACF46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96" y="463088"/>
            <a:ext cx="5243804" cy="980902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92D050"/>
                </a:solidFill>
                <a:latin typeface="Copperplate Gothic Bold" panose="020E0705020206020404" pitchFamily="34" charset="0"/>
                <a:ea typeface="abrila" pitchFamily="2" charset="0"/>
              </a:rPr>
              <a:t>La Campania</a:t>
            </a:r>
          </a:p>
        </p:txBody>
      </p:sp>
      <p:pic>
        <p:nvPicPr>
          <p:cNvPr id="20" name="Segnaposto contenuto 19">
            <a:extLst>
              <a:ext uri="{FF2B5EF4-FFF2-40B4-BE49-F238E27FC236}">
                <a16:creationId xmlns="" xmlns:a16="http://schemas.microsoft.com/office/drawing/2014/main" id="{04CBA649-3939-463E-B599-8C9DC4CA6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8125" y="818493"/>
            <a:ext cx="3600000" cy="4383003"/>
          </a:xfr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326478" y="1762452"/>
            <a:ext cx="5257800" cy="4433395"/>
          </a:xfrm>
        </p:spPr>
        <p:txBody>
          <a:bodyPr>
            <a:normAutofit lnSpcReduction="10000"/>
          </a:bodyPr>
          <a:lstStyle/>
          <a:p>
            <a:r>
              <a:rPr lang="it-IT" sz="2000" dirty="0" smtClean="0"/>
              <a:t>La Campania è una delle principali regioni dell’Italia meridionale. Confina a nord-ovest con il Lazio, a nord con il Molise ed a est con Puglia e Basilicata.</a:t>
            </a:r>
          </a:p>
          <a:p>
            <a:r>
              <a:rPr lang="it-IT" sz="2000" dirty="0" smtClean="0"/>
              <a:t>Vi si trova il Vesuvio, un vulcano silente. L’eruzione del 79 d.C. ha causato la distruzione di Pompei e Ercolano. Attorno ad esso hanno istituito il Parco Nazionale del Vesuvio.</a:t>
            </a:r>
          </a:p>
          <a:p>
            <a:r>
              <a:rPr lang="it-IT" sz="2000" dirty="0" smtClean="0"/>
              <a:t>Tra i fiumi più importanti c’è il Volturno, da cui prende il nome </a:t>
            </a:r>
            <a:r>
              <a:rPr lang="it-IT" sz="2000" dirty="0" err="1" smtClean="0"/>
              <a:t>Castel</a:t>
            </a:r>
            <a:r>
              <a:rPr lang="it-IT" sz="2000" dirty="0" smtClean="0"/>
              <a:t> Volturno, un comune sul Golfo di Gaeta.  Vi è, poi, il </a:t>
            </a:r>
            <a:r>
              <a:rPr lang="it-IT" sz="2000" dirty="0" err="1" smtClean="0"/>
              <a:t>Sele</a:t>
            </a:r>
            <a:r>
              <a:rPr lang="it-IT" sz="2000" dirty="0" smtClean="0"/>
              <a:t>, il fiume campano che rifornisce l’acquedotto pugliese.</a:t>
            </a:r>
          </a:p>
          <a:p>
            <a:r>
              <a:rPr lang="it-IT" sz="2000" dirty="0" smtClean="0"/>
              <a:t>Le pianure principali sono due: la Pianura Campana e la Piana del </a:t>
            </a:r>
            <a:r>
              <a:rPr lang="it-IT" sz="2000" dirty="0" err="1" smtClean="0"/>
              <a:t>Sele</a:t>
            </a:r>
            <a:r>
              <a:rPr lang="it-IT" sz="2000" dirty="0" smtClean="0"/>
              <a:t>. Nella conformazione del territorio troviamo, infatti, molte colline e poche pianure</a:t>
            </a:r>
          </a:p>
        </p:txBody>
      </p:sp>
    </p:spTree>
    <p:extLst>
      <p:ext uri="{BB962C8B-B14F-4D97-AF65-F5344CB8AC3E}">
        <p14:creationId xmlns="" xmlns:p14="http://schemas.microsoft.com/office/powerpoint/2010/main" val="1830758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pic>
        <p:nvPicPr>
          <p:cNvPr id="13" name="Segnaposto contenuto 12">
            <a:extLst>
              <a:ext uri="{FF2B5EF4-FFF2-40B4-BE49-F238E27FC236}">
                <a16:creationId xmlns="" xmlns:a16="http://schemas.microsoft.com/office/drawing/2014/main" id="{B57D4BFD-909E-4962-875C-AC05E29DA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6068" b="5217"/>
          <a:stretch/>
        </p:blipFill>
        <p:spPr>
          <a:xfrm>
            <a:off x="2471665" y="1"/>
            <a:ext cx="7055686" cy="6858000"/>
          </a:xfrm>
        </p:spPr>
      </p:pic>
      <p:sp>
        <p:nvSpPr>
          <p:cNvPr id="4" name="Titolo 3">
            <a:extLst>
              <a:ext uri="{FF2B5EF4-FFF2-40B4-BE49-F238E27FC236}">
                <a16:creationId xmlns="" xmlns:a16="http://schemas.microsoft.com/office/drawing/2014/main" id="{F15425E3-87D4-4724-A4AD-5658346D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9" y="285749"/>
            <a:ext cx="3267961" cy="552451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solidFill>
                  <a:srgbClr val="92D050"/>
                </a:solidFill>
                <a:latin typeface="Copperplate Gothic Bold" panose="020E0705020206020404" pitchFamily="34" charset="0"/>
              </a:rPr>
              <a:t>Aspetti fisici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2956C13D-F6A0-4E78-BB64-563E796E489A}"/>
              </a:ext>
            </a:extLst>
          </p:cNvPr>
          <p:cNvSpPr/>
          <p:nvPr/>
        </p:nvSpPr>
        <p:spPr>
          <a:xfrm>
            <a:off x="396295" y="831334"/>
            <a:ext cx="2079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Cartina fisica</a:t>
            </a:r>
          </a:p>
        </p:txBody>
      </p:sp>
    </p:spTree>
    <p:extLst>
      <p:ext uri="{BB962C8B-B14F-4D97-AF65-F5344CB8AC3E}">
        <p14:creationId xmlns="" xmlns:p14="http://schemas.microsoft.com/office/powerpoint/2010/main" val="36789578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="" xmlns:a16="http://schemas.microsoft.com/office/drawing/2014/main" id="{F15425E3-87D4-4724-A4AD-5658346D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9" y="424933"/>
            <a:ext cx="8596668" cy="1320800"/>
          </a:xfrm>
        </p:spPr>
        <p:txBody>
          <a:bodyPr>
            <a:normAutofit/>
          </a:bodyPr>
          <a:lstStyle/>
          <a:p>
            <a:r>
              <a:rPr lang="it-IT" sz="6600" dirty="0">
                <a:solidFill>
                  <a:srgbClr val="92D050"/>
                </a:solidFill>
                <a:latin typeface="Copperplate Gothic Bold" panose="020E0705020206020404" pitchFamily="34" charset="0"/>
              </a:rPr>
              <a:t>Aspetti fisici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="" xmlns:a16="http://schemas.microsoft.com/office/drawing/2014/main" id="{3F5761B7-7277-47D3-BB8D-4A0421E5DE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529201105"/>
              </p:ext>
            </p:extLst>
          </p:nvPr>
        </p:nvGraphicFramePr>
        <p:xfrm>
          <a:off x="323850" y="2400300"/>
          <a:ext cx="9245451" cy="4032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6E960A4C-C5A7-4A09-A4DF-9CCAA4EF25AA}"/>
              </a:ext>
            </a:extLst>
          </p:cNvPr>
          <p:cNvSpPr/>
          <p:nvPr/>
        </p:nvSpPr>
        <p:spPr>
          <a:xfrm>
            <a:off x="3581400" y="1695450"/>
            <a:ext cx="281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Areogramma</a:t>
            </a:r>
          </a:p>
        </p:txBody>
      </p:sp>
    </p:spTree>
    <p:extLst>
      <p:ext uri="{BB962C8B-B14F-4D97-AF65-F5344CB8AC3E}">
        <p14:creationId xmlns="" xmlns:p14="http://schemas.microsoft.com/office/powerpoint/2010/main" val="3678957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" y="0"/>
            <a:ext cx="12190477" cy="6857143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="" xmlns:a16="http://schemas.microsoft.com/office/drawing/2014/main" id="{F15425E3-87D4-4724-A4AD-5658346D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35" y="346105"/>
            <a:ext cx="8042286" cy="1167385"/>
          </a:xfrm>
        </p:spPr>
        <p:txBody>
          <a:bodyPr>
            <a:normAutofit fontScale="90000"/>
          </a:bodyPr>
          <a:lstStyle/>
          <a:p>
            <a:r>
              <a:rPr lang="it-IT" sz="6600" dirty="0" smtClean="0">
                <a:solidFill>
                  <a:srgbClr val="92D050"/>
                </a:solidFill>
                <a:latin typeface="Copperplate Gothic Bold" panose="020E0705020206020404" pitchFamily="34" charset="0"/>
              </a:rPr>
              <a:t>Le </a:t>
            </a:r>
            <a:r>
              <a:rPr lang="it-IT" sz="6700" dirty="0" smtClean="0">
                <a:solidFill>
                  <a:srgbClr val="92D050"/>
                </a:solidFill>
                <a:latin typeface="Copperplate Gothic Bold" panose="020E0705020206020404" pitchFamily="34" charset="0"/>
              </a:rPr>
              <a:t>principali</a:t>
            </a:r>
            <a:r>
              <a:rPr lang="it-IT" sz="6600" dirty="0" smtClean="0">
                <a:solidFill>
                  <a:srgbClr val="92D050"/>
                </a:solidFill>
                <a:latin typeface="Copperplate Gothic Bold" panose="020E0705020206020404" pitchFamily="34" charset="0"/>
              </a:rPr>
              <a:t> città</a:t>
            </a:r>
            <a:endParaRPr lang="it-IT" sz="6600" dirty="0">
              <a:solidFill>
                <a:srgbClr val="92D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0717" y="1450427"/>
            <a:ext cx="9285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Le province della Campania sono cinque: nell’entroterra troviamo  Benevento, Caserta e Avellino;  lungo la costa vi sono Napoli, il capoluogo e Salerno, che si affacciano sui rispettivi golfi. In Campania si trovano anche quattro isole: Ischia, Capri, Procida, </a:t>
            </a:r>
            <a:r>
              <a:rPr lang="it-IT" sz="2800" dirty="0" err="1" smtClean="0"/>
              <a:t>Nisida</a:t>
            </a:r>
            <a:r>
              <a:rPr lang="it-IT" sz="2800" dirty="0" smtClean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="" xmlns:p14="http://schemas.microsoft.com/office/powerpoint/2010/main" val="367895786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31" name="Titolo 30">
            <a:extLst>
              <a:ext uri="{FF2B5EF4-FFF2-40B4-BE49-F238E27FC236}">
                <a16:creationId xmlns="" xmlns:a16="http://schemas.microsoft.com/office/drawing/2014/main" id="{14E8EDC3-0450-46BF-B959-F0B4920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80" y="609600"/>
            <a:ext cx="3745376" cy="1285860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accent6"/>
                </a:solidFill>
                <a:latin typeface="Arial Black" pitchFamily="34" charset="0"/>
              </a:rPr>
              <a:t>Napoli</a:t>
            </a:r>
            <a:r>
              <a:rPr lang="it-IT" sz="4800" b="1" dirty="0">
                <a:solidFill>
                  <a:schemeClr val="accent2"/>
                </a:solidFill>
              </a:rPr>
              <a:t/>
            </a:r>
            <a:br>
              <a:rPr lang="it-IT" sz="4800" b="1" dirty="0">
                <a:solidFill>
                  <a:schemeClr val="accent2"/>
                </a:solidFill>
              </a:rPr>
            </a:br>
            <a:r>
              <a:rPr lang="it-IT" sz="1200" b="1" dirty="0">
                <a:solidFill>
                  <a:schemeClr val="tx1"/>
                </a:solidFill>
              </a:rPr>
              <a:t>CAPOLUOGO DI REGIONE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="" xmlns:a16="http://schemas.microsoft.com/office/drawing/2014/main" id="{D298F9D8-D250-4B01-BD57-A2337003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Scavi archeologici di Pompei ed Ercolano, in provincia di Napoli</a:t>
            </a:r>
          </a:p>
          <a:p>
            <a:pPr>
              <a:buFontTx/>
              <a:buChar char="-"/>
            </a:pPr>
            <a:r>
              <a:rPr lang="it-IT" dirty="0"/>
              <a:t>Maschio Angioino</a:t>
            </a:r>
          </a:p>
          <a:p>
            <a:pPr>
              <a:buFontTx/>
              <a:buChar char="-"/>
            </a:pPr>
            <a:r>
              <a:rPr lang="it-IT" dirty="0"/>
              <a:t>Castel dell’Ovo</a:t>
            </a:r>
          </a:p>
          <a:p>
            <a:pPr>
              <a:buFontTx/>
              <a:buChar char="-"/>
            </a:pPr>
            <a:r>
              <a:rPr lang="it-IT" dirty="0"/>
              <a:t>Faraglioni di Capri</a:t>
            </a:r>
          </a:p>
          <a:p>
            <a:pPr>
              <a:buFontTx/>
              <a:buChar char="-"/>
            </a:pPr>
            <a:r>
              <a:rPr lang="it-IT" dirty="0"/>
              <a:t>Metropolitana di Napoli</a:t>
            </a:r>
          </a:p>
          <a:p>
            <a:pPr>
              <a:buFontTx/>
              <a:buChar char="-"/>
            </a:pPr>
            <a:r>
              <a:rPr lang="it-IT" dirty="0"/>
              <a:t>Piazza del Plebiscito</a:t>
            </a:r>
          </a:p>
          <a:p>
            <a:pPr>
              <a:buFontTx/>
              <a:buChar char="-"/>
            </a:pPr>
            <a:r>
              <a:rPr lang="it-IT" dirty="0"/>
              <a:t>Palazzo Reale</a:t>
            </a:r>
          </a:p>
          <a:p>
            <a:pPr>
              <a:buFontTx/>
              <a:buChar char="-"/>
            </a:pPr>
            <a:r>
              <a:rPr lang="it-IT" dirty="0"/>
              <a:t>Parco Nazionale del Vesuvio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68B4C1A2-1005-402E-AD33-9367560613C5}"/>
              </a:ext>
            </a:extLst>
          </p:cNvPr>
          <p:cNvSpPr txBox="1"/>
          <p:nvPr/>
        </p:nvSpPr>
        <p:spPr>
          <a:xfrm>
            <a:off x="0" y="192971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Le principali città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-1" y="630620"/>
            <a:ext cx="30460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Superficie: 117,27 km</a:t>
            </a:r>
            <a:r>
              <a:rPr lang="it-IT" baseline="30000" dirty="0" smtClean="0"/>
              <a:t>2</a:t>
            </a:r>
            <a:endParaRPr lang="it-IT" baseline="-25000" dirty="0" smtClean="0"/>
          </a:p>
          <a:p>
            <a:r>
              <a:rPr lang="it-IT" dirty="0" smtClean="0"/>
              <a:t>Abitanti: 962 162</a:t>
            </a:r>
          </a:p>
          <a:p>
            <a:r>
              <a:rPr lang="it-IT" dirty="0" smtClean="0"/>
              <a:t>Densità: 8 204 ab./ km</a:t>
            </a:r>
            <a:r>
              <a:rPr lang="it-IT" baseline="30000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9252617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77" cy="6857143"/>
          </a:xfrm>
          <a:prstGeom prst="rect">
            <a:avLst/>
          </a:prstGeom>
        </p:spPr>
      </p:pic>
      <p:sp>
        <p:nvSpPr>
          <p:cNvPr id="31" name="Titolo 30">
            <a:extLst>
              <a:ext uri="{FF2B5EF4-FFF2-40B4-BE49-F238E27FC236}">
                <a16:creationId xmlns="" xmlns:a16="http://schemas.microsoft.com/office/drawing/2014/main" id="{14E8EDC3-0450-46BF-B959-F0B4920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80" y="609600"/>
            <a:ext cx="3745376" cy="1285860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solidFill>
                  <a:schemeClr val="accent6"/>
                </a:solidFill>
                <a:latin typeface="Arial Black" pitchFamily="34" charset="0"/>
              </a:rPr>
              <a:t>Caserta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="" xmlns:a16="http://schemas.microsoft.com/office/drawing/2014/main" id="{D298F9D8-D250-4B01-BD57-A2337003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Reggia di Caserta e il parco</a:t>
            </a:r>
          </a:p>
          <a:p>
            <a:pPr>
              <a:buFontTx/>
              <a:buChar char="-"/>
            </a:pPr>
            <a:r>
              <a:rPr lang="it-IT" dirty="0"/>
              <a:t>Belvedere di San Leucio</a:t>
            </a:r>
          </a:p>
          <a:p>
            <a:pPr>
              <a:buFontTx/>
              <a:buChar char="-"/>
            </a:pPr>
            <a:r>
              <a:rPr lang="it-IT" dirty="0"/>
              <a:t>Acquedotto carolino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="" xmlns:a16="http://schemas.microsoft.com/office/drawing/2014/main" id="{BC038164-9452-4A7D-BF24-3BC43A2E8C6F}"/>
              </a:ext>
            </a:extLst>
          </p:cNvPr>
          <p:cNvSpPr txBox="1"/>
          <p:nvPr/>
        </p:nvSpPr>
        <p:spPr>
          <a:xfrm>
            <a:off x="5645020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68B4C1A2-1005-402E-AD33-9367560613C5}"/>
              </a:ext>
            </a:extLst>
          </p:cNvPr>
          <p:cNvSpPr txBox="1"/>
          <p:nvPr/>
        </p:nvSpPr>
        <p:spPr>
          <a:xfrm>
            <a:off x="0" y="240268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Le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principali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città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0" y="624683"/>
            <a:ext cx="259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Superficie: 54,07 km</a:t>
            </a:r>
            <a:r>
              <a:rPr lang="it-IT" baseline="30000" dirty="0" smtClean="0"/>
              <a:t>2</a:t>
            </a:r>
            <a:endParaRPr lang="it-IT" dirty="0" smtClean="0"/>
          </a:p>
          <a:p>
            <a:r>
              <a:rPr lang="it-IT" dirty="0" smtClean="0"/>
              <a:t>Abitanti: 75 459</a:t>
            </a:r>
          </a:p>
          <a:p>
            <a:r>
              <a:rPr lang="it-IT" dirty="0" smtClean="0"/>
              <a:t>Densità: 1 395 ab./ km</a:t>
            </a:r>
            <a:r>
              <a:rPr lang="it-IT" baseline="30000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11243330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uiExpand="1" build="p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" y="0"/>
            <a:ext cx="12190477" cy="6857143"/>
          </a:xfrm>
          <a:prstGeom prst="rect">
            <a:avLst/>
          </a:prstGeom>
        </p:spPr>
      </p:pic>
      <p:sp>
        <p:nvSpPr>
          <p:cNvPr id="31" name="Titolo 30">
            <a:extLst>
              <a:ext uri="{FF2B5EF4-FFF2-40B4-BE49-F238E27FC236}">
                <a16:creationId xmlns="" xmlns:a16="http://schemas.microsoft.com/office/drawing/2014/main" id="{14E8EDC3-0450-46BF-B959-F0B4920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47" y="960362"/>
            <a:ext cx="8017135" cy="977620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>
                <a:solidFill>
                  <a:schemeClr val="accent6"/>
                </a:solidFill>
                <a:latin typeface="Arial Black" pitchFamily="34" charset="0"/>
              </a:rPr>
              <a:t>Avellino </a:t>
            </a:r>
            <a:r>
              <a:rPr lang="it-IT" sz="4800" b="1" dirty="0" smtClean="0">
                <a:solidFill>
                  <a:schemeClr val="accent6"/>
                </a:solidFill>
                <a:latin typeface="Arial Rounded MT Bold" pitchFamily="34" charset="0"/>
                <a:cs typeface="Arial" panose="020B0604020202020204" pitchFamily="34" charset="0"/>
              </a:rPr>
              <a:t>&amp;</a:t>
            </a:r>
            <a:r>
              <a:rPr lang="it-IT" sz="4800" b="1" dirty="0" smtClean="0">
                <a:solidFill>
                  <a:schemeClr val="accent6"/>
                </a:solidFill>
                <a:latin typeface="Arial Black" pitchFamily="34" charset="0"/>
                <a:cs typeface="Arial" panose="020B0604020202020204" pitchFamily="34" charset="0"/>
              </a:rPr>
              <a:t> Benevento</a:t>
            </a:r>
            <a:endParaRPr lang="it-IT" sz="4800" b="1" dirty="0">
              <a:solidFill>
                <a:schemeClr val="accent6"/>
              </a:solidFill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32" name="Segnaposto contenuto 31">
            <a:extLst>
              <a:ext uri="{FF2B5EF4-FFF2-40B4-BE49-F238E27FC236}">
                <a16:creationId xmlns="" xmlns:a16="http://schemas.microsoft.com/office/drawing/2014/main" id="{D298F9D8-D250-4B01-BD57-A2337003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875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dirty="0"/>
              <a:t>Santuario di </a:t>
            </a:r>
            <a:r>
              <a:rPr lang="it-IT" dirty="0" err="1"/>
              <a:t>Montevergine</a:t>
            </a:r>
            <a:r>
              <a:rPr lang="it-IT" dirty="0"/>
              <a:t> (</a:t>
            </a:r>
            <a:r>
              <a:rPr lang="it-IT" sz="1200" dirty="0"/>
              <a:t>AVELLINO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Cattedrale di Avellino (</a:t>
            </a:r>
            <a:r>
              <a:rPr lang="it-IT" sz="1200" dirty="0"/>
              <a:t>AVELLINO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Torre dell'orologio (</a:t>
            </a:r>
            <a:r>
              <a:rPr lang="it-IT" sz="1200" dirty="0"/>
              <a:t>AVELLINO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Arco di Traiano (</a:t>
            </a:r>
            <a:r>
              <a:rPr lang="it-IT" sz="1200" dirty="0"/>
              <a:t>BENEVENTO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Chiesa di Santa Sofia (</a:t>
            </a:r>
            <a:r>
              <a:rPr lang="it-IT" sz="1200" dirty="0"/>
              <a:t>BENEVENTO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Zoo delle </a:t>
            </a:r>
            <a:r>
              <a:rPr lang="it-IT" dirty="0" err="1"/>
              <a:t>Maitine</a:t>
            </a:r>
            <a:r>
              <a:rPr lang="it-IT" dirty="0"/>
              <a:t> (</a:t>
            </a:r>
            <a:r>
              <a:rPr lang="it-IT" sz="1200" dirty="0"/>
              <a:t>BENEVENTO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Teatro Romano di Benevento (</a:t>
            </a:r>
            <a:r>
              <a:rPr lang="it-IT" sz="1200" dirty="0"/>
              <a:t>BENEVENTO</a:t>
            </a:r>
            <a:r>
              <a:rPr lang="it-IT" dirty="0"/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68B4C1A2-1005-402E-AD33-9367560613C5}"/>
              </a:ext>
            </a:extLst>
          </p:cNvPr>
          <p:cNvSpPr txBox="1"/>
          <p:nvPr/>
        </p:nvSpPr>
        <p:spPr>
          <a:xfrm>
            <a:off x="0" y="240268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Le principali città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69743" y="0"/>
            <a:ext cx="245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Superficie: 30,55 km</a:t>
            </a:r>
            <a:r>
              <a:rPr lang="it-IT" baseline="30000" dirty="0" smtClean="0"/>
              <a:t>2</a:t>
            </a:r>
            <a:endParaRPr lang="it-IT" dirty="0" smtClean="0"/>
          </a:p>
          <a:p>
            <a:r>
              <a:rPr lang="it-IT" dirty="0" smtClean="0"/>
              <a:t>Abitanti: 54 198</a:t>
            </a:r>
          </a:p>
          <a:p>
            <a:r>
              <a:rPr lang="it-IT" dirty="0" smtClean="0"/>
              <a:t>Densità: 1 774 ab./km</a:t>
            </a:r>
            <a:r>
              <a:rPr lang="it-IT" baseline="30000" dirty="0" smtClean="0"/>
              <a:t>2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240741" y="0"/>
            <a:ext cx="24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Superficie: 129,03 km</a:t>
            </a:r>
            <a:r>
              <a:rPr lang="it-IT" baseline="30000" dirty="0" smtClean="0"/>
              <a:t>2</a:t>
            </a:r>
            <a:endParaRPr lang="it-IT" dirty="0" smtClean="0"/>
          </a:p>
          <a:p>
            <a:r>
              <a:rPr lang="it-IT" dirty="0" smtClean="0"/>
              <a:t>Abitanti: 59 522</a:t>
            </a:r>
          </a:p>
          <a:p>
            <a:r>
              <a:rPr lang="it-IT" dirty="0" smtClean="0"/>
              <a:t>Densità: 461,41 ab./km</a:t>
            </a:r>
            <a:r>
              <a:rPr lang="it-IT" baseline="30000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44274776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31" name="Titolo 30">
            <a:extLst>
              <a:ext uri="{FF2B5EF4-FFF2-40B4-BE49-F238E27FC236}">
                <a16:creationId xmlns="" xmlns:a16="http://schemas.microsoft.com/office/drawing/2014/main" id="{14E8EDC3-0450-46BF-B959-F0B4920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1023" y="-402662"/>
            <a:ext cx="3745376" cy="1285860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solidFill>
                  <a:schemeClr val="accent6"/>
                </a:solidFill>
                <a:latin typeface="Arial Black" pitchFamily="34" charset="0"/>
              </a:rPr>
              <a:t>Salerno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="" xmlns:a16="http://schemas.microsoft.com/office/drawing/2014/main" id="{D298F9D8-D250-4B01-BD57-A2337003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Il Giardino della Minerva</a:t>
            </a:r>
          </a:p>
          <a:p>
            <a:pPr>
              <a:buFontTx/>
              <a:buChar char="-"/>
            </a:pPr>
            <a:r>
              <a:rPr lang="it-IT" dirty="0"/>
              <a:t>Cattedrale di Salerno</a:t>
            </a:r>
          </a:p>
          <a:p>
            <a:pPr>
              <a:buFontTx/>
              <a:buChar char="-"/>
            </a:pPr>
            <a:r>
              <a:rPr lang="it-IT" dirty="0"/>
              <a:t>Castello di Arechi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68B4C1A2-1005-402E-AD33-9367560613C5}"/>
              </a:ext>
            </a:extLst>
          </p:cNvPr>
          <p:cNvSpPr txBox="1"/>
          <p:nvPr/>
        </p:nvSpPr>
        <p:spPr>
          <a:xfrm>
            <a:off x="0" y="240268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Le principali città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0" y="630620"/>
            <a:ext cx="264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Superficie: 59,85 km</a:t>
            </a:r>
            <a:r>
              <a:rPr lang="it-IT" baseline="30000" dirty="0" smtClean="0"/>
              <a:t>2</a:t>
            </a:r>
            <a:endParaRPr lang="it-IT" dirty="0" smtClean="0"/>
          </a:p>
          <a:p>
            <a:r>
              <a:rPr lang="it-IT" dirty="0" smtClean="0"/>
              <a:t>Abitanti: 133 597</a:t>
            </a:r>
          </a:p>
          <a:p>
            <a:r>
              <a:rPr lang="it-IT" dirty="0" smtClean="0"/>
              <a:t>Densità: 2 232,20 ab./km</a:t>
            </a:r>
            <a:r>
              <a:rPr lang="it-IT" baseline="30000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6836644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72 0.11806 L 0.48125 0.43496 C 0.55794 0.57616 0.74713 0.58912 0.82357 0.45718 L 0.99479 0.16274 " pathEditMode="relative" rAng="13560000" ptsTypes="AA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23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uiExpand="1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604</Words>
  <Application>Microsoft Office PowerPoint</Application>
  <PresentationFormat>Personalizzato</PresentationFormat>
  <Paragraphs>95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Diapositiva 1</vt:lpstr>
      <vt:lpstr>La Campania</vt:lpstr>
      <vt:lpstr>Aspetti fisici</vt:lpstr>
      <vt:lpstr>Aspetti fisici</vt:lpstr>
      <vt:lpstr>Le principali città</vt:lpstr>
      <vt:lpstr>Napoli CAPOLUOGO DI REGIONE</vt:lpstr>
      <vt:lpstr>Caserta</vt:lpstr>
      <vt:lpstr>Avellino &amp; Benevento</vt:lpstr>
      <vt:lpstr>Salerno</vt:lpstr>
      <vt:lpstr>L’economia</vt:lpstr>
      <vt:lpstr>Diapositiva 11</vt:lpstr>
      <vt:lpstr>Diapositiva 12</vt:lpstr>
      <vt:lpstr>TRADIZIONI e CURIOSITÀ</vt:lpstr>
      <vt:lpstr>Ricerca sulla regione Campania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Campania</dc:title>
  <dc:creator>HP</dc:creator>
  <cp:lastModifiedBy>User</cp:lastModifiedBy>
  <cp:revision>86</cp:revision>
  <dcterms:created xsi:type="dcterms:W3CDTF">2019-01-26T13:59:55Z</dcterms:created>
  <dcterms:modified xsi:type="dcterms:W3CDTF">2019-02-05T21:36:44Z</dcterms:modified>
</cp:coreProperties>
</file>