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50F"/>
    <a:srgbClr val="D8725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94624" autoAdjust="0"/>
  </p:normalViewPr>
  <p:slideViewPr>
    <p:cSldViewPr>
      <p:cViewPr>
        <p:scale>
          <a:sx n="50" d="100"/>
          <a:sy n="50" d="100"/>
        </p:scale>
        <p:origin x="-2598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oglio_di_lavoro_di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spPr>
              <a:solidFill>
                <a:srgbClr val="00B050"/>
              </a:solidFill>
            </c:spPr>
          </c:dPt>
          <c:dPt>
            <c:idx val="1"/>
            <c:spPr>
              <a:solidFill>
                <a:schemeClr val="accent2"/>
              </a:solidFill>
            </c:spPr>
          </c:dPt>
          <c:dPt>
            <c:idx val="2"/>
            <c:spPr>
              <a:solidFill>
                <a:schemeClr val="accent5">
                  <a:lumMod val="75000"/>
                </a:schemeClr>
              </a:solidFill>
            </c:spPr>
          </c:dPt>
          <c:dLbls>
            <c:txPr>
              <a:bodyPr/>
              <a:lstStyle/>
              <a:p>
                <a:pPr>
                  <a:defRPr sz="3200">
                    <a:solidFill>
                      <a:schemeClr val="bg1"/>
                    </a:solidFill>
                  </a:defRPr>
                </a:pPr>
                <a:endParaRPr lang="it-IT"/>
              </a:p>
            </c:txPr>
            <c:showPercent val="1"/>
            <c:showLeaderLines val="1"/>
          </c:dLbls>
          <c:cat>
            <c:strRef>
              <c:f>Foglio1!$A$2:$A$4</c:f>
              <c:strCache>
                <c:ptCount val="3"/>
                <c:pt idx="0">
                  <c:v>pianura</c:v>
                </c:pt>
                <c:pt idx="1">
                  <c:v>collina</c:v>
                </c:pt>
                <c:pt idx="2">
                  <c:v>montagna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38</c:v>
                </c:pt>
                <c:pt idx="1">
                  <c:v>19</c:v>
                </c:pt>
                <c:pt idx="2">
                  <c:v>43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</c:legend>
    <c:plotVisOnly val="1"/>
  </c:chart>
  <c:txPr>
    <a:bodyPr/>
    <a:lstStyle/>
    <a:p>
      <a:pPr>
        <a:defRPr sz="1800"/>
      </a:pPr>
      <a:endParaRPr lang="it-IT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2" name="Sottotito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71C5A-005B-4952-992B-DCB04CACF35B}" type="datetimeFigureOut">
              <a:rPr lang="it-IT" smtClean="0"/>
              <a:pPr/>
              <a:t>01/05/2019</a:t>
            </a:fld>
            <a:endParaRPr lang="it-IT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F5501-AC27-43B5-A6BC-521999A2ED3E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71C5A-005B-4952-992B-DCB04CACF35B}" type="datetimeFigureOut">
              <a:rPr lang="it-IT" smtClean="0"/>
              <a:pPr/>
              <a:t>01/05/2019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F5501-AC27-43B5-A6BC-521999A2ED3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71C5A-005B-4952-992B-DCB04CACF35B}" type="datetimeFigureOut">
              <a:rPr lang="it-IT" smtClean="0"/>
              <a:pPr/>
              <a:t>01/05/2019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F5501-AC27-43B5-A6BC-521999A2ED3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71C5A-005B-4952-992B-DCB04CACF35B}" type="datetimeFigureOut">
              <a:rPr lang="it-IT" smtClean="0"/>
              <a:pPr/>
              <a:t>01/05/2019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F5501-AC27-43B5-A6BC-521999A2ED3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71C5A-005B-4952-992B-DCB04CACF35B}" type="datetimeFigureOut">
              <a:rPr lang="it-IT" smtClean="0"/>
              <a:pPr/>
              <a:t>01/05/2019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F5501-AC27-43B5-A6BC-521999A2ED3E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Rettango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71C5A-005B-4952-992B-DCB04CACF35B}" type="datetimeFigureOut">
              <a:rPr lang="it-IT" smtClean="0"/>
              <a:pPr/>
              <a:t>01/05/2019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F5501-AC27-43B5-A6BC-521999A2ED3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71C5A-005B-4952-992B-DCB04CACF35B}" type="datetimeFigureOut">
              <a:rPr lang="it-IT" smtClean="0"/>
              <a:pPr/>
              <a:t>01/05/2019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F5501-AC27-43B5-A6BC-521999A2ED3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71C5A-005B-4952-992B-DCB04CACF35B}" type="datetimeFigureOut">
              <a:rPr lang="it-IT" smtClean="0"/>
              <a:pPr/>
              <a:t>01/05/2019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F5501-AC27-43B5-A6BC-521999A2ED3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71C5A-005B-4952-992B-DCB04CACF35B}" type="datetimeFigureOut">
              <a:rPr lang="it-IT" smtClean="0"/>
              <a:pPr/>
              <a:t>01/05/2019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F5501-AC27-43B5-A6BC-521999A2ED3E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" name="Rettango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71C5A-005B-4952-992B-DCB04CACF35B}" type="datetimeFigureOut">
              <a:rPr lang="it-IT" smtClean="0"/>
              <a:pPr/>
              <a:t>01/05/2019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F5501-AC27-43B5-A6BC-521999A2ED3E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771C5A-005B-4952-992B-DCB04CACF35B}" type="datetimeFigureOut">
              <a:rPr lang="it-IT" smtClean="0"/>
              <a:pPr/>
              <a:t>01/05/2019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EF5501-AC27-43B5-A6BC-521999A2ED3E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9" name="Elaborazione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Elaborazione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nello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Segnaposto tito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4771C5A-005B-4952-992B-DCB04CACF35B}" type="datetimeFigureOut">
              <a:rPr lang="it-IT" smtClean="0"/>
              <a:pPr/>
              <a:t>01/05/2019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6EF5501-AC27-43B5-A6BC-521999A2ED3E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5" name="Rettango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429256" y="-1428784"/>
            <a:ext cx="6929486" cy="1000132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400" dirty="0" smtClean="0">
                <a:solidFill>
                  <a:srgbClr val="D87256"/>
                </a:solidFill>
                <a:latin typeface="Algerian" pitchFamily="82" charset="0"/>
              </a:rPr>
              <a:t>FRIULI - VENEZIA  GIULIA</a:t>
            </a:r>
            <a:br>
              <a:rPr lang="it-IT" sz="4400" dirty="0" smtClean="0">
                <a:solidFill>
                  <a:srgbClr val="D87256"/>
                </a:solidFill>
                <a:latin typeface="Algerian" pitchFamily="82" charset="0"/>
              </a:rPr>
            </a:br>
            <a:r>
              <a:rPr lang="it-IT" sz="2000" i="1" dirty="0" smtClean="0">
                <a:solidFill>
                  <a:srgbClr val="D87256"/>
                </a:solidFill>
                <a:effectLst/>
                <a:latin typeface="Algerian" pitchFamily="82" charset="0"/>
              </a:rPr>
              <a:t>Regione a STATUTO SPECIALE</a:t>
            </a:r>
            <a:endParaRPr lang="it-IT" sz="2000" dirty="0">
              <a:solidFill>
                <a:srgbClr val="D87256"/>
              </a:solidFill>
              <a:latin typeface="Algerian" pitchFamily="82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-3357586" y="-1214470"/>
            <a:ext cx="6715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 smtClean="0">
                <a:solidFill>
                  <a:srgbClr val="2B150F"/>
                </a:solidFill>
                <a:latin typeface="Algerian" pitchFamily="82" charset="0"/>
              </a:rPr>
              <a:t>EMANUELE   &amp;   SIMONE</a:t>
            </a:r>
          </a:p>
          <a:p>
            <a:pPr algn="ctr"/>
            <a:r>
              <a:rPr lang="it-IT" sz="2800" i="1" dirty="0" smtClean="0">
                <a:solidFill>
                  <a:srgbClr val="2B150F"/>
                </a:solidFill>
                <a:latin typeface="Algerian" pitchFamily="82" charset="0"/>
              </a:rPr>
              <a:t> PRESENTANO</a:t>
            </a:r>
            <a:endParaRPr lang="it-IT" sz="2800" i="1" dirty="0">
              <a:solidFill>
                <a:srgbClr val="2B150F"/>
              </a:solidFill>
              <a:latin typeface="Algerian" pitchFamily="82" charset="0"/>
            </a:endParaRPr>
          </a:p>
        </p:txBody>
      </p:sp>
      <p:pic>
        <p:nvPicPr>
          <p:cNvPr id="1026" name="Picture 2" descr="C:\Users\User10\Documents\Emanuele\1 media\ema e simo\bandi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2928934"/>
            <a:ext cx="2652720" cy="332899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5 0.271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" y="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5.55556E-7 0.22569 C 5.55556E-7 0.32708 -0.1217 0.45162 -0.22066 0.45162 L -0.44115 0.45162 " pathEditMode="relative" rAng="0" ptsTypes="FfFF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2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571480"/>
            <a:ext cx="6565416" cy="846158"/>
          </a:xfrm>
        </p:spPr>
        <p:txBody>
          <a:bodyPr/>
          <a:lstStyle/>
          <a:p>
            <a:r>
              <a:rPr lang="it-IT" dirty="0" smtClean="0"/>
              <a:t>UDINE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0526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CASTELLO </a:t>
            </a:r>
            <a:r>
              <a:rPr lang="it-IT" dirty="0" err="1" smtClean="0"/>
              <a:t>DI</a:t>
            </a:r>
            <a:r>
              <a:rPr lang="it-IT" dirty="0" smtClean="0"/>
              <a:t> UDINE </a:t>
            </a:r>
          </a:p>
          <a:p>
            <a:pPr>
              <a:buNone/>
            </a:pPr>
            <a:r>
              <a:rPr lang="it-IT" sz="1800" dirty="0" smtClean="0"/>
              <a:t>Sulle pareti delle sue sale  si trovano  scene celebranti la grandezza di Udine </a:t>
            </a:r>
            <a:endParaRPr lang="it-IT" sz="1800" dirty="0" smtClean="0"/>
          </a:p>
          <a:p>
            <a:pPr>
              <a:buNone/>
            </a:pPr>
            <a:r>
              <a:rPr lang="it-IT" sz="1800" dirty="0" smtClean="0"/>
              <a:t>e </a:t>
            </a:r>
            <a:r>
              <a:rPr lang="it-IT" sz="1800" dirty="0" smtClean="0"/>
              <a:t>della sua patria, del Friuli  affrescate da Pomponio </a:t>
            </a:r>
            <a:r>
              <a:rPr lang="it-IT" sz="1800" dirty="0" err="1" smtClean="0"/>
              <a:t>Amalteo</a:t>
            </a:r>
            <a:r>
              <a:rPr lang="it-IT" sz="1800" dirty="0" smtClean="0"/>
              <a:t> </a:t>
            </a:r>
            <a:r>
              <a:rPr lang="it-IT" sz="1800" dirty="0" smtClean="0"/>
              <a:t>Grassi, </a:t>
            </a:r>
          </a:p>
          <a:p>
            <a:pPr>
              <a:buNone/>
            </a:pPr>
            <a:r>
              <a:rPr lang="it-IT" sz="1800" dirty="0" smtClean="0"/>
              <a:t>Francesco </a:t>
            </a:r>
            <a:r>
              <a:rPr lang="it-IT" sz="1800" dirty="0" err="1" smtClean="0"/>
              <a:t>Floreani</a:t>
            </a:r>
            <a:r>
              <a:rPr lang="it-IT" sz="1800" dirty="0" smtClean="0"/>
              <a:t> e Gianbattista . </a:t>
            </a:r>
            <a:endParaRPr lang="it-IT" sz="1800" dirty="0" smtClean="0"/>
          </a:p>
          <a:p>
            <a:pPr>
              <a:buNone/>
            </a:pPr>
            <a:r>
              <a:rPr lang="it-IT" sz="1800" dirty="0" smtClean="0"/>
              <a:t>Il </a:t>
            </a:r>
            <a:r>
              <a:rPr lang="it-IT" sz="1800" dirty="0" smtClean="0"/>
              <a:t>soffitto è decorato da riquadri lignei </a:t>
            </a:r>
            <a:r>
              <a:rPr lang="it-IT" sz="1800" dirty="0" smtClean="0"/>
              <a:t>allegorici, opera </a:t>
            </a:r>
            <a:r>
              <a:rPr lang="it-IT" sz="1800" dirty="0" smtClean="0"/>
              <a:t>di artisti diversi. </a:t>
            </a:r>
            <a:endParaRPr lang="it-IT" sz="1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1004060" y="1535914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Le principali città</a:t>
            </a:r>
            <a:endParaRPr lang="it-IT" dirty="0"/>
          </a:p>
        </p:txBody>
      </p:sp>
      <p:pic>
        <p:nvPicPr>
          <p:cNvPr id="5123" name="Picture 3" descr="C:\Users\User10\Documents\Emanuele\1 media\ema e simo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9535" y="857232"/>
            <a:ext cx="6359535" cy="278608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741E-7 L 0.43541 7.40741E-7 C 0.6309 7.40741E-7 0.87135 0.11968 0.87135 0.21713 L 0.87135 0.43449 " pathEditMode="relative" rAng="0" ptsTypes="FfFF">
                                      <p:cBhvr>
                                        <p:cTn id="6" dur="3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" y="2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I PIATTI TIPICI DEL FRIULI -VENEZIA GIULIA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-428660" y="-1052506"/>
            <a:ext cx="7643866" cy="105250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t-IT" sz="2400" dirty="0" err="1" smtClean="0"/>
              <a:t>Cjarsòns</a:t>
            </a:r>
            <a:r>
              <a:rPr lang="it-IT" sz="2400" dirty="0" smtClean="0"/>
              <a:t> : </a:t>
            </a:r>
            <a:r>
              <a:rPr lang="it-IT" sz="1800" dirty="0" smtClean="0"/>
              <a:t>primo </a:t>
            </a:r>
            <a:r>
              <a:rPr lang="it-IT" sz="1800" dirty="0" smtClean="0"/>
              <a:t>piatto , tipico della </a:t>
            </a:r>
            <a:r>
              <a:rPr lang="it-IT" sz="1800" dirty="0" smtClean="0"/>
              <a:t>Carnia; consiste </a:t>
            </a:r>
            <a:r>
              <a:rPr lang="it-IT" sz="1800" dirty="0" smtClean="0"/>
              <a:t>in ravioli  ripieni </a:t>
            </a:r>
            <a:r>
              <a:rPr lang="it-IT" sz="1800" dirty="0" smtClean="0"/>
              <a:t>di </a:t>
            </a:r>
          </a:p>
          <a:p>
            <a:pPr>
              <a:buNone/>
            </a:pPr>
            <a:r>
              <a:rPr lang="it-IT" sz="1800" dirty="0" smtClean="0"/>
              <a:t>carne</a:t>
            </a:r>
            <a:r>
              <a:rPr lang="it-IT" sz="1800" dirty="0" smtClean="0"/>
              <a:t>, uova formaggio, spezie aromatiche e erbe come menta </a:t>
            </a:r>
            <a:r>
              <a:rPr lang="it-IT" sz="1800" dirty="0" smtClean="0"/>
              <a:t>salvia </a:t>
            </a:r>
          </a:p>
          <a:p>
            <a:pPr>
              <a:buNone/>
            </a:pPr>
            <a:r>
              <a:rPr lang="it-IT" sz="1800" dirty="0" smtClean="0"/>
              <a:t>maggiorana </a:t>
            </a:r>
            <a:r>
              <a:rPr lang="it-IT" sz="1800" dirty="0" err="1" smtClean="0"/>
              <a:t>etc</a:t>
            </a:r>
            <a:r>
              <a:rPr lang="it-IT" sz="1800" dirty="0" smtClean="0"/>
              <a:t>...</a:t>
            </a:r>
          </a:p>
          <a:p>
            <a:pPr>
              <a:buNone/>
            </a:pPr>
            <a:endParaRPr lang="it-IT" sz="1800" dirty="0" smtClean="0"/>
          </a:p>
        </p:txBody>
      </p:sp>
      <p:pic>
        <p:nvPicPr>
          <p:cNvPr id="6146" name="Picture 2" descr="C:\Users\User10\Documents\Emanuele\1 media\ema e simo\cjars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43238" y="2571744"/>
            <a:ext cx="2390775" cy="1914525"/>
          </a:xfrm>
          <a:prstGeom prst="rect">
            <a:avLst/>
          </a:prstGeom>
          <a:noFill/>
        </p:spPr>
      </p:pic>
      <p:pic>
        <p:nvPicPr>
          <p:cNvPr id="6147" name="Picture 3" descr="C:\Users\User10\Documents\Emanuele\1 media\ema e simo\gnocch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786378" y="2214554"/>
            <a:ext cx="2357454" cy="1928826"/>
          </a:xfrm>
          <a:prstGeom prst="rect">
            <a:avLst/>
          </a:prstGeom>
          <a:noFill/>
        </p:spPr>
      </p:pic>
      <p:pic>
        <p:nvPicPr>
          <p:cNvPr id="6149" name="Picture 5" descr="C:\Users\User10\Documents\Emanuele\1 media\ema e simo\prosciutto_san_danie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928990" y="2428868"/>
            <a:ext cx="2443158" cy="2000264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-7286708" y="714356"/>
            <a:ext cx="700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sz="2400" dirty="0" smtClean="0"/>
              <a:t>Gnocchi di prugne </a:t>
            </a:r>
            <a:r>
              <a:rPr lang="it-IT" dirty="0" smtClean="0"/>
              <a:t>: piatto tipico asburgico  il ripieno alla prugna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-7929650" y="1500174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Prosciutto San Daniele : </a:t>
            </a:r>
            <a:r>
              <a:rPr lang="it-IT" dirty="0" smtClean="0"/>
              <a:t>salume prodotto sulle alture del Friuli (DOP)</a:t>
            </a:r>
            <a:endParaRPr lang="it-IT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0394 C 0.00399 -0.00856 0.01805 -0.02129 0.02292 -0.02129 C 0.05399 -0.02129 0.08594 0.1757 0.08594 0.37269 C 0.08594 0.27315 0.10191 0.1757 0.11701 0.1757 C 0.13298 0.1757 0.14809 0.275 0.14809 0.37269 C 0.14809 0.32361 0.15608 0.27315 0.16406 0.27315 C 0.17205 0.27315 0.18003 0.32222 0.18003 0.37269 C 0.18003 0.34746 0.18403 0.32361 0.18802 0.32361 C 0.19201 0.32361 0.19601 0.34884 0.19601 0.37269 C 0.19601 0.35996 0.19809 0.34746 0.2 0.34746 C 0.20104 0.34746 0.20399 0.35996 0.20399 0.37269 C 0.20399 0.36621 0.20503 0.35996 0.20608 0.35996 C 0.20608 0.36158 0.20816 0.36621 0.20816 0.37269 C 0.20816 0.36921 0.20816 0.36621 0.2092 0.36621 C 0.2092 0.36783 0.21024 0.36945 0.21024 0.37269 C 0.21024 0.37083 0.21024 0.36921 0.21024 0.36783 C 0.21128 0.36783 0.21128 0.36945 0.21128 0.3713 C 0.21233 0.3713 0.21233 0.36945 0.21233 0.36783 C 0.21337 0.36783 0.21337 0.36945 0.21337 0.3713 " pathEditMode="relative" rAng="0" ptsTypes="fffffffffffffffffff">
                                      <p:cBhvr>
                                        <p:cTn id="6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" y="1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0393 C 0.004 -0.00857 0.01806 -0.0213 0.02292 -0.0213 C 0.054 -0.0213 0.08594 0.1743 0.08594 0.37014 C 0.08594 0.27129 0.10191 0.1743 0.11702 0.1743 C 0.13299 0.1743 0.1481 0.27291 0.1481 0.37014 C 0.1481 0.32129 0.15608 0.27129 0.16407 0.27129 C 0.17205 0.27129 0.18004 0.3199 0.18004 0.37014 C 0.18004 0.3449 0.18403 0.32129 0.18803 0.32129 C 0.19202 0.32129 0.19601 0.34629 0.19601 0.37014 C 0.19601 0.3574 0.1981 0.3449 0.2 0.3449 C 0.20105 0.3449 0.204 0.3574 0.204 0.37014 C 0.204 0.36365 0.20504 0.3574 0.20608 0.3574 C 0.20608 0.35926 0.20816 0.36365 0.20816 0.37014 C 0.20816 0.36666 0.20816 0.36365 0.20921 0.36365 C 0.20921 0.36551 0.21025 0.36713 0.21025 0.37014 C 0.21025 0.36828 0.21025 0.36666 0.21025 0.36551 C 0.21129 0.36551 0.21129 0.36713 0.21129 0.36875 C 0.21233 0.36875 0.21233 0.36713 0.21233 0.36551 C 0.21337 0.36551 0.21337 0.36713 0.21337 0.36875 " pathEditMode="relative" rAng="0" ptsTypes="fffffffffffffffffff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" y="17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00439 C 0.00399 -0.00834 0.01805 -0.0213 0.02291 -0.0213 C 0.05399 -0.0213 0.08593 0.17801 0.08593 0.37754 C 0.08593 0.27685 0.10191 0.17801 0.11684 0.17801 C 0.13281 0.17801 0.14809 0.27847 0.14809 0.37754 C 0.14809 0.32777 0.15607 0.27685 0.16406 0.27685 C 0.17204 0.27685 0.18003 0.32639 0.18003 0.37754 C 0.18003 0.35185 0.18402 0.32777 0.18802 0.32777 C 0.19201 0.32777 0.196 0.35324 0.196 0.37754 C 0.196 0.36458 0.19809 0.35185 0.2 0.35185 C 0.20104 0.35185 0.20399 0.36458 0.20399 0.37754 C 0.20399 0.37106 0.20503 0.36458 0.20607 0.36458 C 0.20607 0.36643 0.20816 0.37106 0.20816 0.37754 C 0.20816 0.37407 0.20816 0.37106 0.2092 0.37106 C 0.2092 0.37268 0.21024 0.3743 0.21024 0.37754 C 0.21024 0.37569 0.21024 0.37407 0.21024 0.37268 C 0.21128 0.37268 0.21128 0.3743 0.21128 0.37615 C 0.21232 0.37615 0.21232 0.3743 0.21232 0.37268 C 0.21336 0.37268 0.21336 0.3743 0.21336 0.37615 " pathEditMode="relative" rAng="0" ptsTypes="fffffffffffffffffff">
                                      <p:cBhvr>
                                        <p:cTn id="1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" y="17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416 C 0.0085 -0.01273 0.03854 -0.02129 0.04878 -0.02129 C 0.11493 -0.02129 0.18264 0.1132 0.18264 0.24792 C 0.18264 0.17986 0.21666 0.1132 0.24878 0.1132 C 0.28264 0.1132 0.31475 0.18102 0.31475 0.24792 C 0.31475 0.21436 0.33177 0.17986 0.34878 0.17986 C 0.36562 0.17986 0.38264 0.21343 0.38264 0.24792 C 0.38264 0.23056 0.39114 0.21436 0.39965 0.21436 C 0.40816 0.21436 0.41666 0.23148 0.41666 0.24792 C 0.41666 0.23912 0.421 0.23056 0.42517 0.23056 C 0.42743 0.23056 0.43368 0.23912 0.43368 0.24792 C 0.43368 0.24352 0.43576 0.23912 0.43802 0.23912 C 0.43802 0.24028 0.44253 0.24352 0.44253 0.24792 C 0.44253 0.24561 0.44253 0.24352 0.44461 0.24352 C 0.44461 0.24468 0.44687 0.24584 0.44687 0.24792 C 0.44687 0.24676 0.44687 0.24561 0.44687 0.24468 C 0.44913 0.24468 0.44913 0.24584 0.44913 0.24676 C 0.45139 0.24676 0.45139 0.24584 0.45139 0.24468 C 0.45364 0.24468 0.45364 0.24584 0.45364 0.24676 " pathEditMode="relative" rAng="0" ptsTypes="fffffffffffffffffff">
                                      <p:cBhvr>
                                        <p:cTn id="12" dur="3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" y="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5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C 0.01823 -0.01134 0.08212 -0.02246 0.10417 -0.02246 C 0.24532 -0.02246 0.39046 0.15347 0.39046 0.32963 C 0.39046 0.24074 0.46285 0.15347 0.53125 0.15347 C 0.604 0.15347 0.6724 0.24213 0.6724 0.32963 C 0.6724 0.28565 0.70886 0.24074 0.74514 0.24074 C 0.78143 0.24074 0.81771 0.28449 0.81771 0.32963 C 0.81771 0.30694 0.83594 0.28565 0.854 0.28565 C 0.87223 0.28565 0.89028 0.30833 0.89028 0.32963 C 0.89028 0.31828 0.89983 0.30694 0.90851 0.30694 C 0.9132 0.30694 0.92657 0.31828 0.92657 0.32963 C 0.92657 0.32384 0.93125 0.31828 0.93612 0.31828 C 0.93612 0.31967 0.94549 0.32384 0.94549 0.32963 C 0.94549 0.32662 0.94549 0.32384 0.95018 0.32384 C 0.95018 0.32546 0.95504 0.32685 0.95504 0.32963 C 0.95504 0.32801 0.95504 0.32662 0.95504 0.32546 C 0.95973 0.32546 0.95973 0.32685 0.95973 0.32824 C 0.96441 0.32824 0.96441 0.32685 0.96441 0.32546 C 0.96928 0.32546 0.96928 0.32685 0.96928 0.32824 " pathEditMode="relative" rAng="0" ptsTypes="fffffffffffffffffff">
                                      <p:cBhvr>
                                        <p:cTn id="1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" y="15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C 0.0184 -0.01065 0.08246 -0.02083 0.10468 -0.02083 C 0.2467 -0.02083 0.39236 0.14491 0.39236 0.31158 C 0.39236 0.22732 0.46458 0.14491 0.5335 0.14491 C 0.60642 0.14491 0.67517 0.22871 0.67517 0.31158 C 0.67517 0.26968 0.71163 0.22732 0.74809 0.22732 C 0.78472 0.22732 0.82083 0.26829 0.82083 0.31158 C 0.82083 0.28982 0.83906 0.26968 0.85729 0.26968 C 0.87569 0.26968 0.89392 0.29121 0.89392 0.31158 C 0.89392 0.30047 0.90329 0.28982 0.91215 0.28982 C 0.91684 0.28982 0.9302 0.30047 0.9302 0.31158 C 0.9302 0.30579 0.93507 0.30047 0.93975 0.30047 C 0.93975 0.30185 0.94913 0.30579 0.94913 0.31158 C 0.94913 0.3081 0.94913 0.30579 0.95416 0.30579 C 0.95416 0.30741 0.95885 0.30857 0.95885 0.31158 C 0.95885 0.30972 0.95885 0.3081 0.95885 0.30741 C 0.96354 0.30741 0.96354 0.30857 0.96354 0.31019 C 0.96822 0.31019 0.96822 0.30857 0.96822 0.30741 C 0.97326 0.30741 0.97326 0.30857 0.97326 0.31019 " pathEditMode="relative" rAng="0" ptsTypes="fffffffffffffffffff">
                                      <p:cBhvr>
                                        <p:cTn id="17" dur="3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" y="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5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023 C 0.01962 -0.01087 0.08802 -0.02129 0.11181 -0.02129 C 0.2632 -0.02129 0.41893 0.14468 0.41893 0.31065 C 0.41893 0.22686 0.49653 0.14468 0.57014 0.14468 C 0.64792 0.14468 0.72153 0.22825 0.72153 0.31065 C 0.72153 0.26922 0.76042 0.22686 0.79948 0.22686 C 0.83837 0.22686 0.87726 0.26806 0.87726 0.31065 C 0.87726 0.28936 0.8967 0.26922 0.91615 0.26922 C 0.93559 0.26922 0.95504 0.29051 0.95504 0.31065 C 0.95504 0.3 0.96528 0.28936 0.97448 0.28936 C 0.97969 0.28936 0.99393 0.3 0.99393 0.31065 C 0.99393 0.30533 0.99913 0.3 1.00417 0.3 C 1.00417 0.30139 1.01424 0.30533 1.01424 0.31065 C 1.01424 0.30788 1.01424 0.30533 1.01945 0.30533 C 1.01945 0.30672 1.02448 0.30811 1.02448 0.31065 C 1.02448 0.30926 1.02448 0.30788 1.02448 0.30672 C 1.02952 0.30672 1.02952 0.30811 1.02952 0.3095 C 1.03455 0.3095 1.03455 0.30811 1.03455 0.30672 C 1.03976 0.30672 1.03976 0.30811 1.03976 0.3095 " pathEditMode="relative" rAng="0" ptsTypes="fffffffffffffffffff">
                                      <p:cBhvr>
                                        <p:cTn id="20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" y="14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C 0.01979 -0.01041 0.08767 -0.02083 0.11146 -0.02083 C 0.26128 -0.02083 0.41597 0.14491 0.41597 0.31135 C 0.41597 0.22709 0.49323 0.14491 0.56649 0.14491 C 0.64375 0.14491 0.71684 0.22848 0.71684 0.31135 C 0.71684 0.26968 0.75555 0.22709 0.7941 0.22709 C 0.83298 0.22709 0.87135 0.26852 0.87135 0.31135 C 0.87135 0.28936 0.89097 0.26968 0.91024 0.26968 C 0.92969 0.26968 0.94878 0.29074 0.94878 0.31135 C 0.94878 0.3 0.95903 0.28936 0.9684 0.28936 C 0.97326 0.28936 0.9875 0.3 0.9875 0.31135 C 0.9875 0.30556 0.99253 0.3 0.99774 0.3 C 0.99774 0.30139 1.00781 0.30556 1.00781 0.31135 C 1.00781 0.30787 1.00781 0.30556 1.01267 0.30556 C 1.01267 0.30695 1.01788 0.30834 1.01788 0.31135 C 1.01788 0.30926 1.01788 0.30787 1.01788 0.30695 C 1.02274 0.30695 1.02274 0.30834 1.02274 0.30973 C 1.02795 0.30973 1.02795 0.30834 1.02795 0.30695 C 1.03298 0.30695 1.03298 0.30834 1.03298 0.30973 " pathEditMode="relative" rAng="0" ptsTypes="fffffffffffffffffff">
                                      <p:cBhvr>
                                        <p:cTn id="22" dur="3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" y="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  La Cartina fisica</a:t>
            </a:r>
            <a:endParaRPr lang="it-IT" dirty="0"/>
          </a:p>
        </p:txBody>
      </p:sp>
      <p:sp>
        <p:nvSpPr>
          <p:cNvPr id="6146" name="AutoShape 2" descr="Risultati immagini per CARTINA FISICA FRIULI"/>
          <p:cNvSpPr>
            <a:spLocks noChangeAspect="1" noChangeArrowheads="1"/>
          </p:cNvSpPr>
          <p:nvPr/>
        </p:nvSpPr>
        <p:spPr bwMode="auto">
          <a:xfrm>
            <a:off x="155575" y="-846138"/>
            <a:ext cx="2600325" cy="17621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148" name="AutoShape 4" descr="Risultati immagini per CARTINA FISICA FRIULI"/>
          <p:cNvSpPr>
            <a:spLocks noChangeAspect="1" noChangeArrowheads="1"/>
          </p:cNvSpPr>
          <p:nvPr/>
        </p:nvSpPr>
        <p:spPr bwMode="auto">
          <a:xfrm>
            <a:off x="155575" y="-846138"/>
            <a:ext cx="2600325" cy="17621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152" name="AutoShape 8" descr="Risultati immagini per CARTINA FISICA FRIULI"/>
          <p:cNvSpPr>
            <a:spLocks noChangeAspect="1" noChangeArrowheads="1"/>
          </p:cNvSpPr>
          <p:nvPr/>
        </p:nvSpPr>
        <p:spPr bwMode="auto">
          <a:xfrm>
            <a:off x="155575" y="-846138"/>
            <a:ext cx="2600325" cy="17621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1785918" y="4786322"/>
            <a:ext cx="2000264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CONFINI</a:t>
            </a:r>
            <a:r>
              <a:rPr lang="it-IT" dirty="0" smtClean="0"/>
              <a:t> </a:t>
            </a:r>
            <a:r>
              <a:rPr lang="it-IT" dirty="0" smtClean="0"/>
              <a:t>:</a:t>
            </a:r>
          </a:p>
          <a:p>
            <a:endParaRPr lang="it-IT" sz="1100" dirty="0" smtClean="0"/>
          </a:p>
          <a:p>
            <a:r>
              <a:rPr lang="it-IT" dirty="0" smtClean="0"/>
              <a:t>Slovenia a est</a:t>
            </a:r>
          </a:p>
          <a:p>
            <a:r>
              <a:rPr lang="it-IT" dirty="0" smtClean="0"/>
              <a:t>Austria </a:t>
            </a:r>
            <a:r>
              <a:rPr lang="it-IT" dirty="0" smtClean="0"/>
              <a:t>a nord </a:t>
            </a:r>
          </a:p>
          <a:p>
            <a:r>
              <a:rPr lang="it-IT" dirty="0" smtClean="0"/>
              <a:t>Veneto a ovest</a:t>
            </a:r>
          </a:p>
          <a:p>
            <a:r>
              <a:rPr lang="it-IT" dirty="0" smtClean="0"/>
              <a:t>Mar Adriatico a sud</a:t>
            </a:r>
          </a:p>
          <a:p>
            <a:r>
              <a:rPr lang="it-IT" dirty="0" smtClean="0"/>
              <a:t> 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857620" y="4786322"/>
            <a:ext cx="264320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MONTI PRINCIPALI </a:t>
            </a:r>
            <a:r>
              <a:rPr lang="it-IT" dirty="0" smtClean="0"/>
              <a:t>:</a:t>
            </a:r>
          </a:p>
          <a:p>
            <a:endParaRPr lang="it-IT" sz="1100" dirty="0" smtClean="0"/>
          </a:p>
          <a:p>
            <a:r>
              <a:rPr lang="it-IT" dirty="0" err="1" smtClean="0"/>
              <a:t>Coglians</a:t>
            </a:r>
            <a:r>
              <a:rPr lang="it-IT" dirty="0" smtClean="0"/>
              <a:t> </a:t>
            </a:r>
            <a:r>
              <a:rPr lang="it-IT" dirty="0" smtClean="0"/>
              <a:t>2780 m.</a:t>
            </a:r>
          </a:p>
          <a:p>
            <a:r>
              <a:rPr lang="it-IT" dirty="0" err="1" smtClean="0"/>
              <a:t>Jof</a:t>
            </a:r>
            <a:r>
              <a:rPr lang="it-IT" dirty="0" smtClean="0"/>
              <a:t> </a:t>
            </a:r>
            <a:r>
              <a:rPr lang="it-IT" dirty="0" smtClean="0"/>
              <a:t>di </a:t>
            </a:r>
            <a:r>
              <a:rPr lang="it-IT" dirty="0" err="1" smtClean="0"/>
              <a:t>Montasio</a:t>
            </a:r>
            <a:r>
              <a:rPr lang="it-IT" dirty="0" smtClean="0"/>
              <a:t> 2753 m.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643670" y="4786322"/>
            <a:ext cx="250033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FIUMI PRINCIPALI</a:t>
            </a:r>
            <a:r>
              <a:rPr lang="it-IT" dirty="0" smtClean="0"/>
              <a:t> :</a:t>
            </a:r>
          </a:p>
          <a:p>
            <a:endParaRPr lang="it-IT" sz="1100" dirty="0" smtClean="0"/>
          </a:p>
          <a:p>
            <a:r>
              <a:rPr lang="it-IT" dirty="0" smtClean="0"/>
              <a:t>Tagliamento 170 Km </a:t>
            </a:r>
          </a:p>
          <a:p>
            <a:r>
              <a:rPr lang="it-IT" dirty="0" smtClean="0"/>
              <a:t>Isonzo136 </a:t>
            </a:r>
            <a:r>
              <a:rPr lang="it-IT" dirty="0" smtClean="0"/>
              <a:t>Km</a:t>
            </a:r>
          </a:p>
          <a:p>
            <a:endParaRPr lang="it-IT" sz="1100" dirty="0" smtClean="0"/>
          </a:p>
          <a:p>
            <a:r>
              <a:rPr lang="it-IT" b="1" dirty="0" smtClean="0"/>
              <a:t>LAGHI PRINCIPALI </a:t>
            </a:r>
            <a:r>
              <a:rPr lang="it-IT" dirty="0" smtClean="0"/>
              <a:t>:</a:t>
            </a:r>
            <a:endParaRPr lang="it-IT" dirty="0" smtClean="0"/>
          </a:p>
          <a:p>
            <a:r>
              <a:rPr lang="it-IT" dirty="0" err="1" smtClean="0"/>
              <a:t>Cavazzo</a:t>
            </a:r>
            <a:r>
              <a:rPr lang="it-IT" dirty="0" smtClean="0"/>
              <a:t> 1,75km</a:t>
            </a:r>
            <a:r>
              <a:rPr lang="it-IT" baseline="30000" dirty="0" smtClean="0"/>
              <a:t>2</a:t>
            </a:r>
            <a:endParaRPr lang="it-IT" dirty="0" smtClean="0"/>
          </a:p>
          <a:p>
            <a:endParaRPr lang="it-IT" dirty="0" smtClean="0"/>
          </a:p>
        </p:txBody>
      </p:sp>
      <p:pic>
        <p:nvPicPr>
          <p:cNvPr id="1028" name="Picture 4" descr="Mappa di: Friuli-Venezia Giul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-3929114"/>
            <a:ext cx="6019800" cy="312420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0.11042 L -0.54948 0.29028 C -0.67222 0.32778 -0.74097 0.38403 -0.74097 0.44283 C -0.74097 0.51019 -0.67222 0.56389 -0.54948 0.60162 L -0.00868 0.78218 " pathEditMode="relative" rAng="0" ptsTypes="FffFF">
                                      <p:cBhvr>
                                        <p:cTn id="6" dur="3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" y="3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8992" y="285728"/>
            <a:ext cx="3707896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IL TERRITORIO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1500166" y="1214422"/>
          <a:ext cx="693421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3422144" y="-1143000"/>
            <a:ext cx="3422144" cy="1143000"/>
          </a:xfrm>
        </p:spPr>
        <p:txBody>
          <a:bodyPr/>
          <a:lstStyle/>
          <a:p>
            <a:r>
              <a:rPr lang="it-IT" dirty="0" smtClean="0"/>
              <a:t>Storia Regione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2976" y="1142984"/>
            <a:ext cx="7498080" cy="53578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1800" dirty="0" smtClean="0"/>
              <a:t>Terra di confine è storicamente crocevia di popoli, culture e commerci; la </a:t>
            </a:r>
            <a:r>
              <a:rPr lang="it-IT" sz="1800" dirty="0" smtClean="0"/>
              <a:t>sua</a:t>
            </a:r>
          </a:p>
          <a:p>
            <a:pPr>
              <a:buNone/>
            </a:pPr>
            <a:r>
              <a:rPr lang="it-IT" sz="1800" dirty="0" smtClean="0"/>
              <a:t>posizione </a:t>
            </a:r>
            <a:r>
              <a:rPr lang="it-IT" sz="1800" dirty="0" smtClean="0"/>
              <a:t>ha costituito nel secondo dopoguerra un fattore di instabilità e di </a:t>
            </a:r>
            <a:endParaRPr lang="it-IT" sz="1800" dirty="0" smtClean="0"/>
          </a:p>
          <a:p>
            <a:pPr>
              <a:buNone/>
            </a:pPr>
            <a:r>
              <a:rPr lang="it-IT" sz="1800" dirty="0" smtClean="0"/>
              <a:t>impedimento </a:t>
            </a:r>
            <a:r>
              <a:rPr lang="it-IT" sz="1800" dirty="0" smtClean="0"/>
              <a:t>per lo sviluppo  della regione.</a:t>
            </a:r>
          </a:p>
          <a:p>
            <a:pPr>
              <a:buNone/>
            </a:pPr>
            <a:r>
              <a:rPr lang="it-IT" sz="1800" dirty="0" smtClean="0"/>
              <a:t>Le vicende legate alla seconda guerra mondiale si conclusero soltanto nel </a:t>
            </a:r>
            <a:endParaRPr lang="it-IT" sz="1800" dirty="0" smtClean="0"/>
          </a:p>
          <a:p>
            <a:pPr>
              <a:buNone/>
            </a:pPr>
            <a:r>
              <a:rPr lang="it-IT" sz="1800" dirty="0" smtClean="0"/>
              <a:t>1975  con </a:t>
            </a:r>
            <a:r>
              <a:rPr lang="it-IT" sz="1800" dirty="0" smtClean="0"/>
              <a:t>la firma del “ Trattato di Osimo” che pose la parola “fine” ai litigi </a:t>
            </a:r>
            <a:endParaRPr lang="it-IT" sz="1800" dirty="0" smtClean="0"/>
          </a:p>
          <a:p>
            <a:pPr>
              <a:buNone/>
            </a:pPr>
            <a:r>
              <a:rPr lang="it-IT" sz="1800" dirty="0" smtClean="0"/>
              <a:t>tra </a:t>
            </a:r>
            <a:r>
              <a:rPr lang="it-IT" sz="1800" dirty="0" smtClean="0"/>
              <a:t>Italia e “ex” Iugoslavia per i territori della Venezia Giulia.</a:t>
            </a:r>
          </a:p>
          <a:p>
            <a:pPr>
              <a:buNone/>
            </a:pPr>
            <a:r>
              <a:rPr lang="it-IT" sz="1800" dirty="0" smtClean="0"/>
              <a:t>La regione, dopo la ricostruzione seguita al tremendo terremoto del 1976, </a:t>
            </a:r>
            <a:endParaRPr lang="it-IT" sz="1800" dirty="0" smtClean="0"/>
          </a:p>
          <a:p>
            <a:pPr>
              <a:buNone/>
            </a:pPr>
            <a:r>
              <a:rPr lang="it-IT" sz="1800" dirty="0" smtClean="0"/>
              <a:t>è </a:t>
            </a:r>
            <a:r>
              <a:rPr lang="it-IT" sz="1800" dirty="0" smtClean="0"/>
              <a:t>oggi una delle realtà economiche più vivaci del nord-est; si può definire </a:t>
            </a:r>
            <a:r>
              <a:rPr lang="it-IT" sz="1800" dirty="0" smtClean="0"/>
              <a:t>un</a:t>
            </a:r>
          </a:p>
          <a:p>
            <a:pPr>
              <a:buNone/>
            </a:pPr>
            <a:r>
              <a:rPr lang="it-IT" sz="1800" dirty="0" smtClean="0"/>
              <a:t> </a:t>
            </a:r>
            <a:r>
              <a:rPr lang="it-IT" sz="1800" dirty="0" smtClean="0"/>
              <a:t>territorio-mosaico di ambienti naturali </a:t>
            </a:r>
          </a:p>
          <a:p>
            <a:pPr>
              <a:buFont typeface="Wingdings" pitchFamily="2" charset="2"/>
              <a:buChar char="Ø"/>
            </a:pPr>
            <a:r>
              <a:rPr lang="it-IT" sz="1800" dirty="0" smtClean="0"/>
              <a:t>Le colline spoglie del Carso</a:t>
            </a:r>
          </a:p>
          <a:p>
            <a:pPr>
              <a:buFont typeface="Wingdings" pitchFamily="2" charset="2"/>
              <a:buChar char="Ø"/>
            </a:pPr>
            <a:r>
              <a:rPr lang="it-IT" sz="1800" dirty="0" smtClean="0"/>
              <a:t>Le alte montagne della Carnia</a:t>
            </a:r>
          </a:p>
          <a:p>
            <a:pPr>
              <a:buFont typeface="Wingdings" pitchFamily="2" charset="2"/>
              <a:buChar char="Ø"/>
            </a:pPr>
            <a:r>
              <a:rPr lang="it-IT" sz="1800" dirty="0" smtClean="0"/>
              <a:t>IL golfo di Trieste</a:t>
            </a:r>
          </a:p>
          <a:p>
            <a:pPr>
              <a:buFont typeface="Wingdings" pitchFamily="2" charset="2"/>
              <a:buChar char="Ø"/>
            </a:pPr>
            <a:r>
              <a:rPr lang="it-IT" sz="1800" dirty="0" smtClean="0"/>
              <a:t>Le distese pianeggianti attraversate dal Tagliamento</a:t>
            </a:r>
          </a:p>
          <a:p>
            <a:pPr>
              <a:buNone/>
            </a:pPr>
            <a:r>
              <a:rPr lang="it-IT" sz="1800" dirty="0" smtClean="0"/>
              <a:t>e culturali :</a:t>
            </a:r>
          </a:p>
          <a:p>
            <a:pPr>
              <a:buFont typeface="Wingdings" pitchFamily="2" charset="2"/>
              <a:buChar char="Ø"/>
            </a:pPr>
            <a:r>
              <a:rPr lang="it-IT" sz="1800" dirty="0" smtClean="0"/>
              <a:t>Atmosfere asburgiche, Slovene, Croate, Serbe e Greche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00578E-6 L 0.65573 0.2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" y="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3042" y="214290"/>
            <a:ext cx="3064954" cy="113191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ECONOMIA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45920" y="1214422"/>
            <a:ext cx="7498080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800" dirty="0" smtClean="0"/>
              <a:t>AGRICOLTURA  &amp;  ALLEVAMENTO</a:t>
            </a:r>
          </a:p>
          <a:p>
            <a:pPr>
              <a:buNone/>
            </a:pPr>
            <a:r>
              <a:rPr lang="it-IT" sz="1800" dirty="0" smtClean="0">
                <a:cs typeface="Arial" pitchFamily="34" charset="0"/>
              </a:rPr>
              <a:t>Il settore primario è sviluppato nella pianura, anche se ridimensionato, occupa </a:t>
            </a:r>
            <a:endParaRPr lang="it-IT" sz="1800" dirty="0" smtClean="0">
              <a:cs typeface="Arial" pitchFamily="34" charset="0"/>
            </a:endParaRPr>
          </a:p>
          <a:p>
            <a:pPr>
              <a:buNone/>
            </a:pPr>
            <a:r>
              <a:rPr lang="it-IT" sz="1800" dirty="0" smtClean="0">
                <a:cs typeface="Arial" pitchFamily="34" charset="0"/>
              </a:rPr>
              <a:t>il </a:t>
            </a:r>
            <a:r>
              <a:rPr lang="it-IT" sz="1800" dirty="0" smtClean="0">
                <a:cs typeface="Arial" pitchFamily="34" charset="0"/>
              </a:rPr>
              <a:t>3,2% </a:t>
            </a:r>
            <a:endParaRPr lang="it-IT" sz="1800" dirty="0" smtClean="0">
              <a:cs typeface="Arial" pitchFamily="34" charset="0"/>
            </a:endParaRPr>
          </a:p>
          <a:p>
            <a:pPr>
              <a:buNone/>
            </a:pPr>
            <a:r>
              <a:rPr lang="it-IT" sz="1800" dirty="0" smtClean="0">
                <a:cs typeface="Arial" pitchFamily="34" charset="0"/>
              </a:rPr>
              <a:t>della  popolazione </a:t>
            </a:r>
            <a:r>
              <a:rPr lang="it-IT" sz="1800" dirty="0" smtClean="0">
                <a:cs typeface="Arial" pitchFamily="34" charset="0"/>
              </a:rPr>
              <a:t>attiva sfruttando  4000 km</a:t>
            </a:r>
            <a:r>
              <a:rPr lang="it-IT" sz="1800" baseline="30000" dirty="0" smtClean="0">
                <a:cs typeface="Arial" pitchFamily="34" charset="0"/>
              </a:rPr>
              <a:t>2</a:t>
            </a:r>
            <a:r>
              <a:rPr lang="it-IT" sz="1800" dirty="0" smtClean="0">
                <a:cs typeface="Arial" pitchFamily="34" charset="0"/>
              </a:rPr>
              <a:t> del territorio. </a:t>
            </a:r>
          </a:p>
          <a:p>
            <a:pPr>
              <a:buNone/>
            </a:pPr>
            <a:r>
              <a:rPr lang="it-IT" sz="1800" dirty="0" smtClean="0">
                <a:cs typeface="Arial" pitchFamily="34" charset="0"/>
              </a:rPr>
              <a:t>Si coltivano principalmente viti, frutta mais e barbabietole da zucchero.</a:t>
            </a:r>
          </a:p>
          <a:p>
            <a:pPr>
              <a:buNone/>
            </a:pPr>
            <a:r>
              <a:rPr lang="it-IT" sz="1800" dirty="0" smtClean="0">
                <a:cs typeface="Arial" pitchFamily="34" charset="0"/>
              </a:rPr>
              <a:t>Si allevano Bovini nelle alture per produrre il Prosciutto San Daniele DOP </a:t>
            </a:r>
            <a:endParaRPr lang="it-IT" sz="1800" dirty="0" smtClean="0">
              <a:cs typeface="Arial" pitchFamily="34" charset="0"/>
            </a:endParaRPr>
          </a:p>
          <a:p>
            <a:pPr>
              <a:buNone/>
            </a:pPr>
            <a:r>
              <a:rPr lang="it-IT" sz="1800" dirty="0" smtClean="0">
                <a:cs typeface="Arial" pitchFamily="34" charset="0"/>
              </a:rPr>
              <a:t>( </a:t>
            </a:r>
            <a:r>
              <a:rPr lang="it-IT" sz="1800" dirty="0" smtClean="0">
                <a:cs typeface="Arial" pitchFamily="34" charset="0"/>
              </a:rPr>
              <a:t>Denominazione di Origine Protetta </a:t>
            </a:r>
            <a:r>
              <a:rPr lang="it-IT" sz="1800" dirty="0" smtClean="0">
                <a:cs typeface="Arial" pitchFamily="34" charset="0"/>
              </a:rPr>
              <a:t>)</a:t>
            </a:r>
          </a:p>
          <a:p>
            <a:pPr>
              <a:buNone/>
            </a:pPr>
            <a:endParaRPr lang="it-IT" sz="1400" dirty="0" smtClean="0">
              <a:cs typeface="Arial" pitchFamily="34" charset="0"/>
            </a:endParaRPr>
          </a:p>
          <a:p>
            <a:pPr>
              <a:buNone/>
            </a:pPr>
            <a:r>
              <a:rPr lang="it-IT" sz="2800" dirty="0" smtClean="0">
                <a:cs typeface="Arial" pitchFamily="34" charset="0"/>
              </a:rPr>
              <a:t>INDUSTRIA</a:t>
            </a:r>
          </a:p>
          <a:p>
            <a:pPr>
              <a:buNone/>
            </a:pPr>
            <a:r>
              <a:rPr lang="it-IT" sz="1900" dirty="0" smtClean="0">
                <a:cs typeface="Arial" pitchFamily="34" charset="0"/>
              </a:rPr>
              <a:t>Il settore secondario si è sviluppato, dopo la seconda guerra mondiale, a </a:t>
            </a:r>
            <a:endParaRPr lang="it-IT" sz="1900" dirty="0" smtClean="0">
              <a:cs typeface="Arial" pitchFamily="34" charset="0"/>
            </a:endParaRPr>
          </a:p>
          <a:p>
            <a:pPr>
              <a:buNone/>
            </a:pPr>
            <a:r>
              <a:rPr lang="it-IT" sz="1900" u="sng" dirty="0" smtClean="0">
                <a:cs typeface="Arial" pitchFamily="34" charset="0"/>
              </a:rPr>
              <a:t>Monfalcone</a:t>
            </a:r>
            <a:r>
              <a:rPr lang="it-IT" sz="1900" dirty="0" smtClean="0">
                <a:cs typeface="Arial" pitchFamily="34" charset="0"/>
              </a:rPr>
              <a:t> </a:t>
            </a:r>
            <a:r>
              <a:rPr lang="it-IT" sz="1900" dirty="0" smtClean="0">
                <a:cs typeface="Arial" pitchFamily="34" charset="0"/>
              </a:rPr>
              <a:t>con </a:t>
            </a:r>
            <a:r>
              <a:rPr lang="it-IT" sz="1900" dirty="0" smtClean="0">
                <a:cs typeface="Arial" pitchFamily="34" charset="0"/>
              </a:rPr>
              <a:t>le costruzioni </a:t>
            </a:r>
            <a:r>
              <a:rPr lang="it-IT" sz="1900" dirty="0" smtClean="0">
                <a:cs typeface="Arial" pitchFamily="34" charset="0"/>
              </a:rPr>
              <a:t>navali e della siderurgica; poi a </a:t>
            </a:r>
            <a:r>
              <a:rPr lang="it-IT" sz="1900" u="sng" dirty="0" err="1" smtClean="0">
                <a:cs typeface="Arial" pitchFamily="34" charset="0"/>
              </a:rPr>
              <a:t>Torviscosa</a:t>
            </a:r>
            <a:endParaRPr lang="it-IT" sz="1900" u="sng" dirty="0" smtClean="0">
              <a:cs typeface="Arial" pitchFamily="34" charset="0"/>
            </a:endParaRPr>
          </a:p>
          <a:p>
            <a:pPr>
              <a:buNone/>
            </a:pPr>
            <a:r>
              <a:rPr lang="it-IT" sz="1900" dirty="0" smtClean="0">
                <a:cs typeface="Arial" pitchFamily="34" charset="0"/>
              </a:rPr>
              <a:t>con </a:t>
            </a:r>
            <a:r>
              <a:rPr lang="it-IT" sz="1900" dirty="0" smtClean="0">
                <a:cs typeface="Arial" pitchFamily="34" charset="0"/>
              </a:rPr>
              <a:t>la </a:t>
            </a:r>
            <a:r>
              <a:rPr lang="it-IT" sz="1900" dirty="0" smtClean="0">
                <a:cs typeface="Arial" pitchFamily="34" charset="0"/>
              </a:rPr>
              <a:t>chimica </a:t>
            </a:r>
            <a:r>
              <a:rPr lang="it-IT" sz="1900" dirty="0" smtClean="0">
                <a:cs typeface="Arial" pitchFamily="34" charset="0"/>
              </a:rPr>
              <a:t>e a Pordenone</a:t>
            </a:r>
            <a:r>
              <a:rPr lang="it-IT" sz="1900" dirty="0" smtClean="0">
                <a:cs typeface="Arial" pitchFamily="34" charset="0"/>
              </a:rPr>
              <a:t>, </a:t>
            </a:r>
            <a:r>
              <a:rPr lang="it-IT" sz="1900" u="sng" dirty="0" err="1" smtClean="0">
                <a:cs typeface="Arial" pitchFamily="34" charset="0"/>
              </a:rPr>
              <a:t>Manzano</a:t>
            </a:r>
            <a:r>
              <a:rPr lang="it-IT" sz="1900" dirty="0" smtClean="0">
                <a:cs typeface="Arial" pitchFamily="34" charset="0"/>
              </a:rPr>
              <a:t> e </a:t>
            </a:r>
            <a:r>
              <a:rPr lang="it-IT" sz="1900" u="sng" dirty="0" smtClean="0">
                <a:cs typeface="Arial" pitchFamily="34" charset="0"/>
              </a:rPr>
              <a:t>Maniago</a:t>
            </a:r>
            <a:r>
              <a:rPr lang="it-IT" sz="1900" dirty="0" smtClean="0">
                <a:cs typeface="Arial" pitchFamily="34" charset="0"/>
              </a:rPr>
              <a:t> con i coltelli a </a:t>
            </a:r>
            <a:endParaRPr lang="it-IT" sz="1900" dirty="0" smtClean="0">
              <a:cs typeface="Arial" pitchFamily="34" charset="0"/>
            </a:endParaRPr>
          </a:p>
          <a:p>
            <a:pPr>
              <a:buNone/>
            </a:pPr>
            <a:r>
              <a:rPr lang="it-IT" sz="1900" dirty="0" err="1" smtClean="0">
                <a:cs typeface="Arial" pitchFamily="34" charset="0"/>
              </a:rPr>
              <a:t>Manzano</a:t>
            </a:r>
            <a:r>
              <a:rPr lang="it-IT" sz="1900" dirty="0" smtClean="0">
                <a:cs typeface="Arial" pitchFamily="34" charset="0"/>
              </a:rPr>
              <a:t> </a:t>
            </a:r>
            <a:r>
              <a:rPr lang="it-IT" sz="1900" dirty="0" smtClean="0">
                <a:cs typeface="Arial" pitchFamily="34" charset="0"/>
              </a:rPr>
              <a:t>e i giocattoli a Maniago.</a:t>
            </a:r>
            <a:endParaRPr lang="it-IT" sz="1900" u="sng" dirty="0" smtClean="0"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3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500"/>
                            </p:stCondLst>
                            <p:childTnLst>
                              <p:par>
                                <p:cTn id="4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PROVINCE &amp; PRINCIPALI CITTA’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2000" b="1" dirty="0" smtClean="0">
                <a:latin typeface="Arial" pitchFamily="34" charset="0"/>
                <a:cs typeface="Arial" pitchFamily="34" charset="0"/>
              </a:rPr>
              <a:t>Le province :</a:t>
            </a:r>
          </a:p>
          <a:p>
            <a:pPr>
              <a:buNone/>
            </a:pPr>
            <a:r>
              <a:rPr lang="it-IT" sz="1800" dirty="0" smtClean="0">
                <a:latin typeface="Arial" pitchFamily="34" charset="0"/>
                <a:cs typeface="Arial" pitchFamily="34" charset="0"/>
              </a:rPr>
              <a:t>Trieste (TS) Capoluogo di Regione </a:t>
            </a:r>
          </a:p>
          <a:p>
            <a:pPr>
              <a:buNone/>
            </a:pPr>
            <a:r>
              <a:rPr lang="it-IT" sz="1800" dirty="0" smtClean="0">
                <a:latin typeface="Arial" pitchFamily="34" charset="0"/>
                <a:cs typeface="Arial" pitchFamily="34" charset="0"/>
              </a:rPr>
              <a:t>Gorizia (GO)</a:t>
            </a:r>
          </a:p>
          <a:p>
            <a:pPr>
              <a:buNone/>
            </a:pPr>
            <a:r>
              <a:rPr lang="it-IT" sz="1800" dirty="0" smtClean="0">
                <a:latin typeface="Arial" pitchFamily="34" charset="0"/>
                <a:cs typeface="Arial" pitchFamily="34" charset="0"/>
              </a:rPr>
              <a:t>Pordenone (PN)</a:t>
            </a:r>
          </a:p>
          <a:p>
            <a:pPr>
              <a:buNone/>
            </a:pPr>
            <a:r>
              <a:rPr lang="it-IT" sz="1800" dirty="0" smtClean="0">
                <a:latin typeface="Arial" pitchFamily="34" charset="0"/>
                <a:cs typeface="Arial" pitchFamily="34" charset="0"/>
              </a:rPr>
              <a:t>Udine (UD) </a:t>
            </a:r>
          </a:p>
          <a:p>
            <a:pPr>
              <a:buNone/>
            </a:pPr>
            <a:endParaRPr lang="it-IT" sz="18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it-IT" sz="2000" b="1" dirty="0" smtClean="0">
                <a:latin typeface="Arial" pitchFamily="34" charset="0"/>
                <a:cs typeface="Arial" pitchFamily="34" charset="0"/>
              </a:rPr>
              <a:t>Le principali città:</a:t>
            </a:r>
          </a:p>
          <a:p>
            <a:pPr>
              <a:buNone/>
            </a:pPr>
            <a:r>
              <a:rPr lang="it-IT" sz="1800" dirty="0" err="1" smtClean="0">
                <a:latin typeface="Arial" pitchFamily="34" charset="0"/>
                <a:cs typeface="Arial" pitchFamily="34" charset="0"/>
              </a:rPr>
              <a:t>Cividale</a:t>
            </a:r>
            <a:r>
              <a:rPr lang="it-IT" sz="1800" dirty="0" smtClean="0">
                <a:latin typeface="Arial" pitchFamily="34" charset="0"/>
                <a:cs typeface="Arial" pitchFamily="34" charset="0"/>
              </a:rPr>
              <a:t> del Friuli (UD)</a:t>
            </a:r>
          </a:p>
          <a:p>
            <a:pPr>
              <a:buNone/>
            </a:pPr>
            <a:r>
              <a:rPr lang="it-IT" sz="1800" dirty="0" err="1" smtClean="0">
                <a:latin typeface="Arial" pitchFamily="34" charset="0"/>
                <a:cs typeface="Arial" pitchFamily="34" charset="0"/>
              </a:rPr>
              <a:t>Aquileia</a:t>
            </a:r>
            <a:r>
              <a:rPr lang="it-IT" sz="1800" dirty="0" smtClean="0">
                <a:latin typeface="Arial" pitchFamily="34" charset="0"/>
                <a:cs typeface="Arial" pitchFamily="34" charset="0"/>
              </a:rPr>
              <a:t> (UD)</a:t>
            </a:r>
          </a:p>
          <a:p>
            <a:pPr>
              <a:buNone/>
            </a:pPr>
            <a:r>
              <a:rPr lang="it-IT" sz="1800" dirty="0" smtClean="0">
                <a:latin typeface="Arial" pitchFamily="34" charset="0"/>
                <a:cs typeface="Arial" pitchFamily="34" charset="0"/>
              </a:rPr>
              <a:t>San Daniele (UD)</a:t>
            </a:r>
          </a:p>
          <a:p>
            <a:pPr>
              <a:buNone/>
            </a:pPr>
            <a:endParaRPr lang="it-IT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57290" y="214290"/>
            <a:ext cx="6565416" cy="846158"/>
          </a:xfrm>
        </p:spPr>
        <p:txBody>
          <a:bodyPr/>
          <a:lstStyle/>
          <a:p>
            <a:r>
              <a:rPr lang="it-IT" dirty="0" smtClean="0"/>
              <a:t>TRIESTE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2976" y="1000108"/>
            <a:ext cx="7643866" cy="378621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it-IT" sz="2800" dirty="0" smtClean="0"/>
              <a:t>La cattedrale di san Giusto</a:t>
            </a:r>
            <a:r>
              <a:rPr lang="it-IT" sz="2800" dirty="0"/>
              <a:t> </a:t>
            </a:r>
            <a:endParaRPr lang="it-IT" sz="2800" dirty="0" smtClean="0"/>
          </a:p>
          <a:p>
            <a:pPr>
              <a:buNone/>
            </a:pPr>
            <a:r>
              <a:rPr lang="it-IT" sz="1600" dirty="0" smtClean="0"/>
              <a:t>La Cattedrale di San Giusto Martire è il principale simbolo della </a:t>
            </a:r>
            <a:r>
              <a:rPr lang="it-IT" sz="1600" dirty="0" smtClean="0"/>
              <a:t>religiosità</a:t>
            </a:r>
          </a:p>
          <a:p>
            <a:pPr>
              <a:buNone/>
            </a:pPr>
            <a:r>
              <a:rPr lang="it-IT" sz="1600" dirty="0" smtClean="0"/>
              <a:t>cristiana </a:t>
            </a:r>
            <a:r>
              <a:rPr lang="it-IT" sz="1600" dirty="0" smtClean="0"/>
              <a:t>di Trieste  e presenta numerosi spunti di interesse per il visitatore. </a:t>
            </a:r>
          </a:p>
          <a:p>
            <a:pPr>
              <a:buNone/>
            </a:pPr>
            <a:r>
              <a:rPr lang="it-IT" sz="1600" dirty="0" smtClean="0"/>
              <a:t>Edificata nello stesso punto dove un tempo sorgeva un tempio pagano </a:t>
            </a:r>
            <a:endParaRPr lang="it-IT" sz="1600" dirty="0" smtClean="0"/>
          </a:p>
          <a:p>
            <a:pPr>
              <a:buNone/>
            </a:pPr>
            <a:r>
              <a:rPr lang="it-IT" sz="1600" dirty="0" smtClean="0"/>
              <a:t>dell’antica </a:t>
            </a:r>
            <a:r>
              <a:rPr lang="it-IT" sz="1600" dirty="0" smtClean="0"/>
              <a:t>Roma, la basilica è il risultato di una </a:t>
            </a:r>
            <a:r>
              <a:rPr lang="it-IT" sz="1600" dirty="0" smtClean="0"/>
              <a:t>peculiare ( </a:t>
            </a:r>
            <a:r>
              <a:rPr lang="it-IT" sz="1600" dirty="0" err="1" smtClean="0"/>
              <a:t>operazone</a:t>
            </a:r>
            <a:r>
              <a:rPr lang="it-IT" sz="1600" dirty="0" smtClean="0"/>
              <a:t> </a:t>
            </a:r>
          </a:p>
          <a:p>
            <a:pPr>
              <a:buNone/>
            </a:pPr>
            <a:r>
              <a:rPr lang="it-IT" sz="1600" dirty="0" smtClean="0"/>
              <a:t>architettonica</a:t>
            </a:r>
            <a:r>
              <a:rPr lang="it-IT" sz="1600" dirty="0" smtClean="0"/>
              <a:t>) voluta dal vescovo della città nel XIV </a:t>
            </a:r>
            <a:r>
              <a:rPr lang="it-IT" sz="1600" dirty="0" smtClean="0"/>
              <a:t>secolo.</a:t>
            </a:r>
            <a:endParaRPr lang="it-IT" sz="1600" dirty="0" smtClean="0"/>
          </a:p>
          <a:p>
            <a:pPr>
              <a:buNone/>
            </a:pPr>
            <a:r>
              <a:rPr lang="it-IT" sz="2800" dirty="0" smtClean="0"/>
              <a:t>Piazza unità d’Italia</a:t>
            </a:r>
          </a:p>
          <a:p>
            <a:pPr>
              <a:buNone/>
            </a:pPr>
            <a:r>
              <a:rPr lang="it-IT" sz="1600" dirty="0" smtClean="0"/>
              <a:t>Oltre ad essere la piazza principale di Trieste , è anche la piazza più grande d’Europa </a:t>
            </a:r>
            <a:endParaRPr lang="it-IT" sz="1600" dirty="0" smtClean="0"/>
          </a:p>
          <a:p>
            <a:pPr>
              <a:buNone/>
            </a:pPr>
            <a:r>
              <a:rPr lang="it-IT" sz="1600" dirty="0" smtClean="0"/>
              <a:t>aperta </a:t>
            </a:r>
            <a:r>
              <a:rPr lang="it-IT" sz="1600" dirty="0" smtClean="0"/>
              <a:t>sul mare. Situata ai piedi del colle di San Giusto,tra il borgo Teresiano e borgo </a:t>
            </a:r>
            <a:endParaRPr lang="it-IT" sz="1600" dirty="0" smtClean="0"/>
          </a:p>
          <a:p>
            <a:pPr>
              <a:buNone/>
            </a:pPr>
            <a:r>
              <a:rPr lang="it-IT" sz="1600" dirty="0" err="1" smtClean="0"/>
              <a:t>Giuseppino</a:t>
            </a:r>
            <a:r>
              <a:rPr lang="it-IT" sz="1600" dirty="0" smtClean="0"/>
              <a:t>, questa </a:t>
            </a:r>
            <a:r>
              <a:rPr lang="it-IT" sz="1600" dirty="0" smtClean="0"/>
              <a:t>piazza simboleggia l’ultima </a:t>
            </a:r>
            <a:r>
              <a:rPr lang="it-IT" sz="1600" dirty="0" smtClean="0"/>
              <a:t>ostentazione di </a:t>
            </a:r>
            <a:r>
              <a:rPr lang="it-IT" sz="1600" dirty="0" smtClean="0"/>
              <a:t>potere di un grande Impero </a:t>
            </a:r>
            <a:endParaRPr lang="it-IT" sz="1600" dirty="0" smtClean="0"/>
          </a:p>
          <a:p>
            <a:pPr>
              <a:buNone/>
            </a:pPr>
            <a:r>
              <a:rPr lang="it-IT" sz="1600" dirty="0" smtClean="0"/>
              <a:t>quasi </a:t>
            </a:r>
            <a:r>
              <a:rPr lang="it-IT" sz="1600" dirty="0" smtClean="0"/>
              <a:t>al termine del suo dominio ma che ha contribuita a rendere la città solida e forte.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2931566" y="1385894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Le principali città</a:t>
            </a:r>
            <a:endParaRPr lang="it-IT" dirty="0"/>
          </a:p>
        </p:txBody>
      </p:sp>
      <p:pic>
        <p:nvPicPr>
          <p:cNvPr id="2050" name="Picture 2" descr="C:\Users\User10\Documents\Emanuele\1 media\ema e simo\cattedrale san gius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01222" y="714356"/>
            <a:ext cx="3200403" cy="1790701"/>
          </a:xfrm>
          <a:prstGeom prst="rect">
            <a:avLst/>
          </a:prstGeom>
          <a:noFill/>
        </p:spPr>
      </p:pic>
      <p:pic>
        <p:nvPicPr>
          <p:cNvPr id="2051" name="Picture 3" descr="C:\Users\User10\Documents\Emanuele\1 media\ema e simo\piazz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929198"/>
            <a:ext cx="3500462" cy="17764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711 -0.28324 C -0.48871 -0.30868 -0.37013 -0.33411 -0.31249 -0.28324 C -0.25503 -0.23238 -0.31076 -0.03076 -0.26163 0.02173 C -0.21267 0.07421 -0.06024 0.02867 -0.01805 0.03144 C 0.02414 0.03421 -0.0118 0.04416 -0.00902 0.03884 C -0.0059 0.03352 -0.01788 0.00878 7.77778E-6 -7.10983E-6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C -0.1132 -0.0081 -0.22639 -0.01621 -0.28906 0.0169 C -0.35174 0.05 -0.39115 0.14259 -0.37639 0.19838 C -0.36163 0.25416 -0.19236 0.28078 -0.2 0.35115 C -0.20764 0.42152 -0.34948 0.58078 -0.42188 0.62037 C -0.49427 0.65995 -0.61545 0.59699 -0.63455 0.58889 C -0.65365 0.58078 -0.55035 0.55648 -0.53646 0.57176 C -0.52257 0.58703 -0.53993 0.67129 -0.55087 0.68102 C -0.56181 0.69074 -0.6125 0.64143 -0.60191 0.63009 C -0.59132 0.61875 -0.5007 0.61944 -0.48733 0.61296 " pathEditMode="relative" rAng="0" ptsTypes="aaaaaaaaaA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7" y="3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28728" y="500042"/>
            <a:ext cx="6565416" cy="846158"/>
          </a:xfrm>
        </p:spPr>
        <p:txBody>
          <a:bodyPr/>
          <a:lstStyle/>
          <a:p>
            <a:r>
              <a:rPr lang="it-IT" dirty="0" smtClean="0"/>
              <a:t>GORIZIA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2976" y="-3571924"/>
            <a:ext cx="7498080" cy="35719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1800" dirty="0" smtClean="0"/>
              <a:t>Situata sul confine tra Italia e Slovenia ,alla confluenza delle valli dell’Isonzo e del </a:t>
            </a:r>
            <a:r>
              <a:rPr lang="it-IT" sz="1800" dirty="0" err="1" smtClean="0"/>
              <a:t>vibacco</a:t>
            </a:r>
            <a:r>
              <a:rPr lang="it-IT" sz="1800" dirty="0" smtClean="0"/>
              <a:t>, Gorizia è una città.</a:t>
            </a:r>
          </a:p>
          <a:p>
            <a:pPr>
              <a:buNone/>
            </a:pPr>
            <a:r>
              <a:rPr lang="it-IT" dirty="0" smtClean="0"/>
              <a:t>Il castello di Gorizia </a:t>
            </a:r>
          </a:p>
          <a:p>
            <a:pPr>
              <a:buNone/>
            </a:pPr>
            <a:r>
              <a:rPr lang="it-IT" sz="1800" dirty="0" smtClean="0"/>
              <a:t>Risalente al secolo XI, è il cuore antico della città</a:t>
            </a:r>
            <a:r>
              <a:rPr lang="it-IT" sz="1800" dirty="0" smtClean="0"/>
              <a:t>. sull’altura </a:t>
            </a:r>
            <a:r>
              <a:rPr lang="it-IT" sz="1800" dirty="0" smtClean="0"/>
              <a:t>che sovrasta </a:t>
            </a:r>
            <a:r>
              <a:rPr lang="it-IT" sz="1800" dirty="0" smtClean="0"/>
              <a:t>la</a:t>
            </a:r>
          </a:p>
          <a:p>
            <a:pPr>
              <a:buNone/>
            </a:pPr>
            <a:r>
              <a:rPr lang="it-IT" sz="1800" dirty="0" smtClean="0"/>
              <a:t> </a:t>
            </a:r>
            <a:r>
              <a:rPr lang="it-IT" sz="1800" dirty="0" smtClean="0"/>
              <a:t>località il castello offre un meravigliosa vista di Gorizia e del </a:t>
            </a:r>
            <a:r>
              <a:rPr lang="it-IT" sz="1800" dirty="0" smtClean="0"/>
              <a:t>territorio</a:t>
            </a:r>
          </a:p>
          <a:p>
            <a:pPr>
              <a:buNone/>
            </a:pPr>
            <a:r>
              <a:rPr lang="it-IT" sz="1800" dirty="0" smtClean="0"/>
              <a:t> </a:t>
            </a:r>
            <a:r>
              <a:rPr lang="it-IT" sz="1800" dirty="0" smtClean="0"/>
              <a:t>circostante il suo  aspetto attuale non rispecchia esattamente quello </a:t>
            </a:r>
            <a:endParaRPr lang="it-IT" sz="1800" dirty="0" smtClean="0"/>
          </a:p>
          <a:p>
            <a:pPr>
              <a:buNone/>
            </a:pPr>
            <a:r>
              <a:rPr lang="it-IT" sz="1800" dirty="0" smtClean="0"/>
              <a:t>originario </a:t>
            </a:r>
            <a:r>
              <a:rPr lang="it-IT" sz="1800" dirty="0" smtClean="0"/>
              <a:t>,infatti,dell’antico mastio,abbattuto dai veneziani per </a:t>
            </a:r>
            <a:r>
              <a:rPr lang="it-IT" sz="1800" dirty="0" smtClean="0"/>
              <a:t>motivi</a:t>
            </a:r>
          </a:p>
          <a:p>
            <a:pPr>
              <a:buNone/>
            </a:pPr>
            <a:r>
              <a:rPr lang="it-IT" sz="1800" dirty="0" smtClean="0"/>
              <a:t> </a:t>
            </a:r>
            <a:r>
              <a:rPr lang="it-IT" sz="1800" dirty="0" smtClean="0"/>
              <a:t>difensivi,restano oggi solo le fondamenta visibili all’interno della corte dei </a:t>
            </a:r>
            <a:endParaRPr lang="it-IT" sz="1800" dirty="0" smtClean="0"/>
          </a:p>
          <a:p>
            <a:pPr>
              <a:buNone/>
            </a:pPr>
            <a:r>
              <a:rPr lang="it-IT" sz="1800" dirty="0" err="1" smtClean="0"/>
              <a:t>Lanzi</a:t>
            </a:r>
            <a:endParaRPr lang="it-IT" sz="1800" dirty="0"/>
          </a:p>
        </p:txBody>
      </p:sp>
      <p:pic>
        <p:nvPicPr>
          <p:cNvPr id="3074" name="Picture 2" descr="C:\Users\User10\Documents\Emanuele\1 media\ema e simo\gor.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4429132"/>
            <a:ext cx="3762348" cy="211632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917 -0.5644 C 0.82622 -0.56532 0.82309 -0.56555 0.82014 -0.56694 C 0.81806 -0.5681 0.81667 -0.57087 0.81459 -0.5718 C 0.79427 -0.57989 0.76823 -0.57735 0.7474 -0.57896 C 0.72309 -0.57758 0.70712 -0.57688 0.68559 -0.56925 C 0.67309 -0.55815 0.67882 -0.56139 0.6691 -0.55723 C 0.66233 -0.55099 0.66233 -0.5459 0.65452 -0.54266 C 0.64011 -0.52972 0.62552 -0.51862 0.61094 -0.50636 C 0.60174 -0.49873 0.59601 -0.48509 0.58733 -0.47723 C 0.58247 -0.47284 0.58039 -0.47168 0.57639 -0.46521 C 0.57049 -0.45596 0.56511 -0.44625 0.56007 -0.43607 C 0.55712 -0.43006 0.55591 -0.42266 0.55278 -0.41665 C 0.55157 -0.41434 0.55035 -0.4118 0.54914 -0.40948 C 0.54514 -0.39307 0.55035 -0.41203 0.54375 -0.39492 C 0.54202 -0.39029 0.54167 -0.38498 0.54011 -0.38035 C 0.53646 -0.36879 0.53264 -0.357 0.52726 -0.34659 C 0.52535 -0.33827 0.52361 -0.33203 0.52014 -0.32463 C 0.51476 -0.29827 0.51111 -0.26937 0.50191 -0.24486 C 0.49879 -0.22151 0.49046 -0.20024 0.48733 -0.17711 C 0.48316 -0.14683 0.48681 -0.15839 0.48004 -0.14081 C 0.47639 -0.12 0.47257 -0.08787 0.46372 -0.07052 C 0.46181 -0.06035 0.4599 -0.04555 0.45278 -0.03908 C 0.44844 -0.03515 0.44462 -0.03029 0.44011 -0.02683 C 0.43299 -0.02151 0.42379 -0.02197 0.4165 -0.01711 C 0.40365 -0.00833 0.41789 -0.01526 0.40556 -0.00995 C 0.39896 -0.00417 0.39236 -0.00486 0.38559 -0.00024 C 0.37223 0.00878 0.35868 0.0104 0.34375 0.01433 C 0.31841 0.02127 0.29341 0.02404 0.26736 0.02635 C 0.1816 0.0252 0.10799 0.02265 0.02552 0.01919 C 0.02257 0.01664 0.01927 0.01456 0.0165 0.01179 C 0.01441 0.00971 0.01302 0.00647 0.01094 0.00462 C 0.00938 0.00323 0.0073 0.00277 0.00556 0.00208 C 0.00365 0.00115 -4.44444E-6 -0.00024 -4.44444E-6 -0.00024 " pathEditMode="relative" ptsTypes="ffffffffffffffffffffffffffffffffA"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89979E-6 L -0.00035 0.6303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89979E-6 L -0.00035 0.6303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89979E-6 L -0.00035 0.6303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89979E-6 L -0.00035 0.6303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89979E-6 L -0.00035 0.6303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89979E-6 L -0.00035 0.6303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571480"/>
            <a:ext cx="6565416" cy="846158"/>
          </a:xfrm>
        </p:spPr>
        <p:txBody>
          <a:bodyPr/>
          <a:lstStyle/>
          <a:p>
            <a:r>
              <a:rPr lang="it-IT" dirty="0" smtClean="0"/>
              <a:t>PORDENONE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PALAZZO RICCHIERI</a:t>
            </a:r>
          </a:p>
          <a:p>
            <a:pPr>
              <a:buNone/>
            </a:pPr>
            <a:r>
              <a:rPr lang="it-IT" sz="1800" dirty="0" smtClean="0"/>
              <a:t>All’interno vi si trovano  resti di pitture murali di periodo gotico</a:t>
            </a:r>
          </a:p>
          <a:p>
            <a:pPr>
              <a:buNone/>
            </a:pPr>
            <a:r>
              <a:rPr lang="it-IT" sz="1800" dirty="0" smtClean="0"/>
              <a:t>Il </a:t>
            </a:r>
            <a:r>
              <a:rPr lang="it-IT" sz="1800" dirty="0" smtClean="0"/>
              <a:t>palazzo è dal 1970 museo </a:t>
            </a:r>
            <a:r>
              <a:rPr lang="it-IT" sz="1800" dirty="0" smtClean="0"/>
              <a:t>civico d’Arte </a:t>
            </a:r>
          </a:p>
          <a:p>
            <a:pPr>
              <a:buNone/>
            </a:pPr>
            <a:r>
              <a:rPr lang="it-IT" sz="1800" dirty="0" smtClean="0"/>
              <a:t>Il palazzo è stato </a:t>
            </a:r>
            <a:r>
              <a:rPr lang="it-IT" sz="1800" dirty="0" smtClean="0"/>
              <a:t>restaurato </a:t>
            </a:r>
            <a:r>
              <a:rPr lang="it-IT" sz="1800" dirty="0" smtClean="0"/>
              <a:t>nell’anno 1986 a cura di Giancarlo Magri</a:t>
            </a:r>
            <a:endParaRPr lang="it-IT" sz="1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004984" y="1078711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Le principali città</a:t>
            </a:r>
            <a:endParaRPr lang="it-IT" dirty="0"/>
          </a:p>
        </p:txBody>
      </p:sp>
      <p:pic>
        <p:nvPicPr>
          <p:cNvPr id="4098" name="Picture 2" descr="C:\Users\User10\Documents\Emanuele\1 media\ema e simo\palazzo-ricchier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3214686"/>
            <a:ext cx="4929222" cy="328293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3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zio">
  <a:themeElements>
    <a:clrScheme name="Solstiz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z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z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514</TotalTime>
  <Words>728</Words>
  <Application>Microsoft Office PowerPoint</Application>
  <PresentationFormat>Presentazione su schermo (4:3)</PresentationFormat>
  <Paragraphs>105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Solstizio</vt:lpstr>
      <vt:lpstr>FRIULI - VENEZIA  GIULIA Regione a STATUTO SPECIALE</vt:lpstr>
      <vt:lpstr>  La Cartina fisica</vt:lpstr>
      <vt:lpstr>IL TERRITORIO</vt:lpstr>
      <vt:lpstr>Storia Regione </vt:lpstr>
      <vt:lpstr>ECONOMIA</vt:lpstr>
      <vt:lpstr>PROVINCE &amp; PRINCIPALI CITTA’</vt:lpstr>
      <vt:lpstr>TRIESTE</vt:lpstr>
      <vt:lpstr>GORIZIA</vt:lpstr>
      <vt:lpstr>PORDENONE</vt:lpstr>
      <vt:lpstr>UDINE</vt:lpstr>
      <vt:lpstr>I PIATTI TIPICI DEL FRIULI -VENEZIA GIULIA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FRIULI-VENEZIA-GIULIA</dc:title>
  <dc:creator>Utente Windows</dc:creator>
  <cp:lastModifiedBy>Utente Windows</cp:lastModifiedBy>
  <cp:revision>34</cp:revision>
  <dcterms:created xsi:type="dcterms:W3CDTF">2019-04-18T13:12:05Z</dcterms:created>
  <dcterms:modified xsi:type="dcterms:W3CDTF">2019-05-01T21:40:25Z</dcterms:modified>
</cp:coreProperties>
</file>