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7"/>
  </p:notesMasterIdLst>
  <p:sldIdLst>
    <p:sldId id="258" r:id="rId2"/>
    <p:sldId id="256" r:id="rId3"/>
    <p:sldId id="257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70" r:id="rId12"/>
    <p:sldId id="266" r:id="rId13"/>
    <p:sldId id="267" r:id="rId14"/>
    <p:sldId id="269" r:id="rId15"/>
    <p:sldId id="268" r:id="rId16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21" autoAdjust="0"/>
    <p:restoredTop sz="94660"/>
  </p:normalViewPr>
  <p:slideViewPr>
    <p:cSldViewPr>
      <p:cViewPr>
        <p:scale>
          <a:sx n="70" d="100"/>
          <a:sy n="70" d="100"/>
        </p:scale>
        <p:origin x="-1194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35B30-0A75-4DCB-A64D-E346AA90212E}" type="datetimeFigureOut">
              <a:rPr lang="it-IT" smtClean="0"/>
              <a:pPr/>
              <a:t>02/02/2020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00E85-8516-4B10-A52A-C459FB7B0659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00E85-8516-4B10-A52A-C459FB7B0659}" type="slidenum">
              <a:rPr lang="it-IT" smtClean="0"/>
              <a:pPr/>
              <a:t>1</a:t>
            </a:fld>
            <a:endParaRPr 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00E85-8516-4B10-A52A-C459FB7B0659}" type="slidenum">
              <a:rPr lang="it-IT" smtClean="0"/>
              <a:pPr/>
              <a:t>10</a:t>
            </a:fld>
            <a:endParaRPr lang="it-I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00E85-8516-4B10-A52A-C459FB7B0659}" type="slidenum">
              <a:rPr lang="it-IT" smtClean="0"/>
              <a:pPr/>
              <a:t>12</a:t>
            </a:fld>
            <a:endParaRPr lang="it-I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00E85-8516-4B10-A52A-C459FB7B0659}" type="slidenum">
              <a:rPr lang="it-IT" smtClean="0"/>
              <a:pPr/>
              <a:t>13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00E85-8516-4B10-A52A-C459FB7B0659}" type="slidenum">
              <a:rPr lang="it-IT" smtClean="0"/>
              <a:pPr/>
              <a:t>2</a:t>
            </a:fld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00E85-8516-4B10-A52A-C459FB7B0659}" type="slidenum">
              <a:rPr lang="it-IT" smtClean="0"/>
              <a:pPr/>
              <a:t>3</a:t>
            </a:fld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00E85-8516-4B10-A52A-C459FB7B0659}" type="slidenum">
              <a:rPr lang="it-IT" smtClean="0"/>
              <a:pPr/>
              <a:t>4</a:t>
            </a:fld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00E85-8516-4B10-A52A-C459FB7B0659}" type="slidenum">
              <a:rPr lang="it-IT" smtClean="0"/>
              <a:pPr/>
              <a:t>5</a:t>
            </a:fld>
            <a:endParaRPr 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00E85-8516-4B10-A52A-C459FB7B0659}" type="slidenum">
              <a:rPr lang="it-IT" smtClean="0"/>
              <a:pPr/>
              <a:t>6</a:t>
            </a:fld>
            <a:endParaRPr 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00E85-8516-4B10-A52A-C459FB7B0659}" type="slidenum">
              <a:rPr lang="it-IT" smtClean="0"/>
              <a:pPr/>
              <a:t>7</a:t>
            </a:fld>
            <a:endParaRPr 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00E85-8516-4B10-A52A-C459FB7B0659}" type="slidenum">
              <a:rPr lang="it-IT" smtClean="0"/>
              <a:pPr/>
              <a:t>8</a:t>
            </a:fld>
            <a:endParaRPr lang="it-I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00E85-8516-4B10-A52A-C459FB7B0659}" type="slidenum">
              <a:rPr lang="it-IT" smtClean="0"/>
              <a:pPr/>
              <a:t>9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olo rettango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o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7" name="Sottotito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grpSp>
        <p:nvGrpSpPr>
          <p:cNvPr id="2" name="Grup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igura a mano libera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igura a mano libera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igura a mano liber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ttore 1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egnaposto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BEB0A3D-3CC7-4C81-9A63-0AE68C224E1D}" type="datetimeFigureOut">
              <a:rPr lang="it-IT" smtClean="0"/>
              <a:pPr/>
              <a:t>02/02/2020</a:t>
            </a:fld>
            <a:endParaRPr lang="it-IT"/>
          </a:p>
        </p:txBody>
      </p:sp>
      <p:sp>
        <p:nvSpPr>
          <p:cNvPr id="19" name="Segnaposto piè di pagina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it-IT"/>
          </a:p>
        </p:txBody>
      </p:sp>
      <p:sp>
        <p:nvSpPr>
          <p:cNvPr id="27" name="Segnaposto numero diapositiva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A04CB1-E818-4F7B-83DE-14FD15618198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EB0A3D-3CC7-4C81-9A63-0AE68C224E1D}" type="datetimeFigureOut">
              <a:rPr lang="it-IT" smtClean="0"/>
              <a:pPr/>
              <a:t>02/02/2020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A04CB1-E818-4F7B-83DE-14FD15618198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EB0A3D-3CC7-4C81-9A63-0AE68C224E1D}" type="datetimeFigureOut">
              <a:rPr lang="it-IT" smtClean="0"/>
              <a:pPr/>
              <a:t>02/02/2020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A04CB1-E818-4F7B-83DE-14FD15618198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EB0A3D-3CC7-4C81-9A63-0AE68C224E1D}" type="datetimeFigureOut">
              <a:rPr lang="it-IT" smtClean="0"/>
              <a:pPr/>
              <a:t>02/02/2020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A04CB1-E818-4F7B-83DE-14FD15618198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EB0A3D-3CC7-4C81-9A63-0AE68C224E1D}" type="datetimeFigureOut">
              <a:rPr lang="it-IT" smtClean="0"/>
              <a:pPr/>
              <a:t>02/02/2020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A04CB1-E818-4F7B-83DE-14FD15618198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7" name="Gallone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Gallone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EB0A3D-3CC7-4C81-9A63-0AE68C224E1D}" type="datetimeFigureOut">
              <a:rPr lang="it-IT" smtClean="0"/>
              <a:pPr/>
              <a:t>02/02/2020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A04CB1-E818-4F7B-83DE-14FD15618198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8" name="Tito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EB0A3D-3CC7-4C81-9A63-0AE68C224E1D}" type="datetimeFigureOut">
              <a:rPr lang="it-IT" smtClean="0"/>
              <a:pPr/>
              <a:t>02/02/2020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A04CB1-E818-4F7B-83DE-14FD15618198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EB0A3D-3CC7-4C81-9A63-0AE68C224E1D}" type="datetimeFigureOut">
              <a:rPr lang="it-IT" smtClean="0"/>
              <a:pPr/>
              <a:t>02/02/2020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A04CB1-E818-4F7B-83DE-14FD15618198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EB0A3D-3CC7-4C81-9A63-0AE68C224E1D}" type="datetimeFigureOut">
              <a:rPr lang="it-IT" smtClean="0"/>
              <a:pPr/>
              <a:t>02/02/2020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A04CB1-E818-4F7B-83DE-14FD15618198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BEB0A3D-3CC7-4C81-9A63-0AE68C224E1D}" type="datetimeFigureOut">
              <a:rPr lang="it-IT" smtClean="0"/>
              <a:pPr/>
              <a:t>02/02/2020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A04CB1-E818-4F7B-83DE-14FD15618198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BEB0A3D-3CC7-4C81-9A63-0AE68C224E1D}" type="datetimeFigureOut">
              <a:rPr lang="it-IT" smtClean="0"/>
              <a:pPr/>
              <a:t>02/02/2020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A04CB1-E818-4F7B-83DE-14FD15618198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8" name="Figura a mano libera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igura a mano libera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olo rettango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ttore 1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Gallone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Gallone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igura a mano libera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igura a mano libera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olo rettango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ttore 1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egnaposto tito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0" name="Segnaposto tes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0" name="Segnaposto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BEB0A3D-3CC7-4C81-9A63-0AE68C224E1D}" type="datetimeFigureOut">
              <a:rPr lang="it-IT" smtClean="0"/>
              <a:pPr/>
              <a:t>02/02/2020</a:t>
            </a:fld>
            <a:endParaRPr lang="it-IT"/>
          </a:p>
        </p:txBody>
      </p:sp>
      <p:sp>
        <p:nvSpPr>
          <p:cNvPr id="22" name="Segnaposto piè di pagina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it-IT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DA04CB1-E818-4F7B-83DE-14FD15618198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42910" y="642918"/>
            <a:ext cx="2957506" cy="939180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  <a:effectLst/>
              </a:rPr>
              <a:t>IRLANDA</a:t>
            </a:r>
            <a:endParaRPr lang="it-IT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-10215666" y="428604"/>
            <a:ext cx="7772400" cy="1199704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1026" name="AutoShape 2" descr="Risultati immagini per bandiera irlan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5" name="Immagine 4" descr="Bandier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224" y="1714488"/>
            <a:ext cx="5515002" cy="2757501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857224" y="1714488"/>
            <a:ext cx="5500726" cy="2786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01911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dirty="0" smtClean="0"/>
              <a:t>  </a:t>
            </a:r>
            <a:r>
              <a:rPr lang="it-IT" sz="2200" dirty="0" smtClean="0"/>
              <a:t>La città di </a:t>
            </a:r>
            <a:r>
              <a:rPr lang="it-IT" sz="2200" dirty="0" err="1" smtClean="0"/>
              <a:t>Limerik</a:t>
            </a:r>
            <a:r>
              <a:rPr lang="it-IT" sz="2200" dirty="0" smtClean="0"/>
              <a:t> in Irlanda nel 812 D.C. fu fondata nell’omonima contea, è la terza città per popolazione.</a:t>
            </a:r>
          </a:p>
          <a:p>
            <a:pPr>
              <a:buNone/>
            </a:pPr>
            <a:r>
              <a:rPr lang="it-IT" sz="2200" dirty="0" smtClean="0"/>
              <a:t>   Durante la guerra di </a:t>
            </a:r>
            <a:r>
              <a:rPr lang="it-IT" sz="2200" dirty="0" err="1" smtClean="0"/>
              <a:t>Williamite</a:t>
            </a:r>
            <a:r>
              <a:rPr lang="it-IT" sz="2200" dirty="0" smtClean="0"/>
              <a:t> nel XVII secolo, cattolici e protestati avevano combattuto, ma il tratto di Limerick  ha posto fine alle ostilità nel 1961   </a:t>
            </a:r>
            <a:endParaRPr lang="it-IT" sz="2200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3357554" y="285728"/>
            <a:ext cx="2400288" cy="1143000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Limerick</a:t>
            </a:r>
            <a:r>
              <a:rPr lang="it-IT" dirty="0" smtClean="0"/>
              <a:t> </a:t>
            </a:r>
            <a:endParaRPr lang="it-IT" dirty="0"/>
          </a:p>
        </p:txBody>
      </p:sp>
      <p:pic>
        <p:nvPicPr>
          <p:cNvPr id="4" name="Immagine 3" descr="limerick-5-things-new-backgroun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42248" y="3500438"/>
            <a:ext cx="6473156" cy="2806953"/>
          </a:xfrm>
          <a:prstGeom prst="rect">
            <a:avLst/>
          </a:prstGeom>
        </p:spPr>
      </p:pic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571472" y="1357298"/>
            <a:ext cx="8229600" cy="400052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it-IT" dirty="0" smtClean="0"/>
              <a:t>   Allevamento bovino e ovino. </a:t>
            </a:r>
            <a:endParaRPr lang="it-IT" dirty="0" smtClean="0"/>
          </a:p>
          <a:p>
            <a:pPr>
              <a:buNone/>
            </a:pPr>
            <a:r>
              <a:rPr lang="it-IT" dirty="0" smtClean="0"/>
              <a:t>   Si coltivano patate, cereali e barbabietole da       zucchero.</a:t>
            </a:r>
          </a:p>
          <a:p>
            <a:pPr>
              <a:buNone/>
            </a:pPr>
            <a:r>
              <a:rPr lang="it-IT" dirty="0" smtClean="0"/>
              <a:t> </a:t>
            </a:r>
            <a:r>
              <a:rPr lang="it-IT" dirty="0" smtClean="0"/>
              <a:t>  La pesca è molto importante.</a:t>
            </a:r>
          </a:p>
          <a:p>
            <a:pPr>
              <a:buNone/>
            </a:pPr>
            <a:r>
              <a:rPr lang="it-IT" dirty="0" smtClean="0"/>
              <a:t> </a:t>
            </a:r>
            <a:r>
              <a:rPr lang="it-IT" dirty="0" smtClean="0"/>
              <a:t>  Industrie manifatturiere, alimentari e elettriche.</a:t>
            </a:r>
          </a:p>
          <a:p>
            <a:pPr>
              <a:buNone/>
            </a:pPr>
            <a:r>
              <a:rPr lang="it-IT" dirty="0" smtClean="0"/>
              <a:t>   Turismo, istruzione, medicina e commercio         sono le attività che sviluppano il paese. </a:t>
            </a:r>
          </a:p>
          <a:p>
            <a:pPr>
              <a:buNone/>
            </a:pPr>
            <a:r>
              <a:rPr lang="it-IT" dirty="0" smtClean="0"/>
              <a:t> </a:t>
            </a:r>
            <a:r>
              <a:rPr lang="it-IT" dirty="0" smtClean="0"/>
              <a:t>  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2857488" y="285728"/>
            <a:ext cx="3114668" cy="1143000"/>
          </a:xfrm>
        </p:spPr>
        <p:txBody>
          <a:bodyPr>
            <a:normAutofit/>
          </a:bodyPr>
          <a:lstStyle/>
          <a:p>
            <a:pPr algn="ctr"/>
            <a:r>
              <a:rPr lang="it-IT" dirty="0" smtClean="0">
                <a:solidFill>
                  <a:schemeClr val="tx1"/>
                </a:solidFill>
                <a:effectLst/>
              </a:rPr>
              <a:t>ECONOMIA</a:t>
            </a:r>
            <a:endParaRPr lang="it-IT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egnaposto contenuto 9" descr="Simpsons_1367456c-300x187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643438" y="4429132"/>
            <a:ext cx="2857500" cy="1781175"/>
          </a:xfrm>
        </p:spPr>
      </p:pic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3214678" y="357166"/>
            <a:ext cx="2643206" cy="1143000"/>
          </a:xfrm>
        </p:spPr>
        <p:txBody>
          <a:bodyPr/>
          <a:lstStyle/>
          <a:p>
            <a:r>
              <a:rPr lang="it-IT" dirty="0" smtClean="0"/>
              <a:t>Curiosità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571472" y="-1107996"/>
            <a:ext cx="35719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I prodotti più esportati dall’Irlanda sono i medicinali</a:t>
            </a:r>
            <a:endParaRPr lang="it-IT" sz="22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4500562" y="-1107996"/>
            <a:ext cx="30718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L’Irlanda è al terzo posto al mondo per il consumo di tè</a:t>
            </a:r>
            <a:endParaRPr lang="it-IT" sz="22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642910" y="7072338"/>
            <a:ext cx="30003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E’ Illegale essere ubriachi nei luoghi pubblici</a:t>
            </a:r>
            <a:endParaRPr lang="it-IT" sz="2200" dirty="0"/>
          </a:p>
        </p:txBody>
      </p:sp>
      <p:pic>
        <p:nvPicPr>
          <p:cNvPr id="11" name="Immagine 10" descr="Pills-390x285-300x219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4348" y="2428868"/>
            <a:ext cx="2643186" cy="1720927"/>
          </a:xfrm>
          <a:prstGeom prst="rect">
            <a:avLst/>
          </a:prstGeom>
        </p:spPr>
      </p:pic>
      <p:pic>
        <p:nvPicPr>
          <p:cNvPr id="12" name="Immagine 11" descr="photo-340172-300x199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3438" y="2357431"/>
            <a:ext cx="2857500" cy="1643074"/>
          </a:xfrm>
          <a:prstGeom prst="rect">
            <a:avLst/>
          </a:prstGeom>
        </p:spPr>
      </p:pic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16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457200" y="1481328"/>
            <a:ext cx="4614866" cy="4448002"/>
          </a:xfrm>
        </p:spPr>
        <p:txBody>
          <a:bodyPr>
            <a:normAutofit fontScale="92500" lnSpcReduction="20000"/>
          </a:bodyPr>
          <a:lstStyle/>
          <a:p>
            <a:pPr marL="624078" indent="-514350">
              <a:buNone/>
            </a:pPr>
            <a:r>
              <a:rPr lang="it-IT" dirty="0" smtClean="0"/>
              <a:t>     Quando una persona è single è normale che si introduca in matrimoni altrui ballando e cantando come se fosse invitato.</a:t>
            </a:r>
          </a:p>
          <a:p>
            <a:pPr marL="624078" indent="-514350">
              <a:buNone/>
            </a:pPr>
            <a:r>
              <a:rPr lang="it-IT" dirty="0" smtClean="0"/>
              <a:t>    </a:t>
            </a:r>
          </a:p>
          <a:p>
            <a:pPr marL="624078" indent="-514350">
              <a:buNone/>
            </a:pPr>
            <a:r>
              <a:rPr lang="it-IT" dirty="0" smtClean="0"/>
              <a:t>     Durante la Cerimonia   i due sposi si avvicinano le mani e vengono legate, questo significa lo stare insieme per sempre</a:t>
            </a:r>
          </a:p>
          <a:p>
            <a:pPr>
              <a:buFont typeface="Wingdings" pitchFamily="2" charset="2"/>
              <a:buChar char="Ø"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2143108" y="214290"/>
            <a:ext cx="4929222" cy="1143000"/>
          </a:xfrm>
        </p:spPr>
        <p:txBody>
          <a:bodyPr/>
          <a:lstStyle/>
          <a:p>
            <a:pPr algn="ctr"/>
            <a:r>
              <a:rPr lang="it-IT" dirty="0" smtClean="0"/>
              <a:t>Tradizioni</a:t>
            </a:r>
            <a:endParaRPr lang="it-IT" dirty="0"/>
          </a:p>
        </p:txBody>
      </p:sp>
      <p:pic>
        <p:nvPicPr>
          <p:cNvPr id="4" name="Immagine 3" descr="Handfasting_of_Ivannia_&amp;_Jon_2007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65810" y="2643182"/>
            <a:ext cx="4088048" cy="3071810"/>
          </a:xfrm>
          <a:prstGeom prst="rect">
            <a:avLst/>
          </a:prstGeom>
        </p:spPr>
      </p:pic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7.40741E-7 C 0.05086 -0.04676 -0.0198 0.02847 0.0052 -0.03171 C 0.0302 -0.0919 0.18281 -0.27917 0.15 -0.36157 C 0.11718 -0.44398 -0.0632 -0.53056 -0.19219 -0.52639 C -0.32118 -0.52222 -0.56841 -0.4382 -0.62362 -0.33704 C -0.67882 -0.23588 -0.57761 -0.01713 -0.52362 0.08055 C -0.46962 0.17824 -0.38542 0.26018 -0.3 0.24907 C -0.21459 0.23796 -0.05087 0.04676 0.00989 0.01319 C 0.00989 0.01319 4.44444E-6 7.40741E-7 4.44444E-6 7.40741E-7 Z " pathEditMode="relative" rAng="0" ptsTypes="aaaaaaaaa">
                                      <p:cBhvr>
                                        <p:cTn id="2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" y="-1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457200" y="714357"/>
            <a:ext cx="8229600" cy="2500330"/>
          </a:xfrm>
        </p:spPr>
        <p:txBody>
          <a:bodyPr/>
          <a:lstStyle/>
          <a:p>
            <a:pPr>
              <a:buNone/>
            </a:pPr>
            <a:endParaRPr lang="it-IT" dirty="0" smtClean="0"/>
          </a:p>
          <a:p>
            <a:pPr>
              <a:buFont typeface="Wingdings" pitchFamily="2" charset="2"/>
              <a:buChar char="Ø"/>
            </a:pPr>
            <a:r>
              <a:rPr lang="it-IT" dirty="0" smtClean="0"/>
              <a:t>   Cozze e vongole</a:t>
            </a:r>
          </a:p>
          <a:p>
            <a:pPr>
              <a:buFont typeface="Wingdings" pitchFamily="2" charset="2"/>
              <a:buChar char="Ø"/>
            </a:pPr>
            <a:r>
              <a:rPr lang="it-IT" dirty="0" smtClean="0"/>
              <a:t>   </a:t>
            </a:r>
            <a:r>
              <a:rPr lang="it-IT" dirty="0" err="1" smtClean="0"/>
              <a:t>Champ</a:t>
            </a:r>
            <a:r>
              <a:rPr lang="it-IT" dirty="0" smtClean="0"/>
              <a:t> (carne pregiata) con Bacon e Cavolo</a:t>
            </a:r>
          </a:p>
          <a:p>
            <a:pPr>
              <a:buFont typeface="Wingdings" pitchFamily="2" charset="2"/>
              <a:buChar char="Ø"/>
            </a:pPr>
            <a:r>
              <a:rPr lang="it-IT" dirty="0" smtClean="0"/>
              <a:t>   Irish coffe: caffè caldo con </a:t>
            </a:r>
            <a:r>
              <a:rPr lang="it-IT" dirty="0" err="1" smtClean="0"/>
              <a:t>Wiskey</a:t>
            </a:r>
            <a:r>
              <a:rPr lang="it-IT" dirty="0" smtClean="0"/>
              <a:t> e Panna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4000496" y="285728"/>
            <a:ext cx="1257280" cy="1143000"/>
          </a:xfrm>
        </p:spPr>
        <p:txBody>
          <a:bodyPr/>
          <a:lstStyle/>
          <a:p>
            <a:r>
              <a:rPr lang="it-IT" dirty="0" smtClean="0"/>
              <a:t>Cibi</a:t>
            </a:r>
            <a:endParaRPr lang="it-IT" dirty="0"/>
          </a:p>
        </p:txBody>
      </p:sp>
      <p:sp>
        <p:nvSpPr>
          <p:cNvPr id="1026" name="AutoShape 2" descr="Risultati immagini per irish coffe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5" name="Immagine 4" descr="irish coff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00760" y="3643314"/>
            <a:ext cx="2714644" cy="1808344"/>
          </a:xfrm>
          <a:prstGeom prst="rect">
            <a:avLst/>
          </a:prstGeom>
        </p:spPr>
      </p:pic>
      <p:pic>
        <p:nvPicPr>
          <p:cNvPr id="6" name="Immagine 5" descr="cozze_vongole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43240" y="3643314"/>
            <a:ext cx="2797375" cy="1857924"/>
          </a:xfrm>
          <a:prstGeom prst="rect">
            <a:avLst/>
          </a:prstGeom>
        </p:spPr>
      </p:pic>
      <p:pic>
        <p:nvPicPr>
          <p:cNvPr id="7" name="Immagine 6" descr="download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4429188" y="1500174"/>
            <a:ext cx="2857500" cy="1600200"/>
          </a:xfrm>
          <a:prstGeom prst="rect">
            <a:avLst/>
          </a:prstGeom>
        </p:spPr>
      </p:pic>
      <p:pic>
        <p:nvPicPr>
          <p:cNvPr id="8" name="Immagine 7" descr="download 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4282" y="3786190"/>
            <a:ext cx="2802700" cy="1566864"/>
          </a:xfrm>
          <a:prstGeom prst="rect">
            <a:avLst/>
          </a:prstGeom>
        </p:spPr>
      </p:pic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 descr="sfondi-animati-maxw-824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-9787038" y="0"/>
            <a:ext cx="8229600" cy="1143000"/>
          </a:xfrm>
        </p:spPr>
        <p:txBody>
          <a:bodyPr/>
          <a:lstStyle/>
          <a:p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1500166" y="2143116"/>
            <a:ext cx="59293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200" dirty="0" smtClean="0">
                <a:solidFill>
                  <a:schemeClr val="bg1">
                    <a:lumMod val="95000"/>
                  </a:schemeClr>
                </a:solidFill>
              </a:rPr>
              <a:t>Emanuele &amp; Filippo</a:t>
            </a:r>
            <a:endParaRPr lang="it-IT" sz="7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 spd="slow">
    <p:dissolve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-8858344" y="-285776"/>
            <a:ext cx="7772400" cy="1829761"/>
          </a:xfrm>
        </p:spPr>
        <p:txBody>
          <a:bodyPr/>
          <a:lstStyle/>
          <a:p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-8286840" y="2643182"/>
            <a:ext cx="7772400" cy="1199704"/>
          </a:xfrm>
        </p:spPr>
        <p:txBody>
          <a:bodyPr/>
          <a:lstStyle/>
          <a:p>
            <a:endParaRPr lang="it-IT" dirty="0"/>
          </a:p>
        </p:txBody>
      </p:sp>
      <p:pic>
        <p:nvPicPr>
          <p:cNvPr id="4" name="Immagine 3" descr="Carta-fisic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8786906" y="6858000"/>
            <a:ext cx="2357454" cy="2718930"/>
          </a:xfrm>
          <a:prstGeom prst="rect">
            <a:avLst/>
          </a:prstGeom>
        </p:spPr>
      </p:pic>
      <p:graphicFrame>
        <p:nvGraphicFramePr>
          <p:cNvPr id="6" name="Tabella 5"/>
          <p:cNvGraphicFramePr>
            <a:graphicFrameLocks noGrp="1"/>
          </p:cNvGraphicFramePr>
          <p:nvPr/>
        </p:nvGraphicFramePr>
        <p:xfrm>
          <a:off x="428596" y="928670"/>
          <a:ext cx="3929090" cy="3672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0899"/>
                <a:gridCol w="2528191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it-IT" b="1" dirty="0" smtClean="0">
                          <a:solidFill>
                            <a:schemeClr val="tx1"/>
                          </a:solidFill>
                        </a:rPr>
                        <a:t>CARATTERISTICHE</a:t>
                      </a:r>
                      <a:endParaRPr lang="it-IT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 smtClean="0"/>
                        <a:t>POPOLAZIONE</a:t>
                      </a:r>
                      <a:endParaRPr lang="it-I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 smtClean="0">
                          <a:solidFill>
                            <a:schemeClr val="tx1"/>
                          </a:solidFill>
                        </a:rPr>
                        <a:t>4,83</a:t>
                      </a:r>
                      <a:r>
                        <a:rPr lang="it-IT" b="1" baseline="0" dirty="0" smtClean="0">
                          <a:solidFill>
                            <a:schemeClr val="tx1"/>
                          </a:solidFill>
                        </a:rPr>
                        <a:t> milioni</a:t>
                      </a:r>
                      <a:endParaRPr lang="it-IT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 smtClean="0"/>
                        <a:t>SUPERFICIE</a:t>
                      </a:r>
                      <a:endParaRPr lang="it-I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 smtClean="0">
                          <a:solidFill>
                            <a:schemeClr val="tx1"/>
                          </a:solidFill>
                        </a:rPr>
                        <a:t>70.274 </a:t>
                      </a:r>
                      <a:r>
                        <a:rPr lang="it-IT" b="1" baseline="0" dirty="0" smtClean="0">
                          <a:solidFill>
                            <a:schemeClr val="tx1"/>
                          </a:solidFill>
                        </a:rPr>
                        <a:t>Km</a:t>
                      </a:r>
                      <a:r>
                        <a:rPr lang="it-IT" b="1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it-IT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 smtClean="0"/>
                        <a:t>FORMA </a:t>
                      </a:r>
                      <a:r>
                        <a:rPr lang="it-IT" b="1" baseline="0" dirty="0" smtClean="0"/>
                        <a:t> </a:t>
                      </a:r>
                      <a:r>
                        <a:rPr lang="it-IT" b="1" baseline="0" dirty="0" err="1" smtClean="0"/>
                        <a:t>DI</a:t>
                      </a:r>
                      <a:r>
                        <a:rPr lang="it-IT" b="1" baseline="0" dirty="0" smtClean="0"/>
                        <a:t> </a:t>
                      </a:r>
                    </a:p>
                    <a:p>
                      <a:r>
                        <a:rPr lang="it-IT" b="1" baseline="0" dirty="0" smtClean="0"/>
                        <a:t>GOVERNO</a:t>
                      </a:r>
                      <a:endParaRPr lang="it-I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 smtClean="0">
                          <a:solidFill>
                            <a:schemeClr val="tx1"/>
                          </a:solidFill>
                        </a:rPr>
                        <a:t>REPUBBLICA</a:t>
                      </a:r>
                    </a:p>
                    <a:p>
                      <a:r>
                        <a:rPr lang="it-IT" b="1" dirty="0" smtClean="0">
                          <a:solidFill>
                            <a:schemeClr val="tx1"/>
                          </a:solidFill>
                        </a:rPr>
                        <a:t>PARLAMENTARE</a:t>
                      </a:r>
                      <a:endParaRPr lang="it-IT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 smtClean="0"/>
                        <a:t>MONETA</a:t>
                      </a:r>
                      <a:endParaRPr lang="it-I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 smtClean="0">
                          <a:solidFill>
                            <a:schemeClr val="tx1"/>
                          </a:solidFill>
                        </a:rPr>
                        <a:t>EURO</a:t>
                      </a:r>
                      <a:endParaRPr lang="it-IT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 smtClean="0"/>
                        <a:t>LINGUA</a:t>
                      </a:r>
                      <a:endParaRPr lang="it-I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 smtClean="0">
                          <a:solidFill>
                            <a:schemeClr val="tx1"/>
                          </a:solidFill>
                        </a:rPr>
                        <a:t>LINGUA IRLANDESE &amp;</a:t>
                      </a:r>
                      <a:r>
                        <a:rPr lang="it-IT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b="1" dirty="0" smtClean="0">
                          <a:solidFill>
                            <a:schemeClr val="tx1"/>
                          </a:solidFill>
                        </a:rPr>
                        <a:t>INGLESE</a:t>
                      </a:r>
                      <a:endParaRPr lang="it-IT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 err="1" smtClean="0"/>
                        <a:t>U.E</a:t>
                      </a:r>
                      <a:endParaRPr lang="it-I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 smtClean="0">
                          <a:solidFill>
                            <a:schemeClr val="tx1"/>
                          </a:solidFill>
                        </a:rPr>
                        <a:t>DAL 1973 NELLA U.E.</a:t>
                      </a:r>
                      <a:endParaRPr lang="it-IT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Immagine 6" descr="cartina politica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6500890" y="-1285908"/>
            <a:ext cx="3801984" cy="4114806"/>
          </a:xfrm>
          <a:prstGeom prst="rect">
            <a:avLst/>
          </a:prstGeom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96296E-6 C 0.02361 -0.01041 0.10642 -0.02037 0.13507 -0.02037 C 0.31771 -0.02037 0.50521 0.14005 0.50521 0.30047 C 0.50521 0.21945 0.59913 0.14005 0.68802 0.14005 C 0.78195 0.14005 0.87066 0.22084 0.87066 0.30047 C 0.87066 0.26065 0.91771 0.21945 0.96476 0.21945 C 1.01163 0.21945 1.05868 0.25949 1.05868 0.30047 C 1.05868 0.27986 1.08229 0.26065 1.10573 0.26065 C 1.12934 0.26065 1.15261 0.28102 1.15261 0.30047 C 1.15261 0.29028 1.16493 0.27986 1.17622 0.27986 C 1.18229 0.27986 1.19965 0.29028 1.19965 0.30047 C 1.19965 0.29537 1.2059 0.29028 1.21198 0.29028 C 1.21198 0.29167 1.22431 0.29537 1.22431 0.30047 C 1.22431 0.29792 1.22431 0.29537 1.23038 0.29537 C 1.23038 0.29676 1.23646 0.29815 1.23646 0.30047 C 1.23646 0.29931 1.23646 0.29792 1.23646 0.29676 C 1.24254 0.29676 1.24254 0.29815 1.24254 0.29931 C 1.24879 0.29931 1.24879 0.29815 1.24879 0.29676 C 1.25504 0.29676 1.25504 0.29815 1.25504 0.29931 " pathEditMode="relative" rAng="0" ptsTypes="fffffffffffffffffff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7" y="1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>
            <a:spLocks noGrp="1"/>
          </p:cNvSpPr>
          <p:nvPr>
            <p:ph type="ctrTitle"/>
          </p:nvPr>
        </p:nvSpPr>
        <p:spPr>
          <a:xfrm>
            <a:off x="785786" y="285728"/>
            <a:ext cx="7243786" cy="939180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TERRITORIO &amp; CONFINI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-9715600" y="785794"/>
            <a:ext cx="7772400" cy="1199704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285720" y="1285860"/>
            <a:ext cx="20717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CONFINI:</a:t>
            </a:r>
          </a:p>
          <a:p>
            <a:r>
              <a:rPr lang="it-IT" b="1" dirty="0" smtClean="0"/>
              <a:t>Nord-est :</a:t>
            </a:r>
            <a:r>
              <a:rPr lang="it-IT" dirty="0" smtClean="0"/>
              <a:t> Irlanda del Nord</a:t>
            </a:r>
          </a:p>
          <a:p>
            <a:r>
              <a:rPr lang="it-IT" b="1" dirty="0" smtClean="0"/>
              <a:t>Est: </a:t>
            </a:r>
          </a:p>
          <a:p>
            <a:r>
              <a:rPr lang="it-IT" dirty="0" smtClean="0"/>
              <a:t>Mar d’Irlanda </a:t>
            </a:r>
          </a:p>
          <a:p>
            <a:r>
              <a:rPr lang="it-IT" b="1" dirty="0" smtClean="0"/>
              <a:t>Sud: </a:t>
            </a:r>
          </a:p>
          <a:p>
            <a:r>
              <a:rPr lang="it-IT" dirty="0" smtClean="0"/>
              <a:t>Mar Celtico</a:t>
            </a:r>
          </a:p>
          <a:p>
            <a:r>
              <a:rPr lang="it-IT" b="1" dirty="0" smtClean="0"/>
              <a:t>Ovest:</a:t>
            </a:r>
          </a:p>
          <a:p>
            <a:r>
              <a:rPr lang="it-IT" dirty="0" smtClean="0"/>
              <a:t>Oceano Atlantico sett.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2786050" y="1285860"/>
            <a:ext cx="59293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TERRITORIO:</a:t>
            </a:r>
          </a:p>
          <a:p>
            <a:r>
              <a:rPr lang="it-IT" dirty="0" smtClean="0"/>
              <a:t>Presenta al centro una vasta e uniforme pianura, rialzata ai bordi da rilievi di modesta altezza. </a:t>
            </a:r>
          </a:p>
          <a:p>
            <a:r>
              <a:rPr lang="it-IT" dirty="0" smtClean="0"/>
              <a:t>Essi non costituiscono un profilo continuo e compatto, perché in ampi tratti consentano alla pianura di raggiungere il mare. </a:t>
            </a:r>
          </a:p>
          <a:p>
            <a:r>
              <a:rPr lang="it-IT" dirty="0" smtClean="0"/>
              <a:t>La cima più alta supera di poco i 1000 m. </a:t>
            </a:r>
          </a:p>
          <a:p>
            <a:r>
              <a:rPr lang="it-IT" dirty="0" smtClean="0"/>
              <a:t>Le coste sono basse, lineari e compatte dove la pianura giunge fino al mare, mentre sul versante occidentale sono alte, rocciose e articolate. </a:t>
            </a:r>
          </a:p>
          <a:p>
            <a:r>
              <a:rPr lang="it-IT" dirty="0" smtClean="0"/>
              <a:t>In molti tratti sono contornate da arcipelaghi.</a:t>
            </a:r>
            <a:endParaRPr lang="it-IT" dirty="0"/>
          </a:p>
        </p:txBody>
      </p:sp>
      <p:pic>
        <p:nvPicPr>
          <p:cNvPr id="7" name="Immagine 6" descr="Carta-fisic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9286972" y="2143116"/>
            <a:ext cx="1985832" cy="2290326"/>
          </a:xfrm>
          <a:prstGeom prst="rect">
            <a:avLst/>
          </a:prstGeom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1 -0.00255 C 0.03854 -0.0132 0.1066 -0.02385 0.13003 -0.02385 C 0.28038 -0.02385 0.4349 0.14282 0.4349 0.30949 C 0.4349 0.22546 0.51215 0.14282 0.58507 0.14282 C 0.66233 0.14282 0.73559 0.22685 0.73559 0.30949 C 0.73559 0.26805 0.77413 0.22546 0.81285 0.22546 C 0.85156 0.22546 0.88993 0.26689 0.88993 0.30949 C 0.88993 0.28819 0.90955 0.26805 0.92882 0.26805 C 0.94809 0.26805 0.96736 0.28935 0.96736 0.30949 C 0.96736 0.29884 0.9776 0.28819 0.98663 0.28819 C 0.99184 0.28819 1.00608 0.29884 1.00608 0.30949 C 1.00608 0.30416 1.01111 0.29884 1.01615 0.29884 C 1.01615 0.30023 1.02622 0.30416 1.02622 0.30949 C 1.02622 0.30671 1.02622 0.30416 1.03125 0.30416 C 1.03125 0.30555 1.03629 0.30694 1.03629 0.30949 C 1.03629 0.3081 1.03629 0.30671 1.03629 0.30555 C 1.04115 0.30555 1.04115 0.30694 1.04115 0.30833 C 1.04635 0.30833 1.04635 0.30694 1.04635 0.30555 C 1.05139 0.30555 1.05139 0.30694 1.05139 0.30833 " pathEditMode="relative" rAng="0" ptsTypes="fffffffffffffffffff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6" y="1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0" y="1500174"/>
            <a:ext cx="8715404" cy="185738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it-IT" b="1" dirty="0" smtClean="0"/>
              <a:t>   </a:t>
            </a:r>
            <a:r>
              <a:rPr lang="it-IT" sz="1900" dirty="0" smtClean="0"/>
              <a:t>I fiumi sono numerosi, caratterizzati da un corso piuttosto breve e da un regime regolare, assicurato dalla omogenea distribuzione delle piogge nel corso dell’anno.</a:t>
            </a:r>
          </a:p>
          <a:p>
            <a:pPr>
              <a:buNone/>
            </a:pPr>
            <a:r>
              <a:rPr lang="it-IT" sz="1900" dirty="0" smtClean="0"/>
              <a:t>   Il fiume principale è lo </a:t>
            </a:r>
            <a:r>
              <a:rPr lang="it-IT" sz="1900" dirty="0" err="1" smtClean="0"/>
              <a:t>Shannon</a:t>
            </a:r>
            <a:r>
              <a:rPr lang="it-IT" sz="1900" dirty="0" smtClean="0"/>
              <a:t>, che attraverso l’intera isola e sfocia nell’Atlantico, sulla costa occidentale, con un profondo estuario</a:t>
            </a:r>
          </a:p>
          <a:p>
            <a:pPr>
              <a:buNone/>
            </a:pPr>
            <a:r>
              <a:rPr lang="it-IT" b="1" dirty="0" smtClean="0"/>
              <a:t>  </a:t>
            </a:r>
            <a:endParaRPr lang="it-IT" b="1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3357554" y="285728"/>
            <a:ext cx="1928826" cy="1143000"/>
          </a:xfrm>
        </p:spPr>
        <p:txBody>
          <a:bodyPr/>
          <a:lstStyle/>
          <a:p>
            <a:pPr algn="ctr"/>
            <a:r>
              <a:rPr lang="it-IT" dirty="0" smtClean="0"/>
              <a:t> </a:t>
            </a:r>
            <a:r>
              <a:rPr lang="it-IT" dirty="0" smtClean="0">
                <a:solidFill>
                  <a:schemeClr val="tx1"/>
                </a:solidFill>
              </a:rPr>
              <a:t>FIUMI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3500430" y="3000372"/>
            <a:ext cx="1857388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LAGHI</a:t>
            </a:r>
            <a:endParaRPr lang="it-IT" sz="4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428596" y="3714752"/>
            <a:ext cx="8358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Principalmente di origine glaciale,</a:t>
            </a:r>
            <a:r>
              <a:rPr lang="it-IT" dirty="0" err="1" smtClean="0"/>
              <a:t>Lough</a:t>
            </a:r>
            <a:r>
              <a:rPr lang="it-IT" dirty="0" smtClean="0"/>
              <a:t> </a:t>
            </a:r>
            <a:r>
              <a:rPr lang="it-IT" dirty="0" err="1" smtClean="0"/>
              <a:t>Corrib</a:t>
            </a:r>
            <a:r>
              <a:rPr lang="it-IT" dirty="0" smtClean="0"/>
              <a:t>, </a:t>
            </a:r>
            <a:r>
              <a:rPr lang="it-IT" dirty="0" err="1" smtClean="0"/>
              <a:t>Lough</a:t>
            </a:r>
            <a:r>
              <a:rPr lang="it-IT" dirty="0" smtClean="0"/>
              <a:t> </a:t>
            </a:r>
            <a:r>
              <a:rPr lang="it-IT" dirty="0" err="1" smtClean="0"/>
              <a:t>Erne</a:t>
            </a:r>
            <a:r>
              <a:rPr lang="it-IT" dirty="0" smtClean="0"/>
              <a:t> e </a:t>
            </a:r>
            <a:r>
              <a:rPr lang="it-IT" dirty="0" err="1" smtClean="0"/>
              <a:t>Lough</a:t>
            </a:r>
            <a:r>
              <a:rPr lang="it-IT" dirty="0" smtClean="0"/>
              <a:t> </a:t>
            </a:r>
            <a:r>
              <a:rPr lang="it-IT" dirty="0" err="1" smtClean="0"/>
              <a:t>Derg</a:t>
            </a:r>
            <a:r>
              <a:rPr lang="it-IT" dirty="0" smtClean="0"/>
              <a:t> sono i più estesi   </a:t>
            </a:r>
            <a:endParaRPr lang="it-IT" dirty="0"/>
          </a:p>
        </p:txBody>
      </p:sp>
      <p:sp>
        <p:nvSpPr>
          <p:cNvPr id="8" name="Titolo 2"/>
          <p:cNvSpPr txBox="1">
            <a:spLocks/>
          </p:cNvSpPr>
          <p:nvPr/>
        </p:nvSpPr>
        <p:spPr>
          <a:xfrm>
            <a:off x="3500430" y="4357694"/>
            <a:ext cx="1900222" cy="857256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CLIMA</a:t>
            </a:r>
            <a:endParaRPr kumimoji="0" lang="it-IT" sz="41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Segnaposto contenuto 1"/>
          <p:cNvSpPr txBox="1">
            <a:spLocks/>
          </p:cNvSpPr>
          <p:nvPr/>
        </p:nvSpPr>
        <p:spPr>
          <a:xfrm>
            <a:off x="0" y="5000636"/>
            <a:ext cx="8229600" cy="947539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it-IT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it-IT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Clima di tipo oceanico, con inverni miti ed estati fresche;le precipitazioni sono abbondanti e distribuite in tutto l’arco dell’anno.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5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-12573120" y="1785926"/>
            <a:ext cx="8229600" cy="4525963"/>
          </a:xfrm>
        </p:spPr>
        <p:txBody>
          <a:bodyPr/>
          <a:lstStyle/>
          <a:p>
            <a:pPr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3357554" y="285728"/>
            <a:ext cx="1900222" cy="1143000"/>
          </a:xfrm>
        </p:spPr>
        <p:txBody>
          <a:bodyPr>
            <a:normAutofit fontScale="90000"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STORIA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285720" y="1071546"/>
            <a:ext cx="85725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L’Irlanda è stata possedimento dell’Impero romano, infatti la chiamavamo HIBERNIA.</a:t>
            </a:r>
          </a:p>
          <a:p>
            <a:r>
              <a:rPr lang="it-IT" dirty="0" smtClean="0"/>
              <a:t>I monaci Irlandesi erano studiosi e si interessavano del Latino.</a:t>
            </a:r>
          </a:p>
          <a:p>
            <a:r>
              <a:rPr lang="it-IT" dirty="0" smtClean="0"/>
              <a:t>La tradizione vuole che San Patrizio, Patrono d’Irlanda, sia giunto nell’isola nel 432 D.C. e che abbia iniziato </a:t>
            </a:r>
            <a:r>
              <a:rPr lang="it-IT" dirty="0"/>
              <a:t>l</a:t>
            </a:r>
            <a:r>
              <a:rPr lang="it-IT" dirty="0" smtClean="0"/>
              <a:t>a sua opera di conversione al cristianesimo. La vecchia religione dei Druidi collassò presto davanti al vigore  della nuova fede.</a:t>
            </a:r>
          </a:p>
          <a:p>
            <a:r>
              <a:rPr lang="it-IT" dirty="0" smtClean="0"/>
              <a:t>La  prima incursione documentata da parte dei vichinghi avvenne nel 795 D.C. quando fu saccheggiata l’isola di </a:t>
            </a:r>
            <a:r>
              <a:rPr lang="it-IT" dirty="0" err="1" smtClean="0"/>
              <a:t>Lambay</a:t>
            </a:r>
            <a:r>
              <a:rPr lang="it-IT" dirty="0" smtClean="0"/>
              <a:t>, al largo di </a:t>
            </a:r>
            <a:r>
              <a:rPr lang="it-IT" dirty="0"/>
              <a:t>D</a:t>
            </a:r>
            <a:r>
              <a:rPr lang="it-IT" dirty="0" smtClean="0"/>
              <a:t>ublino.</a:t>
            </a:r>
          </a:p>
          <a:p>
            <a:r>
              <a:rPr lang="it-IT" dirty="0" smtClean="0"/>
              <a:t>Nel 1171il re Enrico II d’Inghilterra, al comando di una potente flotta, sbarcò a </a:t>
            </a:r>
            <a:r>
              <a:rPr lang="it-IT" dirty="0" err="1" smtClean="0"/>
              <a:t>Waterford</a:t>
            </a:r>
            <a:r>
              <a:rPr lang="it-IT" dirty="0" smtClean="0"/>
              <a:t> e occupò le terre Irlandesi diventando il primo sovrano inglese a mettere piede in  Irlanda.</a:t>
            </a:r>
          </a:p>
          <a:p>
            <a:r>
              <a:rPr lang="it-IT" dirty="0" smtClean="0"/>
              <a:t>Nel 1858 è stata fondata la Fratellanza  Repubblicana  Irlandese, un organizzazione segreta contro i Britannici.</a:t>
            </a:r>
          </a:p>
          <a:p>
            <a:r>
              <a:rPr lang="it-IT" dirty="0" smtClean="0"/>
              <a:t>L’11 luglio 1921 l’Irlanda ottenne l’indipendenza.</a:t>
            </a:r>
          </a:p>
        </p:txBody>
      </p:sp>
    </p:spTree>
  </p:cSld>
  <p:clrMapOvr>
    <a:masterClrMapping/>
  </p:clrMapOvr>
  <p:transition spd="slow"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waw-strip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57158" y="1071546"/>
            <a:ext cx="8229600" cy="2928958"/>
          </a:xfrm>
        </p:spPr>
      </p:pic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-9572724" y="357166"/>
            <a:ext cx="8229600" cy="1143000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285720" y="4429132"/>
            <a:ext cx="857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 smtClean="0"/>
              <a:t>L’ isola di </a:t>
            </a:r>
            <a:r>
              <a:rPr lang="it-IT" sz="4400" dirty="0" err="1" smtClean="0"/>
              <a:t>Lambay</a:t>
            </a:r>
            <a:endParaRPr lang="it-IT" sz="4400" dirty="0"/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 descr="310px-Ireland_trad_counties_named.svg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286248" y="428604"/>
            <a:ext cx="4572032" cy="6000792"/>
          </a:xfrm>
        </p:spPr>
      </p:pic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-9144096" y="0"/>
            <a:ext cx="8229600" cy="1143000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00034" y="642918"/>
            <a:ext cx="300039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smtClean="0"/>
              <a:t>L’ Irlanda è costituita da quattro province e 32 contee.</a:t>
            </a:r>
          </a:p>
          <a:p>
            <a:r>
              <a:rPr lang="it-IT" sz="3200" dirty="0" smtClean="0"/>
              <a:t>Le più importanti sono: </a:t>
            </a:r>
            <a:r>
              <a:rPr lang="it-IT" sz="3200" dirty="0" err="1" smtClean="0"/>
              <a:t>Cavan</a:t>
            </a:r>
            <a:r>
              <a:rPr lang="it-IT" sz="3200" dirty="0" smtClean="0"/>
              <a:t>, </a:t>
            </a:r>
            <a:r>
              <a:rPr lang="it-IT" sz="3200" dirty="0" err="1" smtClean="0"/>
              <a:t>Monaghan</a:t>
            </a:r>
            <a:r>
              <a:rPr lang="it-IT" sz="3200" dirty="0" smtClean="0"/>
              <a:t> e </a:t>
            </a:r>
            <a:r>
              <a:rPr lang="it-IT" sz="3200" dirty="0" err="1" smtClean="0"/>
              <a:t>Donegal</a:t>
            </a:r>
            <a:r>
              <a:rPr lang="it-IT" sz="3200" dirty="0" smtClean="0"/>
              <a:t>.</a:t>
            </a:r>
            <a:endParaRPr lang="it-IT" sz="3200" dirty="0"/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052 0  L 0.089 -0.04933  L 0.125 0  L 0.177 0  L 0.177 0.06933  L 0.213 0.11867  L 0.177 0.16667  L 0.177 0.236  L 0.125 0.236  L 0.089 0.284  L 0.052 0.236  L 0 0.236  L 0 0.16667  L -0.037 0.11867  L 0 0.06933  L 0 0  Z" pathEditMode="relative" ptsTypes="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egnaposto contenuto 9" descr="dublin-top-ten-hapenny-bridge-bg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071934" y="3858464"/>
            <a:ext cx="4682070" cy="2810613"/>
          </a:xfrm>
        </p:spPr>
      </p:pic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8143900" y="214290"/>
            <a:ext cx="757214" cy="582594"/>
          </a:xfrm>
        </p:spPr>
        <p:txBody>
          <a:bodyPr/>
          <a:lstStyle/>
          <a:p>
            <a:r>
              <a:rPr lang="it-IT" sz="1800" dirty="0" smtClean="0">
                <a:solidFill>
                  <a:schemeClr val="tx1"/>
                </a:solidFill>
              </a:rPr>
              <a:t>Città</a:t>
            </a:r>
            <a:endParaRPr lang="it-IT" sz="1800" dirty="0">
              <a:solidFill>
                <a:schemeClr val="tx1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3428992" y="500042"/>
            <a:ext cx="1857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DUBLINO</a:t>
            </a:r>
            <a:endParaRPr lang="it-IT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285720" y="1071546"/>
            <a:ext cx="864399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200" dirty="0" smtClean="0"/>
              <a:t>Dublino, capitale della Repubblica d'Irlanda, si trova sulla costa orientale dell'Irlanda, alla foce del fiume </a:t>
            </a:r>
            <a:r>
              <a:rPr lang="it-IT" sz="2200" dirty="0" err="1" smtClean="0"/>
              <a:t>Liffey</a:t>
            </a:r>
            <a:r>
              <a:rPr lang="it-IT" sz="2200" dirty="0" smtClean="0"/>
              <a:t>. I suoi edifici storici più importanti sono il castello di Dublino, risalente al XIII secolo, e l’imponente Cattedrale di San Patrizio, fondata nel 1191. I parchi della città comprendono il paesaggistico St. </a:t>
            </a:r>
            <a:r>
              <a:rPr lang="it-IT" sz="2200" dirty="0" err="1" smtClean="0"/>
              <a:t>Stephens</a:t>
            </a:r>
            <a:r>
              <a:rPr lang="it-IT" sz="2200" dirty="0" smtClean="0"/>
              <a:t> Green e l’enorme Phoenix Park, all’interno del quale si trova lo Zoo di Dublino. Il Museo nazionale d'Irlanda documenta il patrimonio culturale irlandese.</a:t>
            </a:r>
            <a:endParaRPr lang="it-IT" sz="2200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0" y="1481329"/>
            <a:ext cx="9144000" cy="187623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it-IT" sz="2300" dirty="0" smtClean="0"/>
              <a:t>   </a:t>
            </a:r>
            <a:r>
              <a:rPr lang="it-IT" sz="2200" dirty="0" smtClean="0"/>
              <a:t>Si trova nella contea di Cork nella provincia di </a:t>
            </a:r>
            <a:r>
              <a:rPr lang="it-IT" sz="2200" dirty="0" err="1" smtClean="0"/>
              <a:t>Munster</a:t>
            </a:r>
            <a:r>
              <a:rPr lang="it-IT" sz="2200" dirty="0" smtClean="0"/>
              <a:t>. E’ stata fondata nel </a:t>
            </a:r>
            <a:r>
              <a:rPr lang="it-IT" sz="2200" dirty="0" err="1" smtClean="0"/>
              <a:t>VI</a:t>
            </a:r>
            <a:r>
              <a:rPr lang="it-IT" sz="2200" dirty="0" smtClean="0"/>
              <a:t> secolo D.C. </a:t>
            </a:r>
          </a:p>
          <a:p>
            <a:pPr>
              <a:buNone/>
            </a:pPr>
            <a:r>
              <a:rPr lang="it-IT" sz="2200" dirty="0" smtClean="0"/>
              <a:t>   Durante la guerra civile Irlandese era un centro di forze anti-trattato  dagli abitanti della città viene spesso indicata come la vera capitale Irlandese.</a:t>
            </a:r>
            <a:endParaRPr lang="it-IT" sz="2200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3571868" y="285728"/>
            <a:ext cx="1543032" cy="796908"/>
          </a:xfrm>
        </p:spPr>
        <p:txBody>
          <a:bodyPr>
            <a:normAutofit/>
          </a:bodyPr>
          <a:lstStyle/>
          <a:p>
            <a:r>
              <a:rPr lang="it-IT" sz="4400" dirty="0" smtClean="0">
                <a:solidFill>
                  <a:schemeClr val="tx1"/>
                </a:solidFill>
              </a:rPr>
              <a:t>Cork</a:t>
            </a:r>
            <a:r>
              <a:rPr lang="it-IT" dirty="0" smtClean="0"/>
              <a:t> </a:t>
            </a:r>
            <a:endParaRPr lang="it-IT" dirty="0"/>
          </a:p>
        </p:txBody>
      </p:sp>
      <p:pic>
        <p:nvPicPr>
          <p:cNvPr id="4" name="Immagine 3" descr="beautiful-city-of-cork-irelan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71802" y="3429000"/>
            <a:ext cx="5857916" cy="3143251"/>
          </a:xfrm>
          <a:prstGeom prst="rect">
            <a:avLst/>
          </a:prstGeom>
        </p:spPr>
      </p:pic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le">
  <a:themeElements>
    <a:clrScheme name="Vial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Vial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Vial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381</TotalTime>
  <Words>758</Words>
  <Application>Microsoft Office PowerPoint</Application>
  <PresentationFormat>Presentazione su schermo (4:3)</PresentationFormat>
  <Paragraphs>92</Paragraphs>
  <Slides>15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6" baseType="lpstr">
      <vt:lpstr>Viale</vt:lpstr>
      <vt:lpstr>IRLANDA</vt:lpstr>
      <vt:lpstr>Diapositiva 2</vt:lpstr>
      <vt:lpstr>TERRITORIO &amp; CONFINI</vt:lpstr>
      <vt:lpstr> FIUMI</vt:lpstr>
      <vt:lpstr>STORIA</vt:lpstr>
      <vt:lpstr>Diapositiva 6</vt:lpstr>
      <vt:lpstr>Diapositiva 7</vt:lpstr>
      <vt:lpstr>Città</vt:lpstr>
      <vt:lpstr>Cork </vt:lpstr>
      <vt:lpstr>Limerick </vt:lpstr>
      <vt:lpstr>ECONOMIA</vt:lpstr>
      <vt:lpstr>Curiosità</vt:lpstr>
      <vt:lpstr>Tradizioni</vt:lpstr>
      <vt:lpstr>Cibi</vt:lpstr>
      <vt:lpstr>Diapositiva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IRLANDA</dc:title>
  <dc:creator>Utente Windows</dc:creator>
  <cp:lastModifiedBy>Utente Windows</cp:lastModifiedBy>
  <cp:revision>9</cp:revision>
  <dcterms:created xsi:type="dcterms:W3CDTF">2020-01-18T10:16:50Z</dcterms:created>
  <dcterms:modified xsi:type="dcterms:W3CDTF">2020-02-02T18:31:36Z</dcterms:modified>
</cp:coreProperties>
</file>