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7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4/13/2022</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‹N›</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722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4/13/2022</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‹N›</a:t>
            </a:fld>
            <a:endParaRPr lang="en-US"/>
          </a:p>
        </p:txBody>
      </p:sp>
    </p:spTree>
    <p:extLst>
      <p:ext uri="{BB962C8B-B14F-4D97-AF65-F5344CB8AC3E}">
        <p14:creationId xmlns:p14="http://schemas.microsoft.com/office/powerpoint/2010/main" val="1836651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4/13/2022</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‹N›</a:t>
            </a:fld>
            <a:endParaRPr lang="en-US"/>
          </a:p>
        </p:txBody>
      </p:sp>
    </p:spTree>
    <p:extLst>
      <p:ext uri="{BB962C8B-B14F-4D97-AF65-F5344CB8AC3E}">
        <p14:creationId xmlns:p14="http://schemas.microsoft.com/office/powerpoint/2010/main" val="368397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4/13/2022</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‹N›</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79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4/13/2022</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‹N›</a:t>
            </a:fld>
            <a:endParaRPr lang="en-US"/>
          </a:p>
        </p:txBody>
      </p:sp>
    </p:spTree>
    <p:extLst>
      <p:ext uri="{BB962C8B-B14F-4D97-AF65-F5344CB8AC3E}">
        <p14:creationId xmlns:p14="http://schemas.microsoft.com/office/powerpoint/2010/main" val="22999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4/13/2022</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‹N›</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9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4/13/2022</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‹N›</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07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4/13/2022</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‹N›</a:t>
            </a:fld>
            <a:endParaRPr lang="en-US"/>
          </a:p>
        </p:txBody>
      </p:sp>
    </p:spTree>
    <p:extLst>
      <p:ext uri="{BB962C8B-B14F-4D97-AF65-F5344CB8AC3E}">
        <p14:creationId xmlns:p14="http://schemas.microsoft.com/office/powerpoint/2010/main" val="208151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4/13/2022</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‹N›</a:t>
            </a:fld>
            <a:endParaRPr lang="en-US"/>
          </a:p>
        </p:txBody>
      </p:sp>
    </p:spTree>
    <p:extLst>
      <p:ext uri="{BB962C8B-B14F-4D97-AF65-F5344CB8AC3E}">
        <p14:creationId xmlns:p14="http://schemas.microsoft.com/office/powerpoint/2010/main" val="51978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4/13/2022</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‹N›</a:t>
            </a:fld>
            <a:endParaRPr lang="en-US"/>
          </a:p>
        </p:txBody>
      </p:sp>
    </p:spTree>
    <p:extLst>
      <p:ext uri="{BB962C8B-B14F-4D97-AF65-F5344CB8AC3E}">
        <p14:creationId xmlns:p14="http://schemas.microsoft.com/office/powerpoint/2010/main" val="347088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4/13/2022</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‹N›</a:t>
            </a:fld>
            <a:endParaRPr lang="en-US"/>
          </a:p>
        </p:txBody>
      </p:sp>
    </p:spTree>
    <p:extLst>
      <p:ext uri="{BB962C8B-B14F-4D97-AF65-F5344CB8AC3E}">
        <p14:creationId xmlns:p14="http://schemas.microsoft.com/office/powerpoint/2010/main" val="85495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4/13/2022</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‹N›</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0670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E7F01ED-214E-908F-FBF1-3DD19E519B13}"/>
              </a:ext>
            </a:extLst>
          </p:cNvPr>
          <p:cNvPicPr>
            <a:picLocks noChangeAspect="1"/>
          </p:cNvPicPr>
          <p:nvPr/>
        </p:nvPicPr>
        <p:blipFill rotWithShape="1">
          <a:blip r:embed="rId2"/>
          <a:srcRect t="14860" b="871"/>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DA230B38-5D01-4343-9209-8B2DDAACD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4" y="-9823"/>
            <a:ext cx="12188952" cy="1708970"/>
          </a:xfrm>
          <a:prstGeom prst="rect">
            <a:avLst/>
          </a:prstGeom>
          <a:gradFill>
            <a:gsLst>
              <a:gs pos="100000">
                <a:srgbClr val="000000">
                  <a:alpha val="0"/>
                </a:srgbClr>
              </a:gs>
              <a:gs pos="0">
                <a:schemeClr val="tx1"/>
              </a:gs>
              <a:gs pos="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FD28F-2D67-45A9-BB95-396877333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3869140"/>
            <a:ext cx="12188952" cy="2987482"/>
          </a:xfrm>
          <a:prstGeom prst="rect">
            <a:avLst/>
          </a:prstGeom>
          <a:gradFill>
            <a:gsLst>
              <a:gs pos="100000">
                <a:srgbClr val="000000">
                  <a:alpha val="0"/>
                </a:srgbClr>
              </a:gs>
              <a:gs pos="0">
                <a:schemeClr val="tx1"/>
              </a:gs>
              <a:gs pos="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6A8D6C7-CACF-4C9F-833A-FCFDC4BD8027}"/>
              </a:ext>
            </a:extLst>
          </p:cNvPr>
          <p:cNvSpPr>
            <a:spLocks noGrp="1"/>
          </p:cNvSpPr>
          <p:nvPr>
            <p:ph type="ctrTitle"/>
          </p:nvPr>
        </p:nvSpPr>
        <p:spPr>
          <a:xfrm>
            <a:off x="1033944" y="1752605"/>
            <a:ext cx="8373711" cy="3819190"/>
          </a:xfrm>
        </p:spPr>
        <p:txBody>
          <a:bodyPr anchor="b">
            <a:normAutofit/>
          </a:bodyPr>
          <a:lstStyle/>
          <a:p>
            <a:r>
              <a:rPr lang="it-IT" sz="5400" dirty="0">
                <a:solidFill>
                  <a:srgbClr val="FFFFFF"/>
                </a:solidFill>
              </a:rPr>
              <a:t>Storia dello studio dell’atomo</a:t>
            </a:r>
          </a:p>
        </p:txBody>
      </p:sp>
      <p:sp>
        <p:nvSpPr>
          <p:cNvPr id="3" name="Sottotitolo 2">
            <a:extLst>
              <a:ext uri="{FF2B5EF4-FFF2-40B4-BE49-F238E27FC236}">
                <a16:creationId xmlns:a16="http://schemas.microsoft.com/office/drawing/2014/main" id="{B8D281A7-1B14-4155-AECC-A57A20613456}"/>
              </a:ext>
            </a:extLst>
          </p:cNvPr>
          <p:cNvSpPr>
            <a:spLocks noGrp="1"/>
          </p:cNvSpPr>
          <p:nvPr>
            <p:ph type="subTitle" idx="1"/>
          </p:nvPr>
        </p:nvSpPr>
        <p:spPr>
          <a:xfrm>
            <a:off x="1033945" y="585696"/>
            <a:ext cx="9269486" cy="633503"/>
          </a:xfrm>
        </p:spPr>
        <p:txBody>
          <a:bodyPr anchor="ctr">
            <a:normAutofit/>
          </a:bodyPr>
          <a:lstStyle/>
          <a:p>
            <a:r>
              <a:rPr lang="it-IT" dirty="0">
                <a:solidFill>
                  <a:srgbClr val="FFFFFF"/>
                </a:solidFill>
              </a:rPr>
              <a:t>Emanuele Carlini</a:t>
            </a:r>
          </a:p>
        </p:txBody>
      </p:sp>
      <p:cxnSp>
        <p:nvCxnSpPr>
          <p:cNvPr id="17" name="Straight Connector 16">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12FB9A8-E482-4339-A730-6C024982AE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1380213"/>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363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B9BBDDCC-0358-4EDD-9820-287B1D8F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2B3B5E1-901E-49C0-9F76-B48432DE9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175F7AD-6403-400A-A2D8-E2BCDB550628}"/>
              </a:ext>
            </a:extLst>
          </p:cNvPr>
          <p:cNvSpPr>
            <a:spLocks noGrp="1"/>
          </p:cNvSpPr>
          <p:nvPr>
            <p:ph type="title"/>
          </p:nvPr>
        </p:nvSpPr>
        <p:spPr>
          <a:xfrm>
            <a:off x="736052" y="4831105"/>
            <a:ext cx="6265486" cy="1075278"/>
          </a:xfrm>
        </p:spPr>
        <p:txBody>
          <a:bodyPr vert="horz" lIns="91440" tIns="45720" rIns="91440" bIns="45720" rtlCol="0" anchor="t">
            <a:normAutofit/>
          </a:bodyPr>
          <a:lstStyle/>
          <a:p>
            <a:r>
              <a:rPr lang="en-US" sz="2800"/>
              <a:t>Linea del tempo degli scienziati che hanno studiato l’atomo</a:t>
            </a:r>
          </a:p>
        </p:txBody>
      </p:sp>
      <p:pic>
        <p:nvPicPr>
          <p:cNvPr id="8" name="Immagine 7">
            <a:extLst>
              <a:ext uri="{FF2B5EF4-FFF2-40B4-BE49-F238E27FC236}">
                <a16:creationId xmlns:a16="http://schemas.microsoft.com/office/drawing/2014/main" id="{3394D31D-7753-41C8-9F29-72ABCF391770}"/>
              </a:ext>
            </a:extLst>
          </p:cNvPr>
          <p:cNvPicPr>
            <a:picLocks noChangeAspect="1"/>
          </p:cNvPicPr>
          <p:nvPr/>
        </p:nvPicPr>
        <p:blipFill rotWithShape="1">
          <a:blip r:embed="rId2"/>
          <a:srcRect t="7157" b="8500"/>
          <a:stretch/>
        </p:blipFill>
        <p:spPr>
          <a:xfrm>
            <a:off x="251291" y="222670"/>
            <a:ext cx="10424405" cy="4330126"/>
          </a:xfrm>
          <a:prstGeom prst="rect">
            <a:avLst/>
          </a:prstGeom>
        </p:spPr>
      </p:pic>
      <p:sp>
        <p:nvSpPr>
          <p:cNvPr id="5" name="Segnaposto piè di pagina 4">
            <a:extLst>
              <a:ext uri="{FF2B5EF4-FFF2-40B4-BE49-F238E27FC236}">
                <a16:creationId xmlns:a16="http://schemas.microsoft.com/office/drawing/2014/main" id="{C50DDA4C-9A13-4F6C-9B2D-06485890E30F}"/>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a:spcAft>
                <a:spcPts val="600"/>
              </a:spcAft>
            </a:pPr>
            <a:r>
              <a:rPr lang="en-US" b="1" kern="1200" cap="all" spc="300" baseline="0">
                <a:solidFill>
                  <a:schemeClr val="accent1"/>
                </a:solidFill>
                <a:latin typeface="+mn-lt"/>
                <a:ea typeface="+mn-ea"/>
                <a:cs typeface="+mn-cs"/>
              </a:rPr>
              <a:t>Storia dello studio dell’atomo</a:t>
            </a:r>
          </a:p>
        </p:txBody>
      </p:sp>
      <p:sp>
        <p:nvSpPr>
          <p:cNvPr id="4" name="Segnaposto data 3">
            <a:extLst>
              <a:ext uri="{FF2B5EF4-FFF2-40B4-BE49-F238E27FC236}">
                <a16:creationId xmlns:a16="http://schemas.microsoft.com/office/drawing/2014/main" id="{3D762786-47C3-45EE-909D-E333E618CE34}"/>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4/13/2022</a:t>
            </a:fld>
            <a:endParaRPr lang="en-US"/>
          </a:p>
        </p:txBody>
      </p:sp>
      <p:sp>
        <p:nvSpPr>
          <p:cNvPr id="6" name="Segnaposto numero diapositiva 5">
            <a:extLst>
              <a:ext uri="{FF2B5EF4-FFF2-40B4-BE49-F238E27FC236}">
                <a16:creationId xmlns:a16="http://schemas.microsoft.com/office/drawing/2014/main" id="{206740CE-930E-4AD4-921D-483429582C20}"/>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2</a:t>
            </a:fld>
            <a:endParaRPr lang="en-US"/>
          </a:p>
        </p:txBody>
      </p:sp>
      <p:sp>
        <p:nvSpPr>
          <p:cNvPr id="53" name="Rectangle 52">
            <a:extLst>
              <a:ext uri="{FF2B5EF4-FFF2-40B4-BE49-F238E27FC236}">
                <a16:creationId xmlns:a16="http://schemas.microsoft.com/office/drawing/2014/main" id="{FBE31AC6-E383-4D2B-9A24-69EEE084D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293" y="334928"/>
            <a:ext cx="1149996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2F49F475-10BF-4E7D-9BE8-5329BCAFE2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4293" y="4502926"/>
            <a:ext cx="1042440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21E947D-525D-4D2A-B0C3-E1BFCA606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4293" y="6047437"/>
            <a:ext cx="1042440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EF413A0-B48A-4674-949E-F375E5EB93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4510" y="4502925"/>
            <a:ext cx="0" cy="155163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DD089E2-CEA3-48C4-9094-610D00D94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26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C60F524-0033-4E49-84E2-95FA45B2A442}"/>
              </a:ext>
            </a:extLst>
          </p:cNvPr>
          <p:cNvSpPr>
            <a:spLocks noGrp="1"/>
          </p:cNvSpPr>
          <p:nvPr>
            <p:ph type="title"/>
          </p:nvPr>
        </p:nvSpPr>
        <p:spPr>
          <a:xfrm>
            <a:off x="838199" y="545914"/>
            <a:ext cx="9527275" cy="1241944"/>
          </a:xfrm>
        </p:spPr>
        <p:txBody>
          <a:bodyPr>
            <a:normAutofit/>
          </a:bodyPr>
          <a:lstStyle/>
          <a:p>
            <a:r>
              <a:rPr lang="it-IT" dirty="0"/>
              <a:t>Democrito - 460 a.C.</a:t>
            </a:r>
          </a:p>
        </p:txBody>
      </p:sp>
      <p:sp>
        <p:nvSpPr>
          <p:cNvPr id="3" name="Segnaposto contenuto 2">
            <a:extLst>
              <a:ext uri="{FF2B5EF4-FFF2-40B4-BE49-F238E27FC236}">
                <a16:creationId xmlns:a16="http://schemas.microsoft.com/office/drawing/2014/main" id="{A1137A54-1506-421A-A7CD-ECE7ACE228D2}"/>
              </a:ext>
            </a:extLst>
          </p:cNvPr>
          <p:cNvSpPr>
            <a:spLocks noGrp="1"/>
          </p:cNvSpPr>
          <p:nvPr>
            <p:ph idx="1"/>
          </p:nvPr>
        </p:nvSpPr>
        <p:spPr>
          <a:xfrm>
            <a:off x="838200" y="2400303"/>
            <a:ext cx="3385992" cy="3352223"/>
          </a:xfrm>
        </p:spPr>
        <p:txBody>
          <a:bodyPr>
            <a:normAutofit/>
          </a:bodyPr>
          <a:lstStyle/>
          <a:p>
            <a:pPr marL="0" indent="0">
              <a:buNone/>
            </a:pPr>
            <a:r>
              <a:rPr lang="it-IT" b="0" i="0" dirty="0">
                <a:solidFill>
                  <a:schemeClr val="tx1"/>
                </a:solidFill>
                <a:effectLst/>
                <a:latin typeface="arial" panose="020B0604020202020204" pitchFamily="34" charset="0"/>
              </a:rPr>
              <a:t>Democrito (460/420) a.C. sono stati i primi a ipotizzare un realtà costituita da particelle indivisibili che si muovono di un moto ordinato. Per Democrito la realtà è divisa in </a:t>
            </a:r>
            <a:r>
              <a:rPr lang="it-IT" b="1" i="0" dirty="0">
                <a:solidFill>
                  <a:schemeClr val="tx1"/>
                </a:solidFill>
                <a:effectLst/>
                <a:latin typeface="arial" panose="020B0604020202020204" pitchFamily="34" charset="0"/>
              </a:rPr>
              <a:t>atomi</a:t>
            </a:r>
            <a:r>
              <a:rPr lang="it-IT" b="0" i="0" dirty="0">
                <a:solidFill>
                  <a:schemeClr val="tx1"/>
                </a:solidFill>
                <a:effectLst/>
                <a:latin typeface="arial" panose="020B0604020202020204" pitchFamily="34" charset="0"/>
              </a:rPr>
              <a:t> e vuoto.</a:t>
            </a:r>
            <a:endParaRPr lang="it-IT" dirty="0">
              <a:solidFill>
                <a:schemeClr val="tx1"/>
              </a:solidFill>
            </a:endParaRPr>
          </a:p>
        </p:txBody>
      </p:sp>
      <p:pic>
        <p:nvPicPr>
          <p:cNvPr id="8" name="Immagine 7">
            <a:extLst>
              <a:ext uri="{FF2B5EF4-FFF2-40B4-BE49-F238E27FC236}">
                <a16:creationId xmlns:a16="http://schemas.microsoft.com/office/drawing/2014/main" id="{FE633972-B7E5-42C5-A2B4-22D005FE920B}"/>
              </a:ext>
            </a:extLst>
          </p:cNvPr>
          <p:cNvPicPr>
            <a:picLocks noChangeAspect="1"/>
          </p:cNvPicPr>
          <p:nvPr/>
        </p:nvPicPr>
        <p:blipFill rotWithShape="1">
          <a:blip r:embed="rId2"/>
          <a:srcRect t="1870" r="1" b="1423"/>
          <a:stretch/>
        </p:blipFill>
        <p:spPr>
          <a:xfrm>
            <a:off x="4688736" y="1905000"/>
            <a:ext cx="6054352" cy="4142428"/>
          </a:xfrm>
          <a:prstGeom prst="rect">
            <a:avLst/>
          </a:prstGeom>
        </p:spPr>
      </p:pic>
      <p:sp>
        <p:nvSpPr>
          <p:cNvPr id="5" name="Segnaposto piè di pagina 4">
            <a:extLst>
              <a:ext uri="{FF2B5EF4-FFF2-40B4-BE49-F238E27FC236}">
                <a16:creationId xmlns:a16="http://schemas.microsoft.com/office/drawing/2014/main" id="{CB77C738-F447-4E87-A72F-27C53DE34D4C}"/>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dirty="0"/>
              <a:t>Storia </a:t>
            </a:r>
            <a:r>
              <a:rPr lang="en-US" dirty="0" err="1"/>
              <a:t>dello</a:t>
            </a:r>
            <a:r>
              <a:rPr lang="en-US" dirty="0"/>
              <a:t> studio </a:t>
            </a:r>
            <a:r>
              <a:rPr lang="en-US" dirty="0" err="1"/>
              <a:t>dell’atomo</a:t>
            </a:r>
            <a:endParaRPr lang="en-US"/>
          </a:p>
        </p:txBody>
      </p:sp>
      <p:sp>
        <p:nvSpPr>
          <p:cNvPr id="4" name="Segnaposto data 3">
            <a:extLst>
              <a:ext uri="{FF2B5EF4-FFF2-40B4-BE49-F238E27FC236}">
                <a16:creationId xmlns:a16="http://schemas.microsoft.com/office/drawing/2014/main" id="{3E84E1DF-F65E-4A8C-B0EB-13CF2AA20F15}"/>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4/13/2022</a:t>
            </a:fld>
            <a:endParaRPr lang="en-US"/>
          </a:p>
        </p:txBody>
      </p:sp>
      <p:cxnSp>
        <p:nvCxnSpPr>
          <p:cNvPr id="33" name="Straight Connector 32">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egnaposto numero diapositiva 5">
            <a:extLst>
              <a:ext uri="{FF2B5EF4-FFF2-40B4-BE49-F238E27FC236}">
                <a16:creationId xmlns:a16="http://schemas.microsoft.com/office/drawing/2014/main" id="{003BF4DD-C8C9-44A2-9010-83B512F48513}"/>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3</a:t>
            </a:fld>
            <a:endParaRPr lang="en-US"/>
          </a:p>
        </p:txBody>
      </p:sp>
      <p:sp>
        <p:nvSpPr>
          <p:cNvPr id="35" name="Rectangle 34">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49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9A04334-45A9-4F91-BCE9-8F0F4F104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2086" y="345885"/>
            <a:ext cx="6046813" cy="37689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9ADAF17-B6F1-4169-97DE-B49D49237E01}"/>
              </a:ext>
            </a:extLst>
          </p:cNvPr>
          <p:cNvSpPr>
            <a:spLocks noGrp="1"/>
          </p:cNvSpPr>
          <p:nvPr>
            <p:ph type="title"/>
          </p:nvPr>
        </p:nvSpPr>
        <p:spPr>
          <a:xfrm>
            <a:off x="838200" y="4284921"/>
            <a:ext cx="5403101" cy="1467293"/>
          </a:xfrm>
        </p:spPr>
        <p:txBody>
          <a:bodyPr anchor="b">
            <a:normAutofit/>
          </a:bodyPr>
          <a:lstStyle/>
          <a:p>
            <a:r>
              <a:rPr lang="it-IT" dirty="0"/>
              <a:t>Thompson - 1897</a:t>
            </a:r>
          </a:p>
        </p:txBody>
      </p:sp>
      <p:pic>
        <p:nvPicPr>
          <p:cNvPr id="7" name="Immagine 6">
            <a:extLst>
              <a:ext uri="{FF2B5EF4-FFF2-40B4-BE49-F238E27FC236}">
                <a16:creationId xmlns:a16="http://schemas.microsoft.com/office/drawing/2014/main" id="{E4C3089A-A638-43DA-A6EC-FB62A4610A0A}"/>
              </a:ext>
            </a:extLst>
          </p:cNvPr>
          <p:cNvPicPr>
            <a:picLocks noChangeAspect="1"/>
          </p:cNvPicPr>
          <p:nvPr/>
        </p:nvPicPr>
        <p:blipFill>
          <a:blip r:embed="rId2"/>
          <a:stretch>
            <a:fillRect/>
          </a:stretch>
        </p:blipFill>
        <p:spPr>
          <a:xfrm>
            <a:off x="628652" y="777656"/>
            <a:ext cx="5508246" cy="2864287"/>
          </a:xfrm>
          <a:prstGeom prst="rect">
            <a:avLst/>
          </a:prstGeom>
        </p:spPr>
      </p:pic>
      <p:sp>
        <p:nvSpPr>
          <p:cNvPr id="3" name="Segnaposto contenuto 2">
            <a:extLst>
              <a:ext uri="{FF2B5EF4-FFF2-40B4-BE49-F238E27FC236}">
                <a16:creationId xmlns:a16="http://schemas.microsoft.com/office/drawing/2014/main" id="{C638DFFE-DF07-427A-B9AB-5C371C809456}"/>
              </a:ext>
            </a:extLst>
          </p:cNvPr>
          <p:cNvSpPr>
            <a:spLocks noGrp="1"/>
          </p:cNvSpPr>
          <p:nvPr>
            <p:ph idx="1"/>
          </p:nvPr>
        </p:nvSpPr>
        <p:spPr>
          <a:xfrm>
            <a:off x="6909356" y="800100"/>
            <a:ext cx="3393229" cy="4872605"/>
          </a:xfrm>
        </p:spPr>
        <p:txBody>
          <a:bodyPr anchor="t">
            <a:noAutofit/>
          </a:bodyPr>
          <a:lstStyle/>
          <a:p>
            <a:pPr marL="0" indent="0">
              <a:lnSpc>
                <a:spcPct val="100000"/>
              </a:lnSpc>
              <a:buNone/>
            </a:pPr>
            <a:r>
              <a:rPr lang="it-IT" dirty="0">
                <a:solidFill>
                  <a:schemeClr val="tx1"/>
                </a:solidFill>
                <a:latin typeface="Arial" panose="020B0604020202020204" pitchFamily="34" charset="0"/>
                <a:cs typeface="Arial" panose="020B0604020202020204" pitchFamily="34" charset="0"/>
              </a:rPr>
              <a:t>Nel 1897, il fisico inglese J.J. Thomson condusse un esperimento sulle proprietà elettriche della materia. Inaspettatamente lo scienziato scoprì che la materia era formata da particelle cariche negativamente. Thomson chiamò queste particelle: elettroni. Dedusse anche che se esistevano le cariche negative, dovevano esistere anche quelle positive. Nasceva il primo modello atomico: l’atomo a panettone (o ‘come l’uvetta nel budino’, all’inglese). </a:t>
            </a:r>
          </a:p>
        </p:txBody>
      </p:sp>
      <p:cxnSp>
        <p:nvCxnSpPr>
          <p:cNvPr id="20" name="Straight Connector 19">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Segnaposto piè di pagina 4">
            <a:extLst>
              <a:ext uri="{FF2B5EF4-FFF2-40B4-BE49-F238E27FC236}">
                <a16:creationId xmlns:a16="http://schemas.microsoft.com/office/drawing/2014/main" id="{5EF90C18-46DA-4425-AFD6-C3EC5A1ECE22}"/>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dirty="0"/>
              <a:t>Storia </a:t>
            </a:r>
            <a:r>
              <a:rPr lang="en-US" dirty="0" err="1"/>
              <a:t>dello</a:t>
            </a:r>
            <a:r>
              <a:rPr lang="en-US" dirty="0"/>
              <a:t> studio </a:t>
            </a:r>
            <a:r>
              <a:rPr lang="en-US" dirty="0" err="1"/>
              <a:t>dell’atomo</a:t>
            </a:r>
            <a:endParaRPr lang="en-US"/>
          </a:p>
        </p:txBody>
      </p: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40447" y="345884"/>
            <a:ext cx="0" cy="57015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876D832-527B-45C0-8F01-17AA4D9024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6197" y="4114799"/>
            <a:ext cx="60727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egnaposto data 3">
            <a:extLst>
              <a:ext uri="{FF2B5EF4-FFF2-40B4-BE49-F238E27FC236}">
                <a16:creationId xmlns:a16="http://schemas.microsoft.com/office/drawing/2014/main" id="{44218566-D455-4B31-89FC-8CD0FD9F11DC}"/>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4/13/2022</a:t>
            </a:fld>
            <a:endParaRPr lang="en-US"/>
          </a:p>
        </p:txBody>
      </p:sp>
      <p:sp>
        <p:nvSpPr>
          <p:cNvPr id="6" name="Segnaposto numero diapositiva 5">
            <a:extLst>
              <a:ext uri="{FF2B5EF4-FFF2-40B4-BE49-F238E27FC236}">
                <a16:creationId xmlns:a16="http://schemas.microsoft.com/office/drawing/2014/main" id="{FEF9E037-3FDD-4603-A8B9-25C20E136C47}"/>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4</a:t>
            </a:fld>
            <a:endParaRPr lang="en-US"/>
          </a:p>
        </p:txBody>
      </p:sp>
    </p:spTree>
    <p:extLst>
      <p:ext uri="{BB962C8B-B14F-4D97-AF65-F5344CB8AC3E}">
        <p14:creationId xmlns:p14="http://schemas.microsoft.com/office/powerpoint/2010/main" val="382845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2C58F9F-B16A-48A0-BB44-CB7BB1BFCF02}"/>
              </a:ext>
            </a:extLst>
          </p:cNvPr>
          <p:cNvSpPr>
            <a:spLocks noGrp="1"/>
          </p:cNvSpPr>
          <p:nvPr>
            <p:ph type="title"/>
          </p:nvPr>
        </p:nvSpPr>
        <p:spPr>
          <a:xfrm>
            <a:off x="838199" y="545914"/>
            <a:ext cx="9527275" cy="1241944"/>
          </a:xfrm>
        </p:spPr>
        <p:txBody>
          <a:bodyPr anchor="ctr">
            <a:normAutofit/>
          </a:bodyPr>
          <a:lstStyle/>
          <a:p>
            <a:r>
              <a:rPr lang="it-IT" dirty="0"/>
              <a:t>Rutherford - 1912</a:t>
            </a:r>
          </a:p>
        </p:txBody>
      </p:sp>
      <p:sp>
        <p:nvSpPr>
          <p:cNvPr id="3" name="Segnaposto contenuto 2">
            <a:extLst>
              <a:ext uri="{FF2B5EF4-FFF2-40B4-BE49-F238E27FC236}">
                <a16:creationId xmlns:a16="http://schemas.microsoft.com/office/drawing/2014/main" id="{EBECA861-3F92-430A-A406-4C254CAFC1E3}"/>
              </a:ext>
            </a:extLst>
          </p:cNvPr>
          <p:cNvSpPr>
            <a:spLocks noGrp="1"/>
          </p:cNvSpPr>
          <p:nvPr>
            <p:ph idx="1"/>
          </p:nvPr>
        </p:nvSpPr>
        <p:spPr>
          <a:xfrm>
            <a:off x="838200" y="2400300"/>
            <a:ext cx="6025116" cy="3352226"/>
          </a:xfrm>
        </p:spPr>
        <p:txBody>
          <a:bodyPr>
            <a:normAutofit/>
          </a:bodyPr>
          <a:lstStyle/>
          <a:p>
            <a:pPr marL="0" indent="0">
              <a:lnSpc>
                <a:spcPct val="100000"/>
              </a:lnSpc>
              <a:buNone/>
            </a:pPr>
            <a:r>
              <a:rPr lang="it-IT" dirty="0">
                <a:solidFill>
                  <a:schemeClr val="tx1"/>
                </a:solidFill>
                <a:latin typeface="Arial" panose="020B0604020202020204" pitchFamily="34" charset="0"/>
                <a:cs typeface="Arial" panose="020B0604020202020204" pitchFamily="34" charset="0"/>
              </a:rPr>
              <a:t>Nel 1912 Ernest Rutherford indagò sulla struttura atomica: bombardando una lastra d’oro con delle particelle alfa si accorse che il modello di Thomson non era corretto: l’atomo era vuoto, con un nucleo positivo di protoni e una zona esterna in cui orbitavano gli elettroni.     </a:t>
            </a:r>
          </a:p>
        </p:txBody>
      </p:sp>
      <p:pic>
        <p:nvPicPr>
          <p:cNvPr id="7" name="Immagine 6" descr="Immagine che contiene persona, uomo, indossando, tuta&#10;&#10;Descrizione generata automaticamente">
            <a:extLst>
              <a:ext uri="{FF2B5EF4-FFF2-40B4-BE49-F238E27FC236}">
                <a16:creationId xmlns:a16="http://schemas.microsoft.com/office/drawing/2014/main" id="{38853838-4F8E-4668-8E30-9829EC18DB0B}"/>
              </a:ext>
            </a:extLst>
          </p:cNvPr>
          <p:cNvPicPr>
            <a:picLocks noChangeAspect="1"/>
          </p:cNvPicPr>
          <p:nvPr/>
        </p:nvPicPr>
        <p:blipFill rotWithShape="1">
          <a:blip r:embed="rId2"/>
          <a:srcRect t="663" r="-2" b="-2"/>
          <a:stretch/>
        </p:blipFill>
        <p:spPr>
          <a:xfrm>
            <a:off x="7277100" y="1905000"/>
            <a:ext cx="3471597" cy="4142428"/>
          </a:xfrm>
          <a:prstGeom prst="rect">
            <a:avLst/>
          </a:prstGeom>
        </p:spPr>
      </p:pic>
      <p:sp>
        <p:nvSpPr>
          <p:cNvPr id="5" name="Segnaposto piè di pagina 4">
            <a:extLst>
              <a:ext uri="{FF2B5EF4-FFF2-40B4-BE49-F238E27FC236}">
                <a16:creationId xmlns:a16="http://schemas.microsoft.com/office/drawing/2014/main" id="{DDE79F74-BB8F-47A1-95C8-DEE199278527}"/>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Segnaposto data 3">
            <a:extLst>
              <a:ext uri="{FF2B5EF4-FFF2-40B4-BE49-F238E27FC236}">
                <a16:creationId xmlns:a16="http://schemas.microsoft.com/office/drawing/2014/main" id="{6A73D4BC-75FF-43FE-B787-8249665C1FAF}"/>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4/13/2022</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egnaposto numero diapositiva 5">
            <a:extLst>
              <a:ext uri="{FF2B5EF4-FFF2-40B4-BE49-F238E27FC236}">
                <a16:creationId xmlns:a16="http://schemas.microsoft.com/office/drawing/2014/main" id="{77291C1D-69D9-48DD-829F-615F3A17DADB}"/>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5</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87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1029AC8-3B5D-4863-91EC-A9883B45B697}"/>
              </a:ext>
            </a:extLst>
          </p:cNvPr>
          <p:cNvSpPr>
            <a:spLocks noGrp="1"/>
          </p:cNvSpPr>
          <p:nvPr>
            <p:ph type="title"/>
          </p:nvPr>
        </p:nvSpPr>
        <p:spPr>
          <a:xfrm>
            <a:off x="718475" y="4818488"/>
            <a:ext cx="5377526" cy="1026499"/>
          </a:xfrm>
        </p:spPr>
        <p:txBody>
          <a:bodyPr anchor="b">
            <a:normAutofit/>
          </a:bodyPr>
          <a:lstStyle/>
          <a:p>
            <a:r>
              <a:rPr lang="it-IT" dirty="0"/>
              <a:t>Bohr  e Plank - 1913</a:t>
            </a:r>
          </a:p>
        </p:txBody>
      </p:sp>
      <p:pic>
        <p:nvPicPr>
          <p:cNvPr id="7" name="Immagine 6" descr="Immagine che contiene laser&#10;&#10;Descrizione generata automaticamente">
            <a:extLst>
              <a:ext uri="{FF2B5EF4-FFF2-40B4-BE49-F238E27FC236}">
                <a16:creationId xmlns:a16="http://schemas.microsoft.com/office/drawing/2014/main" id="{50D6D1D7-8673-4632-9994-201F88E36E12}"/>
              </a:ext>
            </a:extLst>
          </p:cNvPr>
          <p:cNvPicPr>
            <a:picLocks noChangeAspect="1"/>
          </p:cNvPicPr>
          <p:nvPr/>
        </p:nvPicPr>
        <p:blipFill rotWithShape="1">
          <a:blip r:embed="rId2"/>
          <a:srcRect r="2942" b="-2"/>
          <a:stretch/>
        </p:blipFill>
        <p:spPr>
          <a:xfrm>
            <a:off x="367744" y="334926"/>
            <a:ext cx="6072704" cy="4160871"/>
          </a:xfrm>
          <a:prstGeom prst="rect">
            <a:avLst/>
          </a:prstGeom>
        </p:spPr>
      </p:pic>
      <p:sp>
        <p:nvSpPr>
          <p:cNvPr id="3" name="Segnaposto contenuto 2">
            <a:extLst>
              <a:ext uri="{FF2B5EF4-FFF2-40B4-BE49-F238E27FC236}">
                <a16:creationId xmlns:a16="http://schemas.microsoft.com/office/drawing/2014/main" id="{87CB63E4-2475-42DF-9123-7B228DF01FAB}"/>
              </a:ext>
            </a:extLst>
          </p:cNvPr>
          <p:cNvSpPr>
            <a:spLocks noGrp="1"/>
          </p:cNvSpPr>
          <p:nvPr>
            <p:ph idx="1"/>
          </p:nvPr>
        </p:nvSpPr>
        <p:spPr>
          <a:xfrm>
            <a:off x="6980832" y="838201"/>
            <a:ext cx="3321753" cy="4834504"/>
          </a:xfrm>
        </p:spPr>
        <p:txBody>
          <a:bodyPr anchor="t">
            <a:normAutofit/>
          </a:bodyPr>
          <a:lstStyle/>
          <a:p>
            <a:pPr marL="0" indent="0">
              <a:lnSpc>
                <a:spcPct val="100000"/>
              </a:lnSpc>
              <a:buNone/>
            </a:pPr>
            <a:r>
              <a:rPr lang="it-IT" dirty="0">
                <a:solidFill>
                  <a:schemeClr val="tx1"/>
                </a:solidFill>
                <a:latin typeface="Arial" panose="020B0604020202020204" pitchFamily="34" charset="0"/>
                <a:cs typeface="Arial" panose="020B0604020202020204" pitchFamily="34" charset="0"/>
              </a:rPr>
              <a:t>Nel 1913, un fisico danese di nome Niels Bohr, applicò una innovativa teoria elaborata da Max Plank, professore di fisica teorica all’università di Berlino nel 1900. Plank spiegò l’emissione di energia delle sostanze ipotizzando che l’energia emessa non fosse graduale, ma fosse emessa ‘a pacchetti’ discreti. Egli chiamò questi ‘pacchetti’ : quanti di energia.</a:t>
            </a:r>
          </a:p>
        </p:txBody>
      </p:sp>
      <p:sp>
        <p:nvSpPr>
          <p:cNvPr id="5" name="Segnaposto piè di pagina 4">
            <a:extLst>
              <a:ext uri="{FF2B5EF4-FFF2-40B4-BE49-F238E27FC236}">
                <a16:creationId xmlns:a16="http://schemas.microsoft.com/office/drawing/2014/main" id="{080E7D13-224E-4473-B62C-23F5D9B78337}"/>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dirty="0"/>
              <a:t>Storia </a:t>
            </a:r>
            <a:r>
              <a:rPr lang="en-US" dirty="0" err="1"/>
              <a:t>dello</a:t>
            </a:r>
            <a:r>
              <a:rPr lang="en-US" dirty="0"/>
              <a:t> studio </a:t>
            </a:r>
            <a:r>
              <a:rPr lang="en-US" dirty="0" err="1"/>
              <a:t>dell’atomo</a:t>
            </a:r>
            <a:endParaRPr lang="en-US"/>
          </a:p>
        </p:txBody>
      </p:sp>
      <p:sp>
        <p:nvSpPr>
          <p:cNvPr id="4" name="Segnaposto data 3">
            <a:extLst>
              <a:ext uri="{FF2B5EF4-FFF2-40B4-BE49-F238E27FC236}">
                <a16:creationId xmlns:a16="http://schemas.microsoft.com/office/drawing/2014/main" id="{7E7BB6F1-931D-4738-AC76-10E841833979}"/>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4/13/2022</a:t>
            </a:fld>
            <a:endParaRPr lang="en-US"/>
          </a:p>
        </p:txBody>
      </p:sp>
      <p:sp>
        <p:nvSpPr>
          <p:cNvPr id="6" name="Segnaposto numero diapositiva 5">
            <a:extLst>
              <a:ext uri="{FF2B5EF4-FFF2-40B4-BE49-F238E27FC236}">
                <a16:creationId xmlns:a16="http://schemas.microsoft.com/office/drawing/2014/main" id="{28C66156-87BE-4117-B9C7-4AF2EE531BA3}"/>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6</a:t>
            </a:fld>
            <a:endParaRPr lang="en-US"/>
          </a:p>
        </p:txBody>
      </p:sp>
      <p:sp>
        <p:nvSpPr>
          <p:cNvPr id="16" name="Rectangle 15">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40447" y="345884"/>
            <a:ext cx="0" cy="57015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876D832-527B-45C0-8F01-17AA4D9024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6197" y="4495800"/>
            <a:ext cx="60727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47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6">
            <a:extLst>
              <a:ext uri="{FF2B5EF4-FFF2-40B4-BE49-F238E27FC236}">
                <a16:creationId xmlns:a16="http://schemas.microsoft.com/office/drawing/2014/main" id="{902C16F1-5B8A-49BF-B3CC-5FE20DB1A169}"/>
              </a:ext>
            </a:extLst>
          </p:cNvPr>
          <p:cNvSpPr>
            <a:spLocks noGrp="1"/>
          </p:cNvSpPr>
          <p:nvPr>
            <p:ph type="title"/>
          </p:nvPr>
        </p:nvSpPr>
        <p:spPr>
          <a:xfrm>
            <a:off x="6096000" y="529122"/>
            <a:ext cx="4301960" cy="1222621"/>
          </a:xfrm>
        </p:spPr>
        <p:txBody>
          <a:bodyPr anchor="ctr">
            <a:normAutofit/>
          </a:bodyPr>
          <a:lstStyle/>
          <a:p>
            <a:r>
              <a:rPr lang="it-IT" dirty="0" err="1"/>
              <a:t>Schrodinger</a:t>
            </a:r>
            <a:r>
              <a:rPr lang="it-IT" dirty="0"/>
              <a:t> - 1930</a:t>
            </a:r>
          </a:p>
        </p:txBody>
      </p:sp>
      <p:pic>
        <p:nvPicPr>
          <p:cNvPr id="9" name="Immagine 8">
            <a:extLst>
              <a:ext uri="{FF2B5EF4-FFF2-40B4-BE49-F238E27FC236}">
                <a16:creationId xmlns:a16="http://schemas.microsoft.com/office/drawing/2014/main" id="{2E9BE072-6DAB-4345-8CD8-8B0F5D0A8B14}"/>
              </a:ext>
            </a:extLst>
          </p:cNvPr>
          <p:cNvPicPr>
            <a:picLocks noChangeAspect="1"/>
          </p:cNvPicPr>
          <p:nvPr/>
        </p:nvPicPr>
        <p:blipFill rotWithShape="1">
          <a:blip r:embed="rId2"/>
          <a:srcRect l="15720" r="28470"/>
          <a:stretch/>
        </p:blipFill>
        <p:spPr>
          <a:xfrm>
            <a:off x="20" y="10"/>
            <a:ext cx="5225120" cy="6857990"/>
          </a:xfrm>
          <a:prstGeom prst="rect">
            <a:avLst/>
          </a:prstGeom>
        </p:spPr>
      </p:pic>
      <p:sp>
        <p:nvSpPr>
          <p:cNvPr id="8" name="Segnaposto contenuto 7">
            <a:extLst>
              <a:ext uri="{FF2B5EF4-FFF2-40B4-BE49-F238E27FC236}">
                <a16:creationId xmlns:a16="http://schemas.microsoft.com/office/drawing/2014/main" id="{CA1DF1C2-B0A4-4E19-B812-FCFE475ED650}"/>
              </a:ext>
            </a:extLst>
          </p:cNvPr>
          <p:cNvSpPr>
            <a:spLocks noGrp="1"/>
          </p:cNvSpPr>
          <p:nvPr>
            <p:ph idx="1"/>
          </p:nvPr>
        </p:nvSpPr>
        <p:spPr>
          <a:xfrm>
            <a:off x="6096000" y="2356347"/>
            <a:ext cx="4269474" cy="3396180"/>
          </a:xfrm>
        </p:spPr>
        <p:txBody>
          <a:bodyPr>
            <a:normAutofit/>
          </a:bodyPr>
          <a:lstStyle/>
          <a:p>
            <a:pPr marL="0" indent="0">
              <a:lnSpc>
                <a:spcPct val="100000"/>
              </a:lnSpc>
              <a:buNone/>
            </a:pPr>
            <a:r>
              <a:rPr lang="it-IT" dirty="0">
                <a:solidFill>
                  <a:schemeClr val="tx1"/>
                </a:solidFill>
                <a:latin typeface="Arial" panose="020B0604020202020204" pitchFamily="34" charset="0"/>
                <a:cs typeface="Arial" panose="020B0604020202020204" pitchFamily="34" charset="0"/>
              </a:rPr>
              <a:t>Nel 1930 </a:t>
            </a:r>
            <a:r>
              <a:rPr lang="it-IT" dirty="0" err="1">
                <a:solidFill>
                  <a:schemeClr val="tx1"/>
                </a:solidFill>
                <a:latin typeface="Arial" panose="020B0604020202020204" pitchFamily="34" charset="0"/>
                <a:cs typeface="Arial" panose="020B0604020202020204" pitchFamily="34" charset="0"/>
              </a:rPr>
              <a:t>Schrodinger</a:t>
            </a:r>
            <a:r>
              <a:rPr lang="it-IT" dirty="0">
                <a:solidFill>
                  <a:schemeClr val="tx1"/>
                </a:solidFill>
                <a:latin typeface="Arial" panose="020B0604020202020204" pitchFamily="34" charset="0"/>
                <a:cs typeface="Arial" panose="020B0604020202020204" pitchFamily="34" charset="0"/>
              </a:rPr>
              <a:t> pensò: se l’elettrone può comportarsi come un’onda, perché non utilizzare le equazioni delle onde elettromagnetiche per descrivere il suo comportamento attorno al nucleo ? L’equazione di </a:t>
            </a:r>
            <a:r>
              <a:rPr lang="it-IT" dirty="0" err="1">
                <a:solidFill>
                  <a:schemeClr val="tx1"/>
                </a:solidFill>
                <a:latin typeface="Arial" panose="020B0604020202020204" pitchFamily="34" charset="0"/>
                <a:cs typeface="Arial" panose="020B0604020202020204" pitchFamily="34" charset="0"/>
              </a:rPr>
              <a:t>Schrodinger</a:t>
            </a:r>
            <a:r>
              <a:rPr lang="it-IT" dirty="0">
                <a:solidFill>
                  <a:schemeClr val="tx1"/>
                </a:solidFill>
                <a:latin typeface="Arial" panose="020B0604020202020204" pitchFamily="34" charset="0"/>
                <a:cs typeface="Arial" panose="020B0604020202020204" pitchFamily="34" charset="0"/>
              </a:rPr>
              <a:t> era una funzione matematica che, dunque, descriveva il comportamento dell’elettrone attorno al nucleo.</a:t>
            </a:r>
          </a:p>
        </p:txBody>
      </p:sp>
      <p:sp>
        <p:nvSpPr>
          <p:cNvPr id="5" name="Segnaposto piè di pagina 4">
            <a:extLst>
              <a:ext uri="{FF2B5EF4-FFF2-40B4-BE49-F238E27FC236}">
                <a16:creationId xmlns:a16="http://schemas.microsoft.com/office/drawing/2014/main" id="{09FF5892-BFD5-4DF7-89B1-CFD2B4CDD9CA}"/>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dirty="0"/>
              <a:t>Storia </a:t>
            </a:r>
            <a:r>
              <a:rPr lang="en-US" dirty="0" err="1"/>
              <a:t>dello</a:t>
            </a:r>
            <a:r>
              <a:rPr lang="en-US" dirty="0"/>
              <a:t> studio </a:t>
            </a:r>
            <a:r>
              <a:rPr lang="en-US" dirty="0" err="1"/>
              <a:t>dell’atomo</a:t>
            </a:r>
            <a:endParaRPr lang="en-US"/>
          </a:p>
        </p:txBody>
      </p:sp>
      <p:sp>
        <p:nvSpPr>
          <p:cNvPr id="4" name="Segnaposto data 3">
            <a:extLst>
              <a:ext uri="{FF2B5EF4-FFF2-40B4-BE49-F238E27FC236}">
                <a16:creationId xmlns:a16="http://schemas.microsoft.com/office/drawing/2014/main" id="{84850181-937F-49B3-B30E-10AF625F029A}"/>
              </a:ext>
            </a:extLst>
          </p:cNvPr>
          <p:cNvSpPr>
            <a:spLocks noGrp="1"/>
          </p:cNvSpPr>
          <p:nvPr>
            <p:ph type="dt" sz="half" idx="10"/>
          </p:nvPr>
        </p:nvSpPr>
        <p:spPr>
          <a:xfrm>
            <a:off x="6096000" y="6140304"/>
            <a:ext cx="3982496" cy="287075"/>
          </a:xfrm>
        </p:spPr>
        <p:txBody>
          <a:bodyPr>
            <a:normAutofit/>
          </a:bodyPr>
          <a:lstStyle/>
          <a:p>
            <a:pPr>
              <a:spcAft>
                <a:spcPts val="600"/>
              </a:spcAft>
            </a:pPr>
            <a:fld id="{BE0A88F0-556B-4BB7-8AAB-D63AEB65C662}" type="datetime1">
              <a:rPr lang="en-US" smtClean="0"/>
              <a:pPr>
                <a:spcAft>
                  <a:spcPts val="600"/>
                </a:spcAft>
              </a:pPr>
              <a:t>4/13/2022</a:t>
            </a:fld>
            <a:endParaRPr lang="en-US"/>
          </a:p>
        </p:txBody>
      </p:sp>
      <p:cxnSp>
        <p:nvCxnSpPr>
          <p:cNvPr id="18" name="Straight Connector 1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egnaposto numero diapositiva 5">
            <a:extLst>
              <a:ext uri="{FF2B5EF4-FFF2-40B4-BE49-F238E27FC236}">
                <a16:creationId xmlns:a16="http://schemas.microsoft.com/office/drawing/2014/main" id="{AD93191C-75DE-4FA3-94F7-7F914A33A5EF}"/>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7</a:t>
            </a:fld>
            <a:endParaRPr lang="en-US"/>
          </a:p>
        </p:txBody>
      </p:sp>
      <p:sp>
        <p:nvSpPr>
          <p:cNvPr id="20" name="Rectangle 19">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766" y="334928"/>
            <a:ext cx="6226490"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1905000"/>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6047437"/>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945456"/>
      </p:ext>
    </p:extLst>
  </p:cSld>
  <p:clrMapOvr>
    <a:masterClrMapping/>
  </p:clrMapOvr>
</p:sld>
</file>

<file path=ppt/theme/theme1.xml><?xml version="1.0" encoding="utf-8"?>
<a:theme xmlns:a="http://schemas.openxmlformats.org/drawingml/2006/main" name="MemoVTI">
  <a:themeElements>
    <a:clrScheme name="AnalogousFromDarkSeedLeftStep">
      <a:dk1>
        <a:srgbClr val="000000"/>
      </a:dk1>
      <a:lt1>
        <a:srgbClr val="FFFFFF"/>
      </a:lt1>
      <a:dk2>
        <a:srgbClr val="181634"/>
      </a:dk2>
      <a:lt2>
        <a:srgbClr val="F0F3F2"/>
      </a:lt2>
      <a:accent1>
        <a:srgbClr val="DE3261"/>
      </a:accent1>
      <a:accent2>
        <a:srgbClr val="CC2097"/>
      </a:accent2>
      <a:accent3>
        <a:srgbClr val="CB32DE"/>
      </a:accent3>
      <a:accent4>
        <a:srgbClr val="7220CC"/>
      </a:accent4>
      <a:accent5>
        <a:srgbClr val="3C32DE"/>
      </a:accent5>
      <a:accent6>
        <a:srgbClr val="205ECC"/>
      </a:accent6>
      <a:hlink>
        <a:srgbClr val="6D53C5"/>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21</TotalTime>
  <Words>343</Words>
  <Application>Microsoft Office PowerPoint</Application>
  <PresentationFormat>Widescreen</PresentationFormat>
  <Paragraphs>30</Paragraphs>
  <Slides>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arial</vt:lpstr>
      <vt:lpstr>arial</vt:lpstr>
      <vt:lpstr>Elephant</vt:lpstr>
      <vt:lpstr>Univers Condensed</vt:lpstr>
      <vt:lpstr>MemoVTI</vt:lpstr>
      <vt:lpstr>Storia dello studio dell’atomo</vt:lpstr>
      <vt:lpstr>Linea del tempo degli scienziati che hanno studiato l’atomo</vt:lpstr>
      <vt:lpstr>Democrito - 460 a.C.</vt:lpstr>
      <vt:lpstr>Thompson - 1897</vt:lpstr>
      <vt:lpstr>Rutherford - 1912</vt:lpstr>
      <vt:lpstr>Bohr  e Plank - 1913</vt:lpstr>
      <vt:lpstr>Schrodinger - 1930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Storia dello studio dell’atomo</dc:title>
  <dc:creator>Emanuele Carlini</dc:creator>
  <cp:lastModifiedBy>Emanuele Carlini</cp:lastModifiedBy>
  <cp:revision>1</cp:revision>
  <dcterms:created xsi:type="dcterms:W3CDTF">2022-04-13T14:55:13Z</dcterms:created>
  <dcterms:modified xsi:type="dcterms:W3CDTF">2022-04-13T15:16:30Z</dcterms:modified>
</cp:coreProperties>
</file>