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D58F3C3-EAB4-487A-A4C2-2C68A633F512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Recycling</a:t>
            </a:r>
            <a:r>
              <a:rPr lang="en-US" baseline="0" dirty="0"/>
              <a:t> in UE</a:t>
            </a:r>
            <a:endParaRPr lang="en-US" dirty="0"/>
          </a:p>
        </c:rich>
      </c:tx>
      <c:layout>
        <c:manualLayout>
          <c:xMode val="edge"/>
          <c:yMode val="edge"/>
          <c:x val="2.8486230229394754E-2"/>
          <c:y val="2.4913277599955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947018611301463"/>
          <c:y val="0.17024073026636283"/>
          <c:w val="0.7504400493519201"/>
          <c:h val="0.57745740712284344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Percentuals of recycling in UE country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Italy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</c:strCache>
            </c:strRef>
          </c:cat>
          <c:val>
            <c:numRef>
              <c:f>Foglio1!$B$2:$B$5</c:f>
              <c:numCache>
                <c:formatCode>0%</c:formatCode>
                <c:ptCount val="4"/>
                <c:pt idx="0">
                  <c:v>0.79</c:v>
                </c:pt>
                <c:pt idx="1">
                  <c:v>0.56000000000000005</c:v>
                </c:pt>
                <c:pt idx="2">
                  <c:v>0.5</c:v>
                </c:pt>
                <c:pt idx="3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C-4E12-9D84-8837DDB4FF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312435535"/>
        <c:axId val="1312433455"/>
        <c:axId val="0"/>
      </c:bar3DChart>
      <c:catAx>
        <c:axId val="131243553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12433455"/>
        <c:crosses val="autoZero"/>
        <c:auto val="1"/>
        <c:lblAlgn val="ctr"/>
        <c:lblOffset val="100"/>
        <c:noMultiLvlLbl val="0"/>
      </c:catAx>
      <c:valAx>
        <c:axId val="1312433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1243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3020686864279849"/>
          <c:y val="0.87641935388951187"/>
          <c:w val="0.5539772794635468"/>
          <c:h val="7.3754090910577025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Material that recycling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157669676774948E-2"/>
          <c:y val="0.13546581161890844"/>
          <c:w val="0.79835001606056133"/>
          <c:h val="0.83075292769019327"/>
        </c:manualLayout>
      </c:layout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Material that rycicling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F9CA-4BC8-B5EA-5C8CD94946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8-F9CA-4BC8-B5EA-5C8CD94946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6-F9CA-4BC8-B5EA-5C8CD94946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9CA-4BC8-B5EA-5C8CD949465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9CA-4BC8-B5EA-5C8CD949465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F9CA-4BC8-B5EA-5C8CD949465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9CA-4BC8-B5EA-5C8CD949465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9CA-4BC8-B5EA-5C8CD94946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9CA-4BC8-B5EA-5C8CD9494656}"/>
                </c:ext>
              </c:extLst>
            </c:dLbl>
            <c:dLbl>
              <c:idx val="2"/>
              <c:layout>
                <c:manualLayout>
                  <c:x val="4.4137674094017762E-3"/>
                  <c:y val="-4.81099656357388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77C892E-8934-47B3-8360-42A238889EA0}" type="CATEGORYNAME">
                      <a:rPr lang="en-US" dirty="0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>
                        <a:solidFill>
                          <a:schemeClr val="tx2"/>
                        </a:solidFill>
                      </a:rPr>
                      <a:t>; </a:t>
                    </a:r>
                    <a:fld id="{5520A495-F8FA-4D75-AAF5-E639B2658856}" type="VALUE">
                      <a:rPr lang="en-US" baseline="0" dirty="0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[VALORE]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9CA-4BC8-B5EA-5C8CD9494656}"/>
                </c:ext>
              </c:extLst>
            </c:dLbl>
            <c:dLbl>
              <c:idx val="3"/>
              <c:layout>
                <c:manualLayout>
                  <c:x val="0"/>
                  <c:y val="-0.1374570446735395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AEAB015-6455-4DE1-A175-190BF7CF9CBC}" type="CATEGORYNAME">
                      <a:rPr lang="en-US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; </a:t>
                    </a:r>
                    <a:fld id="{E9A2B8E5-8F74-44CC-988E-7FC24BE7C769}" type="VALUE">
                      <a:rPr lang="en-US" baseline="0">
                        <a:solidFill>
                          <a:schemeClr val="tx2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9CA-4BC8-B5EA-5C8CD949465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9CA-4BC8-B5EA-5C8CD9494656}"/>
                </c:ext>
              </c:extLst>
            </c:dLbl>
            <c:dLbl>
              <c:idx val="5"/>
              <c:layout>
                <c:manualLayout>
                  <c:x val="0"/>
                  <c:y val="1.71821305841924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CA-4BC8-B5EA-5C8CD9494656}"/>
                </c:ext>
              </c:extLst>
            </c:dLbl>
            <c:dLbl>
              <c:idx val="6"/>
              <c:layout>
                <c:manualLayout>
                  <c:x val="3.3103255570513322E-2"/>
                  <c:y val="2.74914089347079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CA-4BC8-B5EA-5C8CD949465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Foglio1!$A$2:$A$8</c:f>
              <c:strCache>
                <c:ptCount val="7"/>
                <c:pt idx="0">
                  <c:v>Paper</c:v>
                </c:pt>
                <c:pt idx="1">
                  <c:v>Organic</c:v>
                </c:pt>
                <c:pt idx="2">
                  <c:v>Plastic</c:v>
                </c:pt>
                <c:pt idx="3">
                  <c:v>Metal</c:v>
                </c:pt>
                <c:pt idx="4">
                  <c:v>Glass</c:v>
                </c:pt>
                <c:pt idx="5">
                  <c:v>Wood</c:v>
                </c:pt>
                <c:pt idx="6">
                  <c:v>Textile</c:v>
                </c:pt>
              </c:strCache>
            </c:strRef>
          </c:cat>
          <c:val>
            <c:numRef>
              <c:f>Foglio1!$B$2:$B$8</c:f>
              <c:numCache>
                <c:formatCode>0.00%</c:formatCode>
                <c:ptCount val="7"/>
                <c:pt idx="0">
                  <c:v>0.252</c:v>
                </c:pt>
                <c:pt idx="1">
                  <c:v>0.41199999999999998</c:v>
                </c:pt>
                <c:pt idx="2">
                  <c:v>6.8000000000000005E-2</c:v>
                </c:pt>
                <c:pt idx="3">
                  <c:v>2.4E-2</c:v>
                </c:pt>
                <c:pt idx="4">
                  <c:v>0.156</c:v>
                </c:pt>
                <c:pt idx="5">
                  <c:v>0.06</c:v>
                </c:pt>
                <c:pt idx="6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CA-4BC8-B5EA-5C8CD94946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segno di una lampadina con carta accartocciata gialla come luce">
            <a:extLst>
              <a:ext uri="{FF2B5EF4-FFF2-40B4-BE49-F238E27FC236}">
                <a16:creationId xmlns:a16="http://schemas.microsoft.com/office/drawing/2014/main" id="{AF913E96-8486-470F-A400-25DC1C0EB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640" r="-1" b="22835"/>
          <a:stretch/>
        </p:blipFill>
        <p:spPr>
          <a:xfrm>
            <a:off x="3049" y="0"/>
            <a:ext cx="12188951" cy="5900675"/>
          </a:xfrm>
          <a:custGeom>
            <a:avLst/>
            <a:gdLst/>
            <a:ahLst/>
            <a:cxnLst/>
            <a:rect l="l" t="t" r="r" b="b"/>
            <a:pathLst>
              <a:path w="12188951" h="5900685">
                <a:moveTo>
                  <a:pt x="2194685" y="5217872"/>
                </a:moveTo>
                <a:cubicBezTo>
                  <a:pt x="2343301" y="5217872"/>
                  <a:pt x="2463779" y="5338350"/>
                  <a:pt x="2463781" y="5486966"/>
                </a:cubicBezTo>
                <a:cubicBezTo>
                  <a:pt x="2463779" y="5635584"/>
                  <a:pt x="2343302" y="5756062"/>
                  <a:pt x="2194684" y="5756062"/>
                </a:cubicBezTo>
                <a:cubicBezTo>
                  <a:pt x="2046067" y="5756062"/>
                  <a:pt x="1925589" y="5635584"/>
                  <a:pt x="1925589" y="5486967"/>
                </a:cubicBezTo>
                <a:cubicBezTo>
                  <a:pt x="1925589" y="5338350"/>
                  <a:pt x="2046067" y="5217872"/>
                  <a:pt x="2194685" y="5217872"/>
                </a:cubicBezTo>
                <a:close/>
                <a:moveTo>
                  <a:pt x="5077013" y="5017742"/>
                </a:moveTo>
                <a:cubicBezTo>
                  <a:pt x="5320833" y="5017743"/>
                  <a:pt x="5518484" y="5215396"/>
                  <a:pt x="5518484" y="5459214"/>
                </a:cubicBezTo>
                <a:cubicBezTo>
                  <a:pt x="5518484" y="5703032"/>
                  <a:pt x="5320833" y="5900685"/>
                  <a:pt x="5077015" y="5900685"/>
                </a:cubicBezTo>
                <a:cubicBezTo>
                  <a:pt x="4833197" y="5900685"/>
                  <a:pt x="4635543" y="5703032"/>
                  <a:pt x="4635543" y="5459214"/>
                </a:cubicBezTo>
                <a:cubicBezTo>
                  <a:pt x="4635543" y="5215396"/>
                  <a:pt x="4833197" y="5017743"/>
                  <a:pt x="5077013" y="5017742"/>
                </a:cubicBezTo>
                <a:close/>
                <a:moveTo>
                  <a:pt x="7930625" y="4969400"/>
                </a:moveTo>
                <a:cubicBezTo>
                  <a:pt x="8053660" y="4969400"/>
                  <a:pt x="8153400" y="5069140"/>
                  <a:pt x="8153400" y="5192176"/>
                </a:cubicBezTo>
                <a:cubicBezTo>
                  <a:pt x="8153400" y="5315212"/>
                  <a:pt x="8053660" y="5414952"/>
                  <a:pt x="7930625" y="5414952"/>
                </a:cubicBezTo>
                <a:cubicBezTo>
                  <a:pt x="7807589" y="5414952"/>
                  <a:pt x="7707850" y="5315212"/>
                  <a:pt x="7707850" y="5192176"/>
                </a:cubicBezTo>
                <a:cubicBezTo>
                  <a:pt x="7707850" y="5069140"/>
                  <a:pt x="7807590" y="4969400"/>
                  <a:pt x="7930625" y="4969400"/>
                </a:cubicBezTo>
                <a:close/>
                <a:moveTo>
                  <a:pt x="1180704" y="4050019"/>
                </a:moveTo>
                <a:cubicBezTo>
                  <a:pt x="1503198" y="4050019"/>
                  <a:pt x="1764632" y="4311452"/>
                  <a:pt x="1764632" y="4633946"/>
                </a:cubicBezTo>
                <a:cubicBezTo>
                  <a:pt x="1764632" y="4956440"/>
                  <a:pt x="1503198" y="5217873"/>
                  <a:pt x="1180705" y="5217873"/>
                </a:cubicBezTo>
                <a:cubicBezTo>
                  <a:pt x="858210" y="5217873"/>
                  <a:pt x="596778" y="4956440"/>
                  <a:pt x="596778" y="4633946"/>
                </a:cubicBezTo>
                <a:cubicBezTo>
                  <a:pt x="596778" y="4311452"/>
                  <a:pt x="858210" y="4050019"/>
                  <a:pt x="1180704" y="4050019"/>
                </a:cubicBezTo>
                <a:close/>
                <a:moveTo>
                  <a:pt x="7927064" y="3899687"/>
                </a:moveTo>
                <a:cubicBezTo>
                  <a:pt x="8136536" y="3899687"/>
                  <a:pt x="8306346" y="4069497"/>
                  <a:pt x="8306346" y="4278969"/>
                </a:cubicBezTo>
                <a:cubicBezTo>
                  <a:pt x="8306346" y="4488441"/>
                  <a:pt x="8136536" y="4658251"/>
                  <a:pt x="7927064" y="4658251"/>
                </a:cubicBezTo>
                <a:cubicBezTo>
                  <a:pt x="7717595" y="4658251"/>
                  <a:pt x="7547784" y="4488441"/>
                  <a:pt x="7547784" y="4278969"/>
                </a:cubicBezTo>
                <a:cubicBezTo>
                  <a:pt x="7547784" y="4069497"/>
                  <a:pt x="7717595" y="3899686"/>
                  <a:pt x="7927064" y="3899687"/>
                </a:cubicBezTo>
                <a:close/>
                <a:moveTo>
                  <a:pt x="0" y="449179"/>
                </a:moveTo>
                <a:cubicBezTo>
                  <a:pt x="403121" y="449179"/>
                  <a:pt x="729916" y="775974"/>
                  <a:pt x="729916" y="1179095"/>
                </a:cubicBezTo>
                <a:cubicBezTo>
                  <a:pt x="729916" y="1582216"/>
                  <a:pt x="403121" y="1909011"/>
                  <a:pt x="0" y="1909011"/>
                </a:cubicBezTo>
                <a:close/>
                <a:moveTo>
                  <a:pt x="10277258" y="0"/>
                </a:moveTo>
                <a:lnTo>
                  <a:pt x="12188951" y="0"/>
                </a:lnTo>
                <a:lnTo>
                  <a:pt x="12188951" y="2401931"/>
                </a:lnTo>
                <a:lnTo>
                  <a:pt x="12120981" y="2368504"/>
                </a:lnTo>
                <a:cubicBezTo>
                  <a:pt x="11942798" y="2297842"/>
                  <a:pt x="11739786" y="2299142"/>
                  <a:pt x="11556637" y="2384432"/>
                </a:cubicBezTo>
                <a:cubicBezTo>
                  <a:pt x="11164597" y="2567784"/>
                  <a:pt x="10706630" y="2542047"/>
                  <a:pt x="10337587" y="2315998"/>
                </a:cubicBezTo>
                <a:cubicBezTo>
                  <a:pt x="9750825" y="1957653"/>
                  <a:pt x="9548519" y="1189630"/>
                  <a:pt x="9882317" y="588804"/>
                </a:cubicBezTo>
                <a:cubicBezTo>
                  <a:pt x="9930860" y="501487"/>
                  <a:pt x="9989231" y="420009"/>
                  <a:pt x="10056362" y="346025"/>
                </a:cubicBezTo>
                <a:lnTo>
                  <a:pt x="10055628" y="346151"/>
                </a:lnTo>
                <a:cubicBezTo>
                  <a:pt x="10121472" y="273491"/>
                  <a:pt x="10177897" y="194191"/>
                  <a:pt x="10224385" y="110085"/>
                </a:cubicBezTo>
                <a:close/>
                <a:moveTo>
                  <a:pt x="622824" y="0"/>
                </a:moveTo>
                <a:lnTo>
                  <a:pt x="7706115" y="0"/>
                </a:lnTo>
                <a:lnTo>
                  <a:pt x="7708396" y="54231"/>
                </a:lnTo>
                <a:cubicBezTo>
                  <a:pt x="7713497" y="89412"/>
                  <a:pt x="7722407" y="124959"/>
                  <a:pt x="7735650" y="160993"/>
                </a:cubicBezTo>
                <a:cubicBezTo>
                  <a:pt x="7931441" y="693748"/>
                  <a:pt x="8793891" y="567645"/>
                  <a:pt x="8945823" y="1103478"/>
                </a:cubicBezTo>
                <a:cubicBezTo>
                  <a:pt x="9091600" y="1617463"/>
                  <a:pt x="8392415" y="2054431"/>
                  <a:pt x="8607819" y="2498367"/>
                </a:cubicBezTo>
                <a:cubicBezTo>
                  <a:pt x="8703627" y="2695629"/>
                  <a:pt x="8919770" y="2775198"/>
                  <a:pt x="9197255" y="2876754"/>
                </a:cubicBezTo>
                <a:cubicBezTo>
                  <a:pt x="9803690" y="3098658"/>
                  <a:pt x="10171314" y="2917121"/>
                  <a:pt x="10523231" y="3092665"/>
                </a:cubicBezTo>
                <a:cubicBezTo>
                  <a:pt x="11012254" y="3337151"/>
                  <a:pt x="11245189" y="4148254"/>
                  <a:pt x="10920080" y="4592839"/>
                </a:cubicBezTo>
                <a:cubicBezTo>
                  <a:pt x="10638655" y="4977616"/>
                  <a:pt x="10070721" y="5128134"/>
                  <a:pt x="9643978" y="4908252"/>
                </a:cubicBezTo>
                <a:cubicBezTo>
                  <a:pt x="9340490" y="4751961"/>
                  <a:pt x="9232612" y="4419450"/>
                  <a:pt x="8827993" y="4085763"/>
                </a:cubicBezTo>
                <a:cubicBezTo>
                  <a:pt x="8776037" y="4043000"/>
                  <a:pt x="7917481" y="3347125"/>
                  <a:pt x="7548675" y="3585025"/>
                </a:cubicBezTo>
                <a:cubicBezTo>
                  <a:pt x="7326818" y="3727467"/>
                  <a:pt x="7344689" y="4143947"/>
                  <a:pt x="7356720" y="4429760"/>
                </a:cubicBezTo>
                <a:cubicBezTo>
                  <a:pt x="7388934" y="5193722"/>
                  <a:pt x="7396724" y="5409798"/>
                  <a:pt x="7219689" y="5599551"/>
                </a:cubicBezTo>
                <a:cubicBezTo>
                  <a:pt x="7042654" y="5789302"/>
                  <a:pt x="6681212" y="5853037"/>
                  <a:pt x="6429941" y="5732759"/>
                </a:cubicBezTo>
                <a:cubicBezTo>
                  <a:pt x="6035436" y="5544348"/>
                  <a:pt x="6192339" y="5039590"/>
                  <a:pt x="5723066" y="4657555"/>
                </a:cubicBezTo>
                <a:cubicBezTo>
                  <a:pt x="5661134" y="4607206"/>
                  <a:pt x="5267744" y="4288991"/>
                  <a:pt x="4917107" y="4411210"/>
                </a:cubicBezTo>
                <a:cubicBezTo>
                  <a:pt x="4467728" y="4567475"/>
                  <a:pt x="4581326" y="5177102"/>
                  <a:pt x="4090577" y="5458573"/>
                </a:cubicBezTo>
                <a:cubicBezTo>
                  <a:pt x="3742625" y="5658026"/>
                  <a:pt x="3212479" y="5618966"/>
                  <a:pt x="2882167" y="5375699"/>
                </a:cubicBezTo>
                <a:cubicBezTo>
                  <a:pt x="2359499" y="4990909"/>
                  <a:pt x="2668852" y="4338578"/>
                  <a:pt x="2096746" y="3836095"/>
                </a:cubicBezTo>
                <a:cubicBezTo>
                  <a:pt x="1696859" y="3484751"/>
                  <a:pt x="1170385" y="3474423"/>
                  <a:pt x="1127929" y="3473966"/>
                </a:cubicBezTo>
                <a:cubicBezTo>
                  <a:pt x="629980" y="3471235"/>
                  <a:pt x="388855" y="3785016"/>
                  <a:pt x="50475" y="3820963"/>
                </a:cubicBezTo>
                <a:lnTo>
                  <a:pt x="0" y="3822915"/>
                </a:lnTo>
                <a:lnTo>
                  <a:pt x="0" y="2276368"/>
                </a:lnTo>
                <a:lnTo>
                  <a:pt x="1489" y="2276627"/>
                </a:lnTo>
                <a:cubicBezTo>
                  <a:pt x="194865" y="2313658"/>
                  <a:pt x="410611" y="2355568"/>
                  <a:pt x="684099" y="2258804"/>
                </a:cubicBezTo>
                <a:cubicBezTo>
                  <a:pt x="971565" y="2157414"/>
                  <a:pt x="1360154" y="1878960"/>
                  <a:pt x="1418355" y="1513707"/>
                </a:cubicBezTo>
                <a:cubicBezTo>
                  <a:pt x="1509657" y="940591"/>
                  <a:pt x="705424" y="655205"/>
                  <a:pt x="623491" y="14145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5942778-2ECF-4E8A-AE90-EF0B1492C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649" y="61632"/>
            <a:ext cx="3282873" cy="89569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Recycling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F8AFE0-E042-47AB-9941-D0F0F7ABB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697" y="957325"/>
            <a:ext cx="5534025" cy="895692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Alberto, Emanuele, Mattia, Mark.</a:t>
            </a:r>
          </a:p>
        </p:txBody>
      </p:sp>
    </p:spTree>
    <p:extLst>
      <p:ext uri="{BB962C8B-B14F-4D97-AF65-F5344CB8AC3E}">
        <p14:creationId xmlns:p14="http://schemas.microsoft.com/office/powerpoint/2010/main" val="13668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0C802A-EBE1-42C2-8C0B-33F9CF75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97329"/>
            <a:ext cx="5934075" cy="1922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recycling and why we should recycle?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4E71C-1F18-4DE8-B404-EB16ADB6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04" y="4563122"/>
            <a:ext cx="4669996" cy="192249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recycle we reuse a material that was utilized already by someone else.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That’s really important because when we do that we help our planet and we reduce the pollution.</a:t>
            </a:r>
          </a:p>
          <a:p>
            <a:pPr>
              <a:lnSpc>
                <a:spcPct val="100000"/>
              </a:lnSpc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410EE2-9ECA-4658-A30A-A52F882BA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80" b="15990"/>
          <a:stretch/>
        </p:blipFill>
        <p:spPr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832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C35695-537C-467F-A3DD-62872F94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752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What is the importance of recycling??</a:t>
            </a:r>
            <a:endParaRPr lang="it-IT" sz="37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3E16C0-313F-4A59-9605-C913859D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" y="2128058"/>
            <a:ext cx="5355276" cy="456830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Recycling Helps us, animals, the air and also the Soil. By doing this we reduce the greenhouse effect As we can breath a better air.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Materials like glass, metal, wood, plastic, cloth, paper and cardboard can be recycled at 100%.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materials can be recycled?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answer is no, not all materials can be recycled.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lot of Materials like toys, pens, diapers, ceramic and basins cannot be recycled because they already have a shape and it is difficult to change it to what we want.</a:t>
            </a:r>
          </a:p>
          <a:p>
            <a:pPr>
              <a:lnSpc>
                <a:spcPct val="100000"/>
              </a:lnSpc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19923C-C191-4F15-98A1-3AF50EC95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2" r="20698" b="1"/>
          <a:stretch/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01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094C2D-A20E-4F83-974E-FFC73481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171782"/>
            <a:ext cx="5369169" cy="1619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is the country that recycling most materials?</a:t>
            </a:r>
            <a:br>
              <a:rPr lang="it-IT" sz="3400"/>
            </a:br>
            <a:endParaRPr lang="it-IT" sz="34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BAF7B-BF9B-444B-B22F-C4A1CAAE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912" y="1297997"/>
            <a:ext cx="5355276" cy="2131003"/>
          </a:xfrm>
        </p:spPr>
        <p:txBody>
          <a:bodyPr anchor="t">
            <a:normAutofit/>
          </a:bodyPr>
          <a:lstStyle/>
          <a:p>
            <a:r>
              <a:rPr lang="en-US" dirty="0"/>
              <a:t>Italy is the European country with the highest percentage of recycling of the total waste of 79% with an incidence more than twice the EU average and well above all the other large countries (France is at 56%, the United Kingdom at 50%, Germany at 43%).</a:t>
            </a:r>
            <a:endParaRPr lang="it-IT" dirty="0"/>
          </a:p>
        </p:txBody>
      </p:sp>
      <p:pic>
        <p:nvPicPr>
          <p:cNvPr id="54" name="Immagine 5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16FCE1-2590-485D-B491-AA16FE39A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9" r="19278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4CB921F6-3245-423B-B62D-961931491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513949"/>
              </p:ext>
            </p:extLst>
          </p:nvPr>
        </p:nvGraphicFramePr>
        <p:xfrm>
          <a:off x="6416796" y="3462693"/>
          <a:ext cx="5060796" cy="305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99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4A0BA-B7F1-4784-AE8B-4DBAEB8D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2" y="240145"/>
            <a:ext cx="3004127" cy="18825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The problems of </a:t>
            </a:r>
            <a:r>
              <a:rPr lang="en-US" dirty="0" err="1"/>
              <a:t>italy</a:t>
            </a:r>
            <a:r>
              <a:rPr lang="en-US" dirty="0"/>
              <a:t>.</a:t>
            </a:r>
          </a:p>
        </p:txBody>
      </p:sp>
      <p:pic>
        <p:nvPicPr>
          <p:cNvPr id="1030" name="Picture 6" descr="A Giugliano ci si ammala di più per la Terra dei Fuochi! - Potere al Popolo">
            <a:extLst>
              <a:ext uri="{FF2B5EF4-FFF2-40B4-BE49-F238E27FC236}">
                <a16:creationId xmlns:a16="http://schemas.microsoft.com/office/drawing/2014/main" id="{24D5FBCB-35F2-4B44-B218-C426A4DE0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r="10340" b="-1"/>
          <a:stretch/>
        </p:blipFill>
        <p:spPr bwMode="auto">
          <a:xfrm>
            <a:off x="0" y="2817091"/>
            <a:ext cx="6510871" cy="4040909"/>
          </a:xfrm>
          <a:solidFill>
            <a:schemeClr val="bg1">
              <a:lumMod val="50000"/>
            </a:schemeClr>
          </a:solidFill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D5494C-3DC2-4820-BA88-56554165B9F7}"/>
              </a:ext>
            </a:extLst>
          </p:cNvPr>
          <p:cNvSpPr txBox="1"/>
          <p:nvPr/>
        </p:nvSpPr>
        <p:spPr>
          <a:xfrm>
            <a:off x="3211946" y="120072"/>
            <a:ext cx="8859981" cy="26970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Roberto Mancini found the land of fires. It's a big part of territory in the between of Naples and Caserta, sadly it is famous for the presence of toxic trash. 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very dangerous for people who live in this place for their sanity but also for the air which is seriously damaged.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lot of people dies of cancer because of this very big and important problem.</a:t>
            </a:r>
            <a:endParaRPr lang="en-US" sz="15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B5496E4-81BE-4BE0-87E4-5EDE919AD3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A0606ACD-F769-4513-9757-0015B952B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380729"/>
              </p:ext>
            </p:extLst>
          </p:nvPr>
        </p:nvGraphicFramePr>
        <p:xfrm>
          <a:off x="6837442" y="2817091"/>
          <a:ext cx="5754721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087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AA805C-AFD8-4190-9304-E0A659DD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700"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it-IT" sz="370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it-IT" sz="37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700" err="1">
                <a:latin typeface="Arial" panose="020B0604020202020204" pitchFamily="34" charset="0"/>
                <a:cs typeface="Arial" panose="020B0604020202020204" pitchFamily="34" charset="0"/>
              </a:rPr>
              <a:t>recycling</a:t>
            </a:r>
            <a:r>
              <a:rPr lang="it-IT" sz="370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B0165-D3E3-4999-8CF7-E5ECE0E3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4346262"/>
          </a:xfrm>
        </p:spPr>
        <p:txBody>
          <a:bodyPr anchor="t"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Today, a lot of people are recycling and this is helping countries in difficult times.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Looking at the future positively, perhaps plastic may not be a problem anymore because people learned how to manage it, instead, if we think negatively, plastic and other materials may destroy our planet, reaching a point where there is no going back.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01EAA6-B84B-453D-9EA1-84B786970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3" r="8557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786322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5E8"/>
      </a:lt2>
      <a:accent1>
        <a:srgbClr val="E98A3E"/>
      </a:accent1>
      <a:accent2>
        <a:srgbClr val="B2A13B"/>
      </a:accent2>
      <a:accent3>
        <a:srgbClr val="92AD4E"/>
      </a:accent3>
      <a:accent4>
        <a:srgbClr val="5FB738"/>
      </a:accent4>
      <a:accent5>
        <a:srgbClr val="2EBA3D"/>
      </a:accent5>
      <a:accent6>
        <a:srgbClr val="32B778"/>
      </a:accent6>
      <a:hlink>
        <a:srgbClr val="5C85A7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Recycling</vt:lpstr>
      <vt:lpstr>What is recycling and why we should recycle?</vt:lpstr>
      <vt:lpstr>What is the importance of recycling??</vt:lpstr>
      <vt:lpstr>What is the country that recycling most materials? </vt:lpstr>
      <vt:lpstr>The problems of italy.</vt:lpstr>
      <vt:lpstr>How to improve recycling?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</dc:title>
  <dc:creator>Emanuele Carlini</dc:creator>
  <cp:lastModifiedBy>Emanuele Carlini</cp:lastModifiedBy>
  <cp:revision>3</cp:revision>
  <dcterms:created xsi:type="dcterms:W3CDTF">2021-11-17T13:54:23Z</dcterms:created>
  <dcterms:modified xsi:type="dcterms:W3CDTF">2021-11-20T09:43:48Z</dcterms:modified>
</cp:coreProperties>
</file>