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93" r:id="rId5"/>
    <p:sldMasterId id="2147483877" r:id="rId6"/>
  </p:sldMasterIdLst>
  <p:notesMasterIdLst>
    <p:notesMasterId r:id="rId15"/>
  </p:notesMasterIdLst>
  <p:sldIdLst>
    <p:sldId id="2680" r:id="rId7"/>
    <p:sldId id="2677" r:id="rId8"/>
    <p:sldId id="2681" r:id="rId9"/>
    <p:sldId id="2682" r:id="rId10"/>
    <p:sldId id="2683" r:id="rId11"/>
    <p:sldId id="2684" r:id="rId12"/>
    <p:sldId id="2685" r:id="rId13"/>
    <p:sldId id="26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BD161B-0FD5-E0CA-9E35-49102F22F63E}" name="Usuário Convidado" initials="UC" userId="S::urn:spo:anon#8accfa59eae5e44819bd0f3c49396db2e8d0adb55835a268c8025a910aeff563::" providerId="AD"/>
  <p188:author id="{30F4D91B-BD01-C65C-1E57-1AA14C96EC8A}" name="Catarina Ribeiro" initials="CR" userId="S::catarina.ribeiro@extreme.digital::b076375f-e550-4e75-80e1-ec9a4772e3b5" providerId="AD"/>
  <p188:author id="{07D22476-4D75-7B6B-203F-D2A42399BD72}" name="Bruna Aguiar de Almeida" initials="BA" userId="S::bruna.almeida@extreme.digital::97314395-bf12-44b9-8823-9f1f9414f15f" providerId="AD"/>
  <p188:author id="{EE8D1C7E-5029-8CF3-4017-2A4FB3FEA73F}" name="Beatriz Martins" initials="" userId="S::beatriz.martins@extreme.digital::bffcac99-df1d-4e75-88e9-166ad744a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33577F"/>
    <a:srgbClr val="14145A"/>
    <a:srgbClr val="1B1748"/>
    <a:srgbClr val="00E285"/>
    <a:srgbClr val="30DE7B"/>
    <a:srgbClr val="00F2C6"/>
    <a:srgbClr val="1E1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Problema proposto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26667" custLinFactNeighborY="163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1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30722" custScaleY="71429" custLinFactNeighborX="9339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FDE16-BE5B-41F6-BADD-DF6FB800E7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B47EF55-0575-4D38-A7F6-943575DCAC01}">
      <dgm:prSet custT="1"/>
      <dgm:spPr>
        <a:solidFill>
          <a:schemeClr val="accent2"/>
        </a:solidFill>
      </dgm:spPr>
      <dgm:t>
        <a:bodyPr/>
        <a:lstStyle/>
        <a:p>
          <a:r>
            <a:rPr lang="pt-BR" sz="2400" dirty="0"/>
            <a:t>Valor gerado</a:t>
          </a:r>
        </a:p>
      </dgm:t>
    </dgm:pt>
    <dgm:pt modelId="{4D2DF7DE-2393-4B04-8245-BB66D2E06D09}" type="parTrans" cxnId="{1C2E57C9-E569-41FA-986E-EDDE82FBDE41}">
      <dgm:prSet/>
      <dgm:spPr/>
      <dgm:t>
        <a:bodyPr/>
        <a:lstStyle/>
        <a:p>
          <a:endParaRPr lang="pt-BR"/>
        </a:p>
      </dgm:t>
    </dgm:pt>
    <dgm:pt modelId="{CC18D0C1-ABC6-4CAE-84E9-CD22E0FF807A}" type="sibTrans" cxnId="{1C2E57C9-E569-41FA-986E-EDDE82FBDE41}">
      <dgm:prSet/>
      <dgm:spPr/>
      <dgm:t>
        <a:bodyPr/>
        <a:lstStyle/>
        <a:p>
          <a:endParaRPr lang="pt-BR"/>
        </a:p>
      </dgm:t>
    </dgm:pt>
    <dgm:pt modelId="{ABD9DD7B-437B-422C-980F-1302BB6EF636}" type="pres">
      <dgm:prSet presAssocID="{1F3FDE16-BE5B-41F6-BADD-DF6FB800E7A5}" presName="Name0" presStyleCnt="0">
        <dgm:presLayoutVars>
          <dgm:dir/>
          <dgm:animLvl val="lvl"/>
          <dgm:resizeHandles val="exact"/>
        </dgm:presLayoutVars>
      </dgm:prSet>
      <dgm:spPr/>
    </dgm:pt>
    <dgm:pt modelId="{CF2290FB-F344-4E8F-AA71-D4C8566CE099}" type="pres">
      <dgm:prSet presAssocID="{5B47EF55-0575-4D38-A7F6-943575DCAC01}" presName="linNode" presStyleCnt="0"/>
      <dgm:spPr/>
    </dgm:pt>
    <dgm:pt modelId="{E9A79858-2F70-4134-8646-FE7E866DBA81}" type="pres">
      <dgm:prSet presAssocID="{5B47EF55-0575-4D38-A7F6-943575DCAC01}" presName="parentText" presStyleLbl="node1" presStyleIdx="0" presStyleCnt="1" custScaleX="277778" custLinFactNeighborX="-2550" custLinFactNeighborY="-52354">
        <dgm:presLayoutVars>
          <dgm:chMax val="1"/>
          <dgm:bulletEnabled val="1"/>
        </dgm:presLayoutVars>
      </dgm:prSet>
      <dgm:spPr/>
    </dgm:pt>
  </dgm:ptLst>
  <dgm:cxnLst>
    <dgm:cxn modelId="{72DB5F2C-7F86-4F37-9047-F19AC9AF0896}" type="presOf" srcId="{5B47EF55-0575-4D38-A7F6-943575DCAC01}" destId="{E9A79858-2F70-4134-8646-FE7E866DBA81}" srcOrd="0" destOrd="0" presId="urn:microsoft.com/office/officeart/2005/8/layout/vList5"/>
    <dgm:cxn modelId="{1C2E57C9-E569-41FA-986E-EDDE82FBDE41}" srcId="{1F3FDE16-BE5B-41F6-BADD-DF6FB800E7A5}" destId="{5B47EF55-0575-4D38-A7F6-943575DCAC01}" srcOrd="0" destOrd="0" parTransId="{4D2DF7DE-2393-4B04-8245-BB66D2E06D09}" sibTransId="{CC18D0C1-ABC6-4CAE-84E9-CD22E0FF807A}"/>
    <dgm:cxn modelId="{345AE5F8-6BA2-45F6-9596-E97A6EE04738}" type="presOf" srcId="{1F3FDE16-BE5B-41F6-BADD-DF6FB800E7A5}" destId="{ABD9DD7B-437B-422C-980F-1302BB6EF636}" srcOrd="0" destOrd="0" presId="urn:microsoft.com/office/officeart/2005/8/layout/vList5"/>
    <dgm:cxn modelId="{86D92CFA-C285-4605-A707-B3FE8CB9EF35}" type="presParOf" srcId="{ABD9DD7B-437B-422C-980F-1302BB6EF636}" destId="{CF2290FB-F344-4E8F-AA71-D4C8566CE099}" srcOrd="0" destOrd="0" presId="urn:microsoft.com/office/officeart/2005/8/layout/vList5"/>
    <dgm:cxn modelId="{CBA068E9-053B-49AA-BF43-854BEAD0D281}" type="presParOf" srcId="{CF2290FB-F344-4E8F-AA71-D4C8566CE099}" destId="{E9A79858-2F70-4134-8646-FE7E866DBA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Aquisição dos dados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26667" custLinFactNeighborY="163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chá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30722" custScaleY="71429" custLinFactNeighborX="9339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Preparação dos dados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26667" custLinFactNeighborY="163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3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30722" custScaleY="71429" custLinFactNeighborX="9339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Análise exploratória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34370" custLinFactNeighborY="-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4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30722" custScaleY="71429" custLinFactNeighborX="9339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Machine Learning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34370" custLinFactNeighborY="-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5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30143" custScaleY="71429" custLinFactNeighborX="9339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F3DD70-E432-4DE9-87CD-5D46202493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E5672-0692-4417-962F-26C88D94742F}">
      <dgm:prSet custT="1"/>
      <dgm:spPr>
        <a:solidFill>
          <a:srgbClr val="33577F"/>
        </a:solidFill>
        <a:ln>
          <a:noFill/>
        </a:ln>
      </dgm:spPr>
      <dgm:t>
        <a:bodyPr/>
        <a:lstStyle/>
        <a:p>
          <a:r>
            <a: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Resultados</a:t>
          </a:r>
        </a:p>
      </dgm:t>
    </dgm:pt>
    <dgm:pt modelId="{32AD11F0-FDBF-4DFF-B2AA-3E477AFAD112}" type="parTrans" cxnId="{2314D157-0D30-44F2-B071-A3E79C8ADF37}">
      <dgm:prSet/>
      <dgm:spPr/>
      <dgm:t>
        <a:bodyPr/>
        <a:lstStyle/>
        <a:p>
          <a:endParaRPr lang="pt-BR"/>
        </a:p>
      </dgm:t>
    </dgm:pt>
    <dgm:pt modelId="{940FB741-8DCF-422A-8B55-67AA7198A7EE}" type="sibTrans" cxnId="{2314D157-0D30-44F2-B071-A3E79C8ADF37}">
      <dgm:prSet/>
      <dgm:spPr/>
      <dgm:t>
        <a:bodyPr/>
        <a:lstStyle/>
        <a:p>
          <a:endParaRPr lang="pt-BR"/>
        </a:p>
      </dgm:t>
    </dgm:pt>
    <dgm:pt modelId="{32C58FBC-21DD-468A-80A0-2D9A1D8A2D88}" type="pres">
      <dgm:prSet presAssocID="{98F3DD70-E432-4DE9-87CD-5D46202493CC}" presName="linearFlow" presStyleCnt="0">
        <dgm:presLayoutVars>
          <dgm:dir/>
          <dgm:resizeHandles val="exact"/>
        </dgm:presLayoutVars>
      </dgm:prSet>
      <dgm:spPr/>
    </dgm:pt>
    <dgm:pt modelId="{7F2A5D88-FBD9-4579-B026-3D404DEC99EF}" type="pres">
      <dgm:prSet presAssocID="{4D1E5672-0692-4417-962F-26C88D94742F}" presName="composite" presStyleCnt="0"/>
      <dgm:spPr/>
    </dgm:pt>
    <dgm:pt modelId="{BAFDF654-DB25-406F-BDD1-506B86D5B83F}" type="pres">
      <dgm:prSet presAssocID="{4D1E5672-0692-4417-962F-26C88D94742F}" presName="imgShp" presStyleLbl="fgImgPlace1" presStyleIdx="0" presStyleCnt="1" custLinFactNeighborX="-34370" custLinFactNeighborY="-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6 com preenchimento sólido"/>
        </a:ext>
      </dgm:extLst>
    </dgm:pt>
    <dgm:pt modelId="{657F36A1-9DA3-4D63-96BE-86E88B683901}" type="pres">
      <dgm:prSet presAssocID="{4D1E5672-0692-4417-962F-26C88D94742F}" presName="txShp" presStyleLbl="node1" presStyleIdx="0" presStyleCnt="1" custScaleX="128389" custScaleY="71429" custLinFactNeighborX="9731" custLinFactNeighborY="0">
        <dgm:presLayoutVars>
          <dgm:bulletEnabled val="1"/>
        </dgm:presLayoutVars>
      </dgm:prSet>
      <dgm:spPr/>
    </dgm:pt>
  </dgm:ptLst>
  <dgm:cxnLst>
    <dgm:cxn modelId="{A68BFF4C-CE00-4F66-A3B6-72857350E7E8}" type="presOf" srcId="{4D1E5672-0692-4417-962F-26C88D94742F}" destId="{657F36A1-9DA3-4D63-96BE-86E88B683901}" srcOrd="0" destOrd="0" presId="urn:microsoft.com/office/officeart/2005/8/layout/vList3"/>
    <dgm:cxn modelId="{2314D157-0D30-44F2-B071-A3E79C8ADF37}" srcId="{98F3DD70-E432-4DE9-87CD-5D46202493CC}" destId="{4D1E5672-0692-4417-962F-26C88D94742F}" srcOrd="0" destOrd="0" parTransId="{32AD11F0-FDBF-4DFF-B2AA-3E477AFAD112}" sibTransId="{940FB741-8DCF-422A-8B55-67AA7198A7EE}"/>
    <dgm:cxn modelId="{B9AC9280-4D4F-4F19-AF8F-47EA02D26D0F}" type="presOf" srcId="{98F3DD70-E432-4DE9-87CD-5D46202493CC}" destId="{32C58FBC-21DD-468A-80A0-2D9A1D8A2D88}" srcOrd="0" destOrd="0" presId="urn:microsoft.com/office/officeart/2005/8/layout/vList3"/>
    <dgm:cxn modelId="{3B646BDA-1A7E-4901-961C-23980993FEC9}" type="presParOf" srcId="{32C58FBC-21DD-468A-80A0-2D9A1D8A2D88}" destId="{7F2A5D88-FBD9-4579-B026-3D404DEC99EF}" srcOrd="0" destOrd="0" presId="urn:microsoft.com/office/officeart/2005/8/layout/vList3"/>
    <dgm:cxn modelId="{DAF4D92D-82F0-4D83-A604-E62D2B2FF3F2}" type="presParOf" srcId="{7F2A5D88-FBD9-4579-B026-3D404DEC99EF}" destId="{BAFDF654-DB25-406F-BDD1-506B86D5B83F}" srcOrd="0" destOrd="0" presId="urn:microsoft.com/office/officeart/2005/8/layout/vList3"/>
    <dgm:cxn modelId="{7FCB84A2-FD48-4FD0-9A31-A041F2F3CC87}" type="presParOf" srcId="{7F2A5D88-FBD9-4579-B026-3D404DEC99EF}" destId="{657F36A1-9DA3-4D63-96BE-86E88B6839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569668" y="137492"/>
          <a:ext cx="3788971" cy="685134"/>
        </a:xfrm>
        <a:prstGeom prst="homePlate">
          <a:avLst/>
        </a:prstGeom>
        <a:solidFill>
          <a:srgbClr val="33577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Problema proposto</a:t>
          </a:r>
        </a:p>
      </dsp:txBody>
      <dsp:txXfrm rot="10800000">
        <a:off x="740951" y="137492"/>
        <a:ext cx="3617688" cy="685134"/>
      </dsp:txXfrm>
    </dsp:sp>
    <dsp:sp modelId="{BAFDF654-DB25-406F-BDD1-506B86D5B83F}">
      <dsp:nvSpPr>
        <dsp:cNvPr id="0" name=""/>
        <dsp:cNvSpPr/>
      </dsp:nvSpPr>
      <dsp:spPr>
        <a:xfrm>
          <a:off x="11872" y="937"/>
          <a:ext cx="959182" cy="959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79858-2F70-4134-8646-FE7E866DBA81}">
      <dsp:nvSpPr>
        <dsp:cNvPr id="0" name=""/>
        <dsp:cNvSpPr/>
      </dsp:nvSpPr>
      <dsp:spPr>
        <a:xfrm>
          <a:off x="0" y="0"/>
          <a:ext cx="2701640" cy="685134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Valor gerado</a:t>
          </a:r>
        </a:p>
      </dsp:txBody>
      <dsp:txXfrm>
        <a:off x="33445" y="33445"/>
        <a:ext cx="2634750" cy="618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569668" y="137492"/>
          <a:ext cx="3788971" cy="685134"/>
        </a:xfrm>
        <a:prstGeom prst="homePlate">
          <a:avLst/>
        </a:prstGeom>
        <a:solidFill>
          <a:srgbClr val="33577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Aquisição dos dados</a:t>
          </a:r>
        </a:p>
      </dsp:txBody>
      <dsp:txXfrm rot="10800000">
        <a:off x="740951" y="137492"/>
        <a:ext cx="3617688" cy="685134"/>
      </dsp:txXfrm>
    </dsp:sp>
    <dsp:sp modelId="{BAFDF654-DB25-406F-BDD1-506B86D5B83F}">
      <dsp:nvSpPr>
        <dsp:cNvPr id="0" name=""/>
        <dsp:cNvSpPr/>
      </dsp:nvSpPr>
      <dsp:spPr>
        <a:xfrm>
          <a:off x="11872" y="937"/>
          <a:ext cx="959182" cy="959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600734" y="137492"/>
          <a:ext cx="4097326" cy="685134"/>
        </a:xfrm>
        <a:prstGeom prst="homePlate">
          <a:avLst/>
        </a:prstGeom>
        <a:solidFill>
          <a:srgbClr val="33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Preparação dos dados</a:t>
          </a:r>
        </a:p>
      </dsp:txBody>
      <dsp:txXfrm rot="10800000">
        <a:off x="772017" y="137492"/>
        <a:ext cx="3926043" cy="685134"/>
      </dsp:txXfrm>
    </dsp:sp>
    <dsp:sp modelId="{BAFDF654-DB25-406F-BDD1-506B86D5B83F}">
      <dsp:nvSpPr>
        <dsp:cNvPr id="0" name=""/>
        <dsp:cNvSpPr/>
      </dsp:nvSpPr>
      <dsp:spPr>
        <a:xfrm>
          <a:off x="54110" y="937"/>
          <a:ext cx="959182" cy="959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600734" y="137492"/>
          <a:ext cx="4097326" cy="685134"/>
        </a:xfrm>
        <a:prstGeom prst="homePlate">
          <a:avLst/>
        </a:prstGeom>
        <a:solidFill>
          <a:srgbClr val="33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Análise exploratória</a:t>
          </a:r>
        </a:p>
      </dsp:txBody>
      <dsp:txXfrm rot="10800000">
        <a:off x="772017" y="137492"/>
        <a:ext cx="3926043" cy="685134"/>
      </dsp:txXfrm>
    </dsp:sp>
    <dsp:sp modelId="{BAFDF654-DB25-406F-BDD1-506B86D5B83F}">
      <dsp:nvSpPr>
        <dsp:cNvPr id="0" name=""/>
        <dsp:cNvSpPr/>
      </dsp:nvSpPr>
      <dsp:spPr>
        <a:xfrm>
          <a:off x="0" y="0"/>
          <a:ext cx="959182" cy="959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491505" y="117177"/>
          <a:ext cx="3161475" cy="583904"/>
        </a:xfrm>
        <a:prstGeom prst="homePlate">
          <a:avLst/>
        </a:prstGeom>
        <a:solidFill>
          <a:srgbClr val="33577F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4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Machine Learning</a:t>
          </a:r>
        </a:p>
      </dsp:txBody>
      <dsp:txXfrm rot="10800000">
        <a:off x="637481" y="117177"/>
        <a:ext cx="3015499" cy="583904"/>
      </dsp:txXfrm>
    </dsp:sp>
    <dsp:sp modelId="{BAFDF654-DB25-406F-BDD1-506B86D5B83F}">
      <dsp:nvSpPr>
        <dsp:cNvPr id="0" name=""/>
        <dsp:cNvSpPr/>
      </dsp:nvSpPr>
      <dsp:spPr>
        <a:xfrm>
          <a:off x="0" y="0"/>
          <a:ext cx="817460" cy="8174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36A1-9DA3-4D63-96BE-86E88B683901}">
      <dsp:nvSpPr>
        <dsp:cNvPr id="0" name=""/>
        <dsp:cNvSpPr/>
      </dsp:nvSpPr>
      <dsp:spPr>
        <a:xfrm rot="10800000">
          <a:off x="514806" y="116418"/>
          <a:ext cx="3006122" cy="582103"/>
        </a:xfrm>
        <a:prstGeom prst="homePlate">
          <a:avLst/>
        </a:prstGeom>
        <a:solidFill>
          <a:srgbClr val="33577F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6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Resultados</a:t>
          </a:r>
        </a:p>
      </dsp:txBody>
      <dsp:txXfrm rot="10800000">
        <a:off x="660332" y="116418"/>
        <a:ext cx="2860596" cy="582103"/>
      </dsp:txXfrm>
    </dsp:sp>
    <dsp:sp modelId="{BAFDF654-DB25-406F-BDD1-506B86D5B83F}">
      <dsp:nvSpPr>
        <dsp:cNvPr id="0" name=""/>
        <dsp:cNvSpPr/>
      </dsp:nvSpPr>
      <dsp:spPr>
        <a:xfrm>
          <a:off x="0" y="0"/>
          <a:ext cx="814939" cy="8149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6D3D8-9295-4CDC-8285-114AD880276B}" type="datetimeFigureOut">
              <a:t>25/10/2024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AB8E-A83B-411C-84F2-B128CC1108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83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3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9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AB8E-A83B-411C-84F2-B128CC11086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6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6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27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781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9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17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044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593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234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7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15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698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jpe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jpe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jpe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6.svg"/><Relationship Id="rId4" Type="http://schemas.openxmlformats.org/officeDocument/2006/relationships/diagramData" Target="../diagrams/data4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22.png"/><Relationship Id="rId4" Type="http://schemas.openxmlformats.org/officeDocument/2006/relationships/diagramData" Target="../diagrams/data5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9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28.png"/><Relationship Id="rId5" Type="http://schemas.openxmlformats.org/officeDocument/2006/relationships/diagramLayout" Target="../diagrams/layout6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diagramData" Target="../diagrams/data6.xml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43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.jpeg"/><Relationship Id="rId10" Type="http://schemas.openxmlformats.org/officeDocument/2006/relationships/image" Target="../media/image4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FF47-0C74-0B58-CC76-7A01CD78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663"/>
            <a:ext cx="9144000" cy="1342835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 de Conclusão de Curso</a:t>
            </a:r>
            <a:b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Ciência de Dados 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D40F1-CA92-002D-07E4-0EE7318C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615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</a:t>
            </a:r>
            <a:r>
              <a:rPr lang="pt-B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preço médio de combustíveis no estado de Minas Gerais em período pós pandemia da COVID19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0F025CB-BA13-441B-32A9-0372C7AE858F}"/>
              </a:ext>
            </a:extLst>
          </p:cNvPr>
          <p:cNvSpPr txBox="1">
            <a:spLocks/>
          </p:cNvSpPr>
          <p:nvPr/>
        </p:nvSpPr>
        <p:spPr>
          <a:xfrm>
            <a:off x="1524000" y="3839243"/>
            <a:ext cx="9144000" cy="57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Emanuel Brandão de Galvão Correia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0417A27-335D-5D64-7941-4E15BDC7A5C8}"/>
              </a:ext>
            </a:extLst>
          </p:cNvPr>
          <p:cNvSpPr txBox="1">
            <a:spLocks/>
          </p:cNvSpPr>
          <p:nvPr/>
        </p:nvSpPr>
        <p:spPr>
          <a:xfrm>
            <a:off x="1524000" y="5905152"/>
            <a:ext cx="9144000" cy="57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 Horizonte / 2024</a:t>
            </a:r>
          </a:p>
        </p:txBody>
      </p:sp>
      <p:pic>
        <p:nvPicPr>
          <p:cNvPr id="1026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E334A66-E4F7-D95B-9A9A-54D18994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59" y="10579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35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8D55BBD-DF51-1D4D-7DC6-7899F2BD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06" y="525059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178231"/>
              </p:ext>
            </p:extLst>
          </p:nvPr>
        </p:nvGraphicFramePr>
        <p:xfrm>
          <a:off x="495953" y="484068"/>
          <a:ext cx="4358640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Preços dos combustíveis já subiram até 60% em 2 anos de pandemia | Mobiauto">
            <a:extLst>
              <a:ext uri="{FF2B5EF4-FFF2-40B4-BE49-F238E27FC236}">
                <a16:creationId xmlns:a16="http://schemas.microsoft.com/office/drawing/2014/main" id="{B1B57576-3AF8-12C4-5BE4-3ACF8F4D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052" y="891858"/>
            <a:ext cx="3817436" cy="25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entágono 4">
            <a:extLst>
              <a:ext uri="{FF2B5EF4-FFF2-40B4-BE49-F238E27FC236}">
                <a16:creationId xmlns:a16="http://schemas.microsoft.com/office/drawing/2014/main" id="{C8631635-2C95-603F-F70F-4487C512EB60}"/>
              </a:ext>
            </a:extLst>
          </p:cNvPr>
          <p:cNvSpPr txBox="1"/>
          <p:nvPr/>
        </p:nvSpPr>
        <p:spPr>
          <a:xfrm>
            <a:off x="10323028" y="3651683"/>
            <a:ext cx="1551753" cy="2751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22973" tIns="106680" rIns="199136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rgbClr val="1414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Fonte: ANP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3D8D11-5A13-3526-25D1-8AF4904BFB4F}"/>
              </a:ext>
            </a:extLst>
          </p:cNvPr>
          <p:cNvSpPr txBox="1"/>
          <p:nvPr/>
        </p:nvSpPr>
        <p:spPr>
          <a:xfrm>
            <a:off x="581025" y="1704975"/>
            <a:ext cx="6777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Prever com acurácia o preço médio do </a:t>
            </a:r>
            <a:r>
              <a:rPr lang="pt-BR" sz="2800" b="1" dirty="0">
                <a:solidFill>
                  <a:srgbClr val="33577F"/>
                </a:solidFill>
              </a:rPr>
              <a:t>Etanol e Gasolina </a:t>
            </a:r>
            <a:r>
              <a:rPr lang="pt-BR" sz="2800" dirty="0"/>
              <a:t>utilizando de dados históricos no período pós-pandêmico (2022-atual).</a:t>
            </a:r>
            <a:endParaRPr lang="pt-BR" sz="2800" b="1" dirty="0">
              <a:solidFill>
                <a:srgbClr val="33577F"/>
              </a:solidFill>
            </a:endParaRPr>
          </a:p>
        </p:txBody>
      </p:sp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1E17B4B8-9B78-7F98-4A26-7F3E7883C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80869"/>
              </p:ext>
            </p:extLst>
          </p:nvPr>
        </p:nvGraphicFramePr>
        <p:xfrm>
          <a:off x="2617628" y="3566211"/>
          <a:ext cx="2704279" cy="68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1F476F5-51E7-5D9E-5E55-286BF83EBCB9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3969767" y="3089970"/>
            <a:ext cx="2" cy="476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B748CD8-8C41-9EFE-8FEF-4A0775E5C321}"/>
              </a:ext>
            </a:extLst>
          </p:cNvPr>
          <p:cNvGrpSpPr/>
          <p:nvPr/>
        </p:nvGrpSpPr>
        <p:grpSpPr>
          <a:xfrm>
            <a:off x="569190" y="4772626"/>
            <a:ext cx="2250210" cy="789973"/>
            <a:chOff x="0" y="0"/>
            <a:chExt cx="2701640" cy="685134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81DD4E8-7C08-5E27-DE4F-FA8D034CDE7E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F1B7801E-A9AA-12E1-836D-160A0E9959FC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dirty="0"/>
                <a:t>Entendimento de fatores regionais e nacionais</a:t>
              </a:r>
              <a:endParaRPr lang="pt-BR" sz="1600" kern="12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04B4EB-CF14-B6CF-BC66-9B924F7E4284}"/>
              </a:ext>
            </a:extLst>
          </p:cNvPr>
          <p:cNvGrpSpPr/>
          <p:nvPr/>
        </p:nvGrpSpPr>
        <p:grpSpPr>
          <a:xfrm>
            <a:off x="2986813" y="4772626"/>
            <a:ext cx="2102503" cy="789973"/>
            <a:chOff x="0" y="0"/>
            <a:chExt cx="2701640" cy="685134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BA2D7A9-6EDF-479F-687F-FEF39D973038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Retângulo: Cantos Arredondados 4">
              <a:extLst>
                <a:ext uri="{FF2B5EF4-FFF2-40B4-BE49-F238E27FC236}">
                  <a16:creationId xmlns:a16="http://schemas.microsoft.com/office/drawing/2014/main" id="{4BD0DFB7-EE7E-673B-F8D5-2EA586C82272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Utilização de resultados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F72F67B-1465-955B-6707-ECB00956669B}"/>
              </a:ext>
            </a:extLst>
          </p:cNvPr>
          <p:cNvGrpSpPr/>
          <p:nvPr/>
        </p:nvGrpSpPr>
        <p:grpSpPr>
          <a:xfrm>
            <a:off x="5307056" y="4754462"/>
            <a:ext cx="1912893" cy="789973"/>
            <a:chOff x="0" y="0"/>
            <a:chExt cx="2701640" cy="685134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26319557-A121-A569-3FFB-AA86B885BFA5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Retângulo: Cantos Arredondados 4">
              <a:extLst>
                <a:ext uri="{FF2B5EF4-FFF2-40B4-BE49-F238E27FC236}">
                  <a16:creationId xmlns:a16="http://schemas.microsoft.com/office/drawing/2014/main" id="{EC38044A-D00C-553F-B3C3-261CDAE5E2F3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Pesquisa para o consumidor</a:t>
              </a: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D428F96-F47D-B936-E786-2F866D99317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4038065" y="4251345"/>
            <a:ext cx="10060" cy="52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C79EC6A-4CC1-3513-9AE2-0B2647A45343}"/>
              </a:ext>
            </a:extLst>
          </p:cNvPr>
          <p:cNvCxnSpPr>
            <a:cxnSpLocks/>
          </p:cNvCxnSpPr>
          <p:nvPr/>
        </p:nvCxnSpPr>
        <p:spPr>
          <a:xfrm>
            <a:off x="5270910" y="4228318"/>
            <a:ext cx="825090" cy="52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A0BD59A-562B-6407-4F75-9DF5688F88F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694295" y="4237164"/>
            <a:ext cx="980978" cy="53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ombustíveis: o que são, tipos, aplicações - Mundo Educação">
            <a:extLst>
              <a:ext uri="{FF2B5EF4-FFF2-40B4-BE49-F238E27FC236}">
                <a16:creationId xmlns:a16="http://schemas.microsoft.com/office/drawing/2014/main" id="{84A924D4-0250-D021-7230-4F0B3961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29" y="4254392"/>
            <a:ext cx="2929257" cy="17184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3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35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8D55BBD-DF51-1D4D-7DC6-7899F2BD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06" y="525059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496361"/>
              </p:ext>
            </p:extLst>
          </p:nvPr>
        </p:nvGraphicFramePr>
        <p:xfrm>
          <a:off x="495953" y="484068"/>
          <a:ext cx="4358640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20BB8D71-72A2-6E64-E205-6E203C8170B0}"/>
              </a:ext>
            </a:extLst>
          </p:cNvPr>
          <p:cNvGrpSpPr/>
          <p:nvPr/>
        </p:nvGrpSpPr>
        <p:grpSpPr>
          <a:xfrm>
            <a:off x="1870316" y="2797084"/>
            <a:ext cx="4149299" cy="2023219"/>
            <a:chOff x="1785428" y="2263955"/>
            <a:chExt cx="4149299" cy="2023219"/>
          </a:xfrm>
        </p:grpSpPr>
        <p:pic>
          <p:nvPicPr>
            <p:cNvPr id="4098" name="Picture 2" descr="dados.gov.br · GitHub">
              <a:extLst>
                <a:ext uri="{FF2B5EF4-FFF2-40B4-BE49-F238E27FC236}">
                  <a16:creationId xmlns:a16="http://schemas.microsoft.com/office/drawing/2014/main" id="{02C7FA7F-AC88-2A0E-2DF0-A397B34C5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544" y="2263955"/>
              <a:ext cx="1063099" cy="1063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Tipo um problema dos Correios. Porque a nova marca dos Correios… | by  Marina Chaccur | Medium">
              <a:extLst>
                <a:ext uri="{FF2B5EF4-FFF2-40B4-BE49-F238E27FC236}">
                  <a16:creationId xmlns:a16="http://schemas.microsoft.com/office/drawing/2014/main" id="{89576DC1-E417-0F75-C226-6C445B702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28" y="3293688"/>
              <a:ext cx="1615097" cy="96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Investing.com é confiável? Nós analisamos! Veja o resultado">
              <a:extLst>
                <a:ext uri="{FF2B5EF4-FFF2-40B4-BE49-F238E27FC236}">
                  <a16:creationId xmlns:a16="http://schemas.microsoft.com/office/drawing/2014/main" id="{C2AE5FB3-4DB7-E271-01DA-A77608E10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458" y="3327055"/>
              <a:ext cx="2160269" cy="960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59219AA-0245-50F7-6461-2A2F2CB50BCD}"/>
              </a:ext>
            </a:extLst>
          </p:cNvPr>
          <p:cNvGrpSpPr/>
          <p:nvPr/>
        </p:nvGrpSpPr>
        <p:grpSpPr>
          <a:xfrm>
            <a:off x="3286208" y="2068032"/>
            <a:ext cx="1146275" cy="567470"/>
            <a:chOff x="0" y="0"/>
            <a:chExt cx="2701640" cy="685134"/>
          </a:xfrm>
          <a:solidFill>
            <a:srgbClr val="33577F"/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FA97857-F062-F356-56CA-F9C507D22B3D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Retângulo: Cantos Arredondados 4">
              <a:extLst>
                <a:ext uri="{FF2B5EF4-FFF2-40B4-BE49-F238E27FC236}">
                  <a16:creationId xmlns:a16="http://schemas.microsoft.com/office/drawing/2014/main" id="{75FBD821-9CE5-B95B-7664-9312E504A615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kern="1200" dirty="0"/>
                <a:t>Portal de dados abertos gov.br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C08FC79-3F96-FDA4-A748-D56F42AD0015}"/>
              </a:ext>
            </a:extLst>
          </p:cNvPr>
          <p:cNvGrpSpPr/>
          <p:nvPr/>
        </p:nvGrpSpPr>
        <p:grpSpPr>
          <a:xfrm>
            <a:off x="4410868" y="4581285"/>
            <a:ext cx="1146275" cy="567470"/>
            <a:chOff x="0" y="0"/>
            <a:chExt cx="2701640" cy="685134"/>
          </a:xfrm>
          <a:solidFill>
            <a:srgbClr val="33577F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E79660D4-9C23-5D89-F65A-3BF36F23E2D7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D43FDD32-3641-8EF9-FD58-1CBF69257FC0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kern="1200" dirty="0"/>
                <a:t>USD </a:t>
              </a:r>
              <a:r>
                <a:rPr lang="pt-BR" sz="1100" b="1" kern="1200" dirty="0" err="1"/>
                <a:t>Exchanges</a:t>
              </a:r>
              <a:endParaRPr lang="pt-BR" sz="1100" b="1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B888D7-44DB-D91B-559E-D43EB036E4CB}"/>
              </a:ext>
            </a:extLst>
          </p:cNvPr>
          <p:cNvGrpSpPr/>
          <p:nvPr/>
        </p:nvGrpSpPr>
        <p:grpSpPr>
          <a:xfrm>
            <a:off x="2132839" y="4577006"/>
            <a:ext cx="1146275" cy="567470"/>
            <a:chOff x="0" y="0"/>
            <a:chExt cx="2701640" cy="685134"/>
          </a:xfrm>
          <a:solidFill>
            <a:srgbClr val="33577F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81AB35-B9F1-BBA5-E5F0-AE16A1FFAE91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tângulo: Cantos Arredondados 4">
              <a:extLst>
                <a:ext uri="{FF2B5EF4-FFF2-40B4-BE49-F238E27FC236}">
                  <a16:creationId xmlns:a16="http://schemas.microsoft.com/office/drawing/2014/main" id="{37A36EB0-F491-ABC7-B0B7-8525F6F8852F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kern="1200" dirty="0"/>
                <a:t>API CEP Correios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E976DD-7014-BFE5-4255-AFE4206FCB92}"/>
              </a:ext>
            </a:extLst>
          </p:cNvPr>
          <p:cNvSpPr txBox="1"/>
          <p:nvPr/>
        </p:nvSpPr>
        <p:spPr>
          <a:xfrm>
            <a:off x="7889726" y="572137"/>
            <a:ext cx="3712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de combustíveis</a:t>
            </a:r>
          </a:p>
          <a:p>
            <a:pPr algn="ctr"/>
            <a:r>
              <a:rPr lang="pt-BR" sz="1600" dirty="0"/>
              <a:t>⇓</a:t>
            </a:r>
          </a:p>
          <a:p>
            <a:pPr algn="ctr"/>
            <a:r>
              <a:rPr lang="pt-BR" sz="1600" dirty="0"/>
              <a:t>Portal de dados abertos do Governo Federal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622B26-54E2-85B6-391E-D8B2BB74DA85}"/>
              </a:ext>
            </a:extLst>
          </p:cNvPr>
          <p:cNvSpPr txBox="1"/>
          <p:nvPr/>
        </p:nvSpPr>
        <p:spPr>
          <a:xfrm>
            <a:off x="7913674" y="1931696"/>
            <a:ext cx="3712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Cotação dólar</a:t>
            </a:r>
          </a:p>
          <a:p>
            <a:pPr algn="ctr"/>
            <a:r>
              <a:rPr lang="pt-BR" sz="1600" dirty="0"/>
              <a:t>⇓</a:t>
            </a:r>
          </a:p>
          <a:p>
            <a:pPr algn="ctr"/>
            <a:r>
              <a:rPr lang="pt-BR" sz="1600" dirty="0"/>
              <a:t>Investing.com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33C595-B6F8-FD1E-8185-8350D9027641}"/>
              </a:ext>
            </a:extLst>
          </p:cNvPr>
          <p:cNvSpPr txBox="1"/>
          <p:nvPr/>
        </p:nvSpPr>
        <p:spPr>
          <a:xfrm>
            <a:off x="7913674" y="3045034"/>
            <a:ext cx="3712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 geográficos</a:t>
            </a:r>
          </a:p>
          <a:p>
            <a:pPr algn="ctr"/>
            <a:r>
              <a:rPr lang="pt-BR" sz="1600" dirty="0"/>
              <a:t>⇓</a:t>
            </a:r>
          </a:p>
          <a:p>
            <a:pPr algn="ctr"/>
            <a:r>
              <a:rPr lang="pt-BR" sz="1600" dirty="0"/>
              <a:t>API CEP &amp; </a:t>
            </a:r>
            <a:r>
              <a:rPr lang="pt-BR" sz="1600" dirty="0" err="1"/>
              <a:t>GeoJSON</a:t>
            </a:r>
            <a:r>
              <a:rPr lang="pt-BR" sz="1600" dirty="0"/>
              <a:t> (coordenadas)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9ABF9A5-5394-E793-032E-0D1D491804D9}"/>
              </a:ext>
            </a:extLst>
          </p:cNvPr>
          <p:cNvGrpSpPr/>
          <p:nvPr/>
        </p:nvGrpSpPr>
        <p:grpSpPr>
          <a:xfrm>
            <a:off x="7767913" y="4266309"/>
            <a:ext cx="2166617" cy="310698"/>
            <a:chOff x="0" y="0"/>
            <a:chExt cx="2701640" cy="685134"/>
          </a:xfrm>
          <a:solidFill>
            <a:srgbClr val="33577F"/>
          </a:solidFill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0EB9BF4-6356-237D-388C-C9BC331F6113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Retângulo: Cantos Arredondados 4">
              <a:extLst>
                <a:ext uri="{FF2B5EF4-FFF2-40B4-BE49-F238E27FC236}">
                  <a16:creationId xmlns:a16="http://schemas.microsoft.com/office/drawing/2014/main" id="{30BD687D-07CF-BBA5-FD4D-0C909BEAE480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Ferramentas utilizadas</a:t>
              </a:r>
            </a:p>
          </p:txBody>
        </p:sp>
      </p:grpSp>
      <p:pic>
        <p:nvPicPr>
          <p:cNvPr id="4104" name="Picture 8" descr="Projeto Jupyter – Wikipédia, a enciclopédia livre">
            <a:extLst>
              <a:ext uri="{FF2B5EF4-FFF2-40B4-BE49-F238E27FC236}">
                <a16:creationId xmlns:a16="http://schemas.microsoft.com/office/drawing/2014/main" id="{B1CD1BFF-C8D6-6434-2A62-55395978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40" y="4928441"/>
            <a:ext cx="868172" cy="10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ogging in Python: A Developer's Guide | Product Blog • Sentry">
            <a:extLst>
              <a:ext uri="{FF2B5EF4-FFF2-40B4-BE49-F238E27FC236}">
                <a16:creationId xmlns:a16="http://schemas.microsoft.com/office/drawing/2014/main" id="{94B8A779-2EE3-4CA2-B997-AA63F0BB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03" y="4935510"/>
            <a:ext cx="1114444" cy="111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9FF27A-4415-D0EB-EC3E-D942327D3B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5953" y="484068"/>
            <a:ext cx="11211415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8D55BBD-DF51-1D4D-7DC6-7899F2BD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06" y="525059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250144"/>
              </p:ext>
            </p:extLst>
          </p:nvPr>
        </p:nvGraphicFramePr>
        <p:xfrm>
          <a:off x="3416049" y="484068"/>
          <a:ext cx="4713356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0CF3BE2-F2EE-1CC8-7D05-FC2BC9CE159B}"/>
              </a:ext>
            </a:extLst>
          </p:cNvPr>
          <p:cNvSpPr txBox="1"/>
          <p:nvPr/>
        </p:nvSpPr>
        <p:spPr>
          <a:xfrm>
            <a:off x="5506744" y="2644170"/>
            <a:ext cx="6288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Alteração nos tipos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Tratamento de colunas nulas/insignificantes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Ajuste dos dados para modelagem temporal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Integração das 3 bases de dados;</a:t>
            </a:r>
          </a:p>
        </p:txBody>
      </p:sp>
      <p:pic>
        <p:nvPicPr>
          <p:cNvPr id="25" name="Gráfico 24" descr="Tabela estrutura de tópicos">
            <a:extLst>
              <a:ext uri="{FF2B5EF4-FFF2-40B4-BE49-F238E27FC236}">
                <a16:creationId xmlns:a16="http://schemas.microsoft.com/office/drawing/2014/main" id="{272432AE-0A64-D500-9F68-E2977F8DF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8640" y="3056649"/>
            <a:ext cx="1359794" cy="1359794"/>
          </a:xfrm>
          <a:prstGeom prst="rect">
            <a:avLst/>
          </a:prstGeom>
        </p:spPr>
      </p:pic>
      <p:pic>
        <p:nvPicPr>
          <p:cNvPr id="28" name="Gráfico 27" descr="Banco de dados com preenchimento sólido">
            <a:extLst>
              <a:ext uri="{FF2B5EF4-FFF2-40B4-BE49-F238E27FC236}">
                <a16:creationId xmlns:a16="http://schemas.microsoft.com/office/drawing/2014/main" id="{420B549D-5473-E0AB-AC1D-3EE25D80D1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5155" y="1799215"/>
            <a:ext cx="1006763" cy="1006763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E8A3C98-7520-0C71-FCEA-4541B2A64F47}"/>
              </a:ext>
            </a:extLst>
          </p:cNvPr>
          <p:cNvCxnSpPr>
            <a:cxnSpLocks/>
          </p:cNvCxnSpPr>
          <p:nvPr/>
        </p:nvCxnSpPr>
        <p:spPr>
          <a:xfrm>
            <a:off x="2418535" y="271462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Gráfico 37" descr="Tabela estrutura de tópicos">
            <a:extLst>
              <a:ext uri="{FF2B5EF4-FFF2-40B4-BE49-F238E27FC236}">
                <a16:creationId xmlns:a16="http://schemas.microsoft.com/office/drawing/2014/main" id="{D1B26E87-F367-B8E7-1A52-86F4BA55E7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743" y="4456003"/>
            <a:ext cx="1359794" cy="1359794"/>
          </a:xfrm>
          <a:prstGeom prst="rect">
            <a:avLst/>
          </a:prstGeom>
        </p:spPr>
      </p:pic>
      <p:pic>
        <p:nvPicPr>
          <p:cNvPr id="39" name="Gráfico 38" descr="Tabela estrutura de tópicos">
            <a:extLst>
              <a:ext uri="{FF2B5EF4-FFF2-40B4-BE49-F238E27FC236}">
                <a16:creationId xmlns:a16="http://schemas.microsoft.com/office/drawing/2014/main" id="{A4DBEBF4-AC5B-BA1D-9CA2-0B8DFD85C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8510" y="4461762"/>
            <a:ext cx="1359794" cy="1359794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89062AF-7D28-5BE2-820D-C35498519455}"/>
              </a:ext>
            </a:extLst>
          </p:cNvPr>
          <p:cNvCxnSpPr>
            <a:cxnSpLocks/>
          </p:cNvCxnSpPr>
          <p:nvPr/>
        </p:nvCxnSpPr>
        <p:spPr>
          <a:xfrm flipH="1">
            <a:off x="1767776" y="4077465"/>
            <a:ext cx="627762" cy="69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4BD365-E1E4-1C88-B0D8-C3C7D96B5815}"/>
              </a:ext>
            </a:extLst>
          </p:cNvPr>
          <p:cNvCxnSpPr>
            <a:cxnSpLocks/>
          </p:cNvCxnSpPr>
          <p:nvPr/>
        </p:nvCxnSpPr>
        <p:spPr>
          <a:xfrm>
            <a:off x="2409926" y="4077465"/>
            <a:ext cx="691915" cy="69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FE2775A-F692-3E38-3DD8-4603346D0B80}"/>
              </a:ext>
            </a:extLst>
          </p:cNvPr>
          <p:cNvGrpSpPr/>
          <p:nvPr/>
        </p:nvGrpSpPr>
        <p:grpSpPr>
          <a:xfrm>
            <a:off x="1818162" y="1452511"/>
            <a:ext cx="1200747" cy="326644"/>
            <a:chOff x="0" y="0"/>
            <a:chExt cx="2701640" cy="685134"/>
          </a:xfrm>
          <a:solidFill>
            <a:srgbClr val="33577F"/>
          </a:solidFill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7B438DF7-8827-95CC-C825-026D2D872D4D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Retângulo: Cantos Arredondados 4">
              <a:extLst>
                <a:ext uri="{FF2B5EF4-FFF2-40B4-BE49-F238E27FC236}">
                  <a16:creationId xmlns:a16="http://schemas.microsoft.com/office/drawing/2014/main" id="{7744B4D4-958E-4532-50EC-2022C88BA36F}"/>
                </a:ext>
              </a:extLst>
            </p:cNvPr>
            <p:cNvSpPr txBox="1"/>
            <p:nvPr/>
          </p:nvSpPr>
          <p:spPr>
            <a:xfrm>
              <a:off x="33445" y="33445"/>
              <a:ext cx="2634749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Combustíveis  Brasil</a:t>
              </a:r>
              <a:endParaRPr lang="pt-BR" sz="11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69D3623-86CA-861D-B5E6-E61967DCE07A}"/>
              </a:ext>
            </a:extLst>
          </p:cNvPr>
          <p:cNvGrpSpPr/>
          <p:nvPr/>
        </p:nvGrpSpPr>
        <p:grpSpPr>
          <a:xfrm>
            <a:off x="3101841" y="3561599"/>
            <a:ext cx="1200747" cy="326644"/>
            <a:chOff x="0" y="0"/>
            <a:chExt cx="2701640" cy="685134"/>
          </a:xfrm>
          <a:solidFill>
            <a:srgbClr val="33577F"/>
          </a:solidFill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FE4C1B61-0F0D-5546-0538-4BF30CE88AC9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64EFC389-458C-5EE5-6B47-53792C5036EA}"/>
                </a:ext>
              </a:extLst>
            </p:cNvPr>
            <p:cNvSpPr txBox="1"/>
            <p:nvPr/>
          </p:nvSpPr>
          <p:spPr>
            <a:xfrm>
              <a:off x="33446" y="33445"/>
              <a:ext cx="2634749" cy="6182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Tabela – Minas Gerais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CAECABF-02A1-CB2F-E158-CC9CA1F4CE0C}"/>
              </a:ext>
            </a:extLst>
          </p:cNvPr>
          <p:cNvGrpSpPr/>
          <p:nvPr/>
        </p:nvGrpSpPr>
        <p:grpSpPr>
          <a:xfrm>
            <a:off x="1138266" y="5611833"/>
            <a:ext cx="1200747" cy="326644"/>
            <a:chOff x="0" y="0"/>
            <a:chExt cx="2701640" cy="685134"/>
          </a:xfrm>
          <a:solidFill>
            <a:srgbClr val="33577F"/>
          </a:solidFill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0AC8F332-06FA-D13A-C497-E03F1A44F298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Retângulo: Cantos Arredondados 4">
              <a:extLst>
                <a:ext uri="{FF2B5EF4-FFF2-40B4-BE49-F238E27FC236}">
                  <a16:creationId xmlns:a16="http://schemas.microsoft.com/office/drawing/2014/main" id="{C09DCB10-3E13-30AD-99D3-F71BFC2C24CB}"/>
                </a:ext>
              </a:extLst>
            </p:cNvPr>
            <p:cNvSpPr txBox="1"/>
            <p:nvPr/>
          </p:nvSpPr>
          <p:spPr>
            <a:xfrm>
              <a:off x="33446" y="33445"/>
              <a:ext cx="2634749" cy="6182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Tabela – Etanol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238035A-F1F5-4569-259F-35BC863E19C7}"/>
              </a:ext>
            </a:extLst>
          </p:cNvPr>
          <p:cNvGrpSpPr/>
          <p:nvPr/>
        </p:nvGrpSpPr>
        <p:grpSpPr>
          <a:xfrm>
            <a:off x="2545848" y="5608801"/>
            <a:ext cx="1200747" cy="326644"/>
            <a:chOff x="0" y="0"/>
            <a:chExt cx="2701640" cy="685134"/>
          </a:xfrm>
          <a:solidFill>
            <a:srgbClr val="33577F"/>
          </a:solidFill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CDA478A5-BCAD-AA63-84BD-7CC15E3143FC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Retângulo: Cantos Arredondados 4">
              <a:extLst>
                <a:ext uri="{FF2B5EF4-FFF2-40B4-BE49-F238E27FC236}">
                  <a16:creationId xmlns:a16="http://schemas.microsoft.com/office/drawing/2014/main" id="{F17705DB-A21C-675A-B284-A5F7D7C29DAA}"/>
                </a:ext>
              </a:extLst>
            </p:cNvPr>
            <p:cNvSpPr txBox="1"/>
            <p:nvPr/>
          </p:nvSpPr>
          <p:spPr>
            <a:xfrm>
              <a:off x="33446" y="33445"/>
              <a:ext cx="2634749" cy="6182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Tabela - Gasolina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1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9FF27A-4415-D0EB-EC3E-D942327D3B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5953" y="484068"/>
            <a:ext cx="11211415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8D55BBD-DF51-1D4D-7DC6-7899F2BD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59" y="52366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917555"/>
              </p:ext>
            </p:extLst>
          </p:nvPr>
        </p:nvGraphicFramePr>
        <p:xfrm>
          <a:off x="3416049" y="484068"/>
          <a:ext cx="4713356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2635B70-9246-2F9B-1C66-C2E8CE2A2D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528" y="2718954"/>
            <a:ext cx="4145519" cy="2752066"/>
          </a:xfrm>
          <a:prstGeom prst="rect">
            <a:avLst/>
          </a:prstGeom>
        </p:spPr>
      </p:pic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803E0FEE-CCA9-6960-A61D-72127E0718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16" y="2269632"/>
            <a:ext cx="3047551" cy="3392229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F1C786CF-F2E5-8EE8-78AA-3DBABDEE2F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1" y="2625877"/>
            <a:ext cx="3550624" cy="2624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1EF07D0-6EEF-0712-2442-5F3451DB5937}"/>
              </a:ext>
            </a:extLst>
          </p:cNvPr>
          <p:cNvGrpSpPr/>
          <p:nvPr/>
        </p:nvGrpSpPr>
        <p:grpSpPr>
          <a:xfrm>
            <a:off x="1059862" y="1596046"/>
            <a:ext cx="2517114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3B219B84-E0CF-8C8D-5A89-932EC19C9785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4CAB67F1-082A-7ED9-6506-82EF54112EE1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Dados categóricos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54E5C15-B5B2-2462-1B59-D89EC88CE145}"/>
              </a:ext>
            </a:extLst>
          </p:cNvPr>
          <p:cNvGrpSpPr/>
          <p:nvPr/>
        </p:nvGrpSpPr>
        <p:grpSpPr>
          <a:xfrm>
            <a:off x="4679065" y="1575142"/>
            <a:ext cx="2517114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3739923-2D45-E615-3E69-3EE54393D4D1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Retângulo: Cantos Arredondados 4">
              <a:extLst>
                <a:ext uri="{FF2B5EF4-FFF2-40B4-BE49-F238E27FC236}">
                  <a16:creationId xmlns:a16="http://schemas.microsoft.com/office/drawing/2014/main" id="{9E4D1021-D209-1173-AAE2-867EE8D5CA0D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Dados numéricos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0960EDD-2D82-0C4A-17E3-EAC90F6BD7C3}"/>
              </a:ext>
            </a:extLst>
          </p:cNvPr>
          <p:cNvGrpSpPr/>
          <p:nvPr/>
        </p:nvGrpSpPr>
        <p:grpSpPr>
          <a:xfrm>
            <a:off x="8482742" y="1578735"/>
            <a:ext cx="2517114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F3886AA4-0B2E-9471-CD45-03911B30E230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Retângulo: Cantos Arredondados 4">
              <a:extLst>
                <a:ext uri="{FF2B5EF4-FFF2-40B4-BE49-F238E27FC236}">
                  <a16:creationId xmlns:a16="http://schemas.microsoft.com/office/drawing/2014/main" id="{6F7A8075-CE01-88CC-06A1-346A0F90D551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Séries temporais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9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9FF27A-4415-D0EB-EC3E-D942327D3B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0" y="484068"/>
            <a:ext cx="7135368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8D55BBD-DF51-1D4D-7DC6-7899F2BD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06" y="525059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A28A44-181D-E5A2-A400-2375650434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510" y="484067"/>
            <a:ext cx="3837708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554032"/>
              </p:ext>
            </p:extLst>
          </p:nvPr>
        </p:nvGraphicFramePr>
        <p:xfrm>
          <a:off x="78510" y="484067"/>
          <a:ext cx="3652981" cy="81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id="{50FC49E0-60EE-0A02-508A-70FFCE3F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9" y="4583048"/>
            <a:ext cx="1815157" cy="9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C972-CECE-6520-98ED-AC5CFF00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" y="2805833"/>
            <a:ext cx="2203273" cy="16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IMA Models in Python Course | DataCamp">
            <a:extLst>
              <a:ext uri="{FF2B5EF4-FFF2-40B4-BE49-F238E27FC236}">
                <a16:creationId xmlns:a16="http://schemas.microsoft.com/office/drawing/2014/main" id="{51BFC26F-D85D-41C8-7D1A-40C52113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78" y="1501389"/>
            <a:ext cx="1443633" cy="149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Varredura e seleção de modelos para previsão no AutoML - Azure Machine  Learning | Microsoft Learn">
            <a:extLst>
              <a:ext uri="{FF2B5EF4-FFF2-40B4-BE49-F238E27FC236}">
                <a16:creationId xmlns:a16="http://schemas.microsoft.com/office/drawing/2014/main" id="{9E336AD1-4D7B-51A4-39EF-67F3CE5134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0" b="13607"/>
          <a:stretch/>
        </p:blipFill>
        <p:spPr bwMode="auto">
          <a:xfrm>
            <a:off x="4598840" y="2217944"/>
            <a:ext cx="2994320" cy="155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áfico 12" descr="Processador estrutura de tópicos">
            <a:extLst>
              <a:ext uri="{FF2B5EF4-FFF2-40B4-BE49-F238E27FC236}">
                <a16:creationId xmlns:a16="http://schemas.microsoft.com/office/drawing/2014/main" id="{B7046D64-6ECC-40EE-B080-8A50C2CB10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9559" y="4178777"/>
            <a:ext cx="1276641" cy="1276641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99014D7-59E3-7E1D-A3FE-31B41B44C8B8}"/>
              </a:ext>
            </a:extLst>
          </p:cNvPr>
          <p:cNvGrpSpPr/>
          <p:nvPr/>
        </p:nvGrpSpPr>
        <p:grpSpPr>
          <a:xfrm>
            <a:off x="7933124" y="1055913"/>
            <a:ext cx="3711512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9AFF651-FC4D-99B7-502E-482BA3975790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D03C50ED-C6D3-D20C-4BD2-04F4D96D7E0B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Criação de variáveis temporais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F584949-05F2-B573-B7F7-B25E82C2B237}"/>
              </a:ext>
            </a:extLst>
          </p:cNvPr>
          <p:cNvGrpSpPr/>
          <p:nvPr/>
        </p:nvGrpSpPr>
        <p:grpSpPr>
          <a:xfrm>
            <a:off x="7886700" y="2656747"/>
            <a:ext cx="3750098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C70EF629-CF4A-9D6C-2AF8-FE16F6352FA3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EB675E7E-8E65-10EC-0024-299330DB8EBE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Cross-</a:t>
              </a:r>
              <a:r>
                <a:rPr lang="pt-BR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validation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3" name="Gráfico 22" descr="Calendário diário estrutura de tópicos">
            <a:extLst>
              <a:ext uri="{FF2B5EF4-FFF2-40B4-BE49-F238E27FC236}">
                <a16:creationId xmlns:a16="http://schemas.microsoft.com/office/drawing/2014/main" id="{0A91D63E-1993-0D48-6300-8AAF1FF580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11156" y="830718"/>
            <a:ext cx="1123974" cy="1123974"/>
          </a:xfrm>
          <a:prstGeom prst="rect">
            <a:avLst/>
          </a:prstGeom>
        </p:spPr>
      </p:pic>
      <p:pic>
        <p:nvPicPr>
          <p:cNvPr id="25" name="Gráfico 24" descr="Comentar com Curtir estrutura de tópicos">
            <a:extLst>
              <a:ext uri="{FF2B5EF4-FFF2-40B4-BE49-F238E27FC236}">
                <a16:creationId xmlns:a16="http://schemas.microsoft.com/office/drawing/2014/main" id="{4D33BEAF-8678-2AF0-1783-3FC40E151A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2923" y="4226372"/>
            <a:ext cx="1276640" cy="1276640"/>
          </a:xfrm>
          <a:prstGeom prst="rect">
            <a:avLst/>
          </a:prstGeom>
        </p:spPr>
      </p:pic>
      <p:pic>
        <p:nvPicPr>
          <p:cNvPr id="27" name="Gráfico 26" descr="Estatísticas estrutura de tópicos">
            <a:extLst>
              <a:ext uri="{FF2B5EF4-FFF2-40B4-BE49-F238E27FC236}">
                <a16:creationId xmlns:a16="http://schemas.microsoft.com/office/drawing/2014/main" id="{8CC057DE-B55D-2642-A4BF-8B1DB2C8B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01887" y="841521"/>
            <a:ext cx="1106973" cy="1106973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2CD422E-407D-F66E-5FCF-F059E5AC6D7B}"/>
              </a:ext>
            </a:extLst>
          </p:cNvPr>
          <p:cNvGrpSpPr/>
          <p:nvPr/>
        </p:nvGrpSpPr>
        <p:grpSpPr>
          <a:xfrm>
            <a:off x="7840275" y="4427073"/>
            <a:ext cx="3750098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BB9B776-E05C-781F-B8E3-9F779B9BBCBD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Retângulo: Cantos Arredondados 4">
              <a:extLst>
                <a:ext uri="{FF2B5EF4-FFF2-40B4-BE49-F238E27FC236}">
                  <a16:creationId xmlns:a16="http://schemas.microsoft.com/office/drawing/2014/main" id="{F3A90BA6-0C1C-7A79-B2EA-65399F313CBA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Treinamento e avaliação dos modelos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9FF27A-4415-D0EB-EC3E-D942327D3B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0" y="484068"/>
            <a:ext cx="7135368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A28A44-181D-E5A2-A400-2375650434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510" y="484067"/>
            <a:ext cx="3837708" cy="587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2A78087-F15D-194D-0FF2-EE21AF54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23221"/>
              </p:ext>
            </p:extLst>
          </p:nvPr>
        </p:nvGraphicFramePr>
        <p:xfrm>
          <a:off x="61388" y="480748"/>
          <a:ext cx="3520929" cy="81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B389B6A8-A66B-F134-63CF-D8AC4EA5D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562" y="2272445"/>
            <a:ext cx="3573603" cy="11477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F44B41-C0AB-934C-D686-AB59F0169C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562" y="4060823"/>
            <a:ext cx="3599344" cy="1147763"/>
          </a:xfrm>
          <a:prstGeom prst="rect">
            <a:avLst/>
          </a:prstGeom>
        </p:spPr>
      </p:pic>
      <p:pic>
        <p:nvPicPr>
          <p:cNvPr id="12" name="Gráfico 11" descr="Selo Tick1 com preenchimento sólido">
            <a:extLst>
              <a:ext uri="{FF2B5EF4-FFF2-40B4-BE49-F238E27FC236}">
                <a16:creationId xmlns:a16="http://schemas.microsoft.com/office/drawing/2014/main" id="{1ADBDFAE-8E04-905D-BBB7-DFD78F547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6371" y="1295688"/>
            <a:ext cx="818261" cy="818261"/>
          </a:xfrm>
          <a:prstGeom prst="rect">
            <a:avLst/>
          </a:prstGeom>
        </p:spPr>
      </p:pic>
      <p:pic>
        <p:nvPicPr>
          <p:cNvPr id="15" name="Imagem 14" descr="Gráfico, Histograma&#10;&#10;Descrição gerada automaticamente">
            <a:extLst>
              <a:ext uri="{FF2B5EF4-FFF2-40B4-BE49-F238E27FC236}">
                <a16:creationId xmlns:a16="http://schemas.microsoft.com/office/drawing/2014/main" id="{0D720CF2-FCE3-8E98-E711-70A3B3AD68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1" y="1824052"/>
            <a:ext cx="3530159" cy="1900322"/>
          </a:xfrm>
          <a:prstGeom prst="rect">
            <a:avLst/>
          </a:prstGeom>
        </p:spPr>
      </p:pic>
      <p:pic>
        <p:nvPicPr>
          <p:cNvPr id="19" name="Imagem 1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BC947C-B047-71EA-0ADB-B6560F69CD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39" y="4060823"/>
            <a:ext cx="3436245" cy="1900322"/>
          </a:xfrm>
          <a:prstGeom prst="rect">
            <a:avLst/>
          </a:prstGeom>
        </p:spPr>
      </p:pic>
      <p:pic>
        <p:nvPicPr>
          <p:cNvPr id="21" name="Imagem 2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BB0C2FF-0A34-718B-3DEB-47CEFDA68A8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83" y="4061243"/>
            <a:ext cx="3435486" cy="1899902"/>
          </a:xfrm>
          <a:prstGeom prst="rect">
            <a:avLst/>
          </a:prstGeom>
        </p:spPr>
      </p:pic>
      <p:pic>
        <p:nvPicPr>
          <p:cNvPr id="22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AB2D336B-7113-C810-2F65-745CB21C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59" y="523662"/>
            <a:ext cx="1619141" cy="9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B36FB0C-16BF-429E-5F57-0ED243B0E988}"/>
              </a:ext>
            </a:extLst>
          </p:cNvPr>
          <p:cNvGrpSpPr/>
          <p:nvPr/>
        </p:nvGrpSpPr>
        <p:grpSpPr>
          <a:xfrm>
            <a:off x="5969119" y="755260"/>
            <a:ext cx="3750098" cy="673586"/>
            <a:chOff x="0" y="0"/>
            <a:chExt cx="2701640" cy="685134"/>
          </a:xfrm>
          <a:solidFill>
            <a:srgbClr val="ED7D31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DF0AF2C9-FB12-8A01-BB64-2D97D3A6C59A}"/>
                </a:ext>
              </a:extLst>
            </p:cNvPr>
            <p:cNvSpPr/>
            <p:nvPr/>
          </p:nvSpPr>
          <p:spPr>
            <a:xfrm>
              <a:off x="0" y="0"/>
              <a:ext cx="2701640" cy="68513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Retângulo: Cantos Arredondados 4">
              <a:extLst>
                <a:ext uri="{FF2B5EF4-FFF2-40B4-BE49-F238E27FC236}">
                  <a16:creationId xmlns:a16="http://schemas.microsoft.com/office/drawing/2014/main" id="{E317F520-981D-39D1-E453-E6BFC12717EA}"/>
                </a:ext>
              </a:extLst>
            </p:cNvPr>
            <p:cNvSpPr txBox="1"/>
            <p:nvPr/>
          </p:nvSpPr>
          <p:spPr>
            <a:xfrm>
              <a:off x="33445" y="33445"/>
              <a:ext cx="2634750" cy="6182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Qualidade das previsões</a:t>
              </a:r>
              <a:endParaRPr lang="pt-BR" sz="24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7" name="Imagem 26" descr="Gráfico, Histograma&#10;&#10;Descrição gerada automaticamente">
            <a:extLst>
              <a:ext uri="{FF2B5EF4-FFF2-40B4-BE49-F238E27FC236}">
                <a16:creationId xmlns:a16="http://schemas.microsoft.com/office/drawing/2014/main" id="{B3D3E322-BCDC-6ED1-80F5-90D418754A6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84" y="1861504"/>
            <a:ext cx="3529380" cy="18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FF47-0C74-0B58-CC76-7A01CD78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663"/>
            <a:ext cx="9144000" cy="1342835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pela atenção!</a:t>
            </a:r>
          </a:p>
        </p:txBody>
      </p:sp>
      <p:pic>
        <p:nvPicPr>
          <p:cNvPr id="1026" name="Picture 2" descr="Pontifícia Universidade Católica de Minas Gerais - PUC-Minas">
            <a:extLst>
              <a:ext uri="{FF2B5EF4-FFF2-40B4-BE49-F238E27FC236}">
                <a16:creationId xmlns:a16="http://schemas.microsoft.com/office/drawing/2014/main" id="{8E334A66-E4F7-D95B-9A9A-54D18994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51" y="2876701"/>
            <a:ext cx="2302003" cy="13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07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C9829D-8250-439A-B756-1E7C4776E411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04A0A9FFA97C439A11BDD98B6429C4" ma:contentTypeVersion="13" ma:contentTypeDescription="Crie um novo documento." ma:contentTypeScope="" ma:versionID="f5c445fcdf754f9a535bf21afcfbc0bf">
  <xsd:schema xmlns:xsd="http://www.w3.org/2001/XMLSchema" xmlns:xs="http://www.w3.org/2001/XMLSchema" xmlns:p="http://schemas.microsoft.com/office/2006/metadata/properties" xmlns:ns2="037de0fc-bb48-47fd-a9cf-0046f37872da" xmlns:ns3="4a807b81-3b1a-4f9f-9722-d9c25439daee" targetNamespace="http://schemas.microsoft.com/office/2006/metadata/properties" ma:root="true" ma:fieldsID="f46aad865f5b69dce123531775b5c4f1" ns2:_="" ns3:_="">
    <xsd:import namespace="037de0fc-bb48-47fd-a9cf-0046f37872da"/>
    <xsd:import namespace="4a807b81-3b1a-4f9f-9722-d9c25439da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de0fc-bb48-47fd-a9cf-0046f37872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2abc21da-dfb5-42b9-959a-b49a005e6c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07b81-3b1a-4f9f-9722-d9c25439dae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5e3857-4dbc-4cae-80e9-37526e8ecc88}" ma:internalName="TaxCatchAll" ma:showField="CatchAllData" ma:web="4a807b81-3b1a-4f9f-9722-d9c25439da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807b81-3b1a-4f9f-9722-d9c25439daee" xsi:nil="true"/>
    <lcf76f155ced4ddcb4097134ff3c332f xmlns="037de0fc-bb48-47fd-a9cf-0046f37872d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F7FEA-4FFD-4A3E-ACD9-BC445E491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de0fc-bb48-47fd-a9cf-0046f37872da"/>
    <ds:schemaRef ds:uri="4a807b81-3b1a-4f9f-9722-d9c25439d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087F5-8A0C-4384-BFFC-4C1EE944B03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c79ed7e-8b5b-4d51-aec5-355205712026"/>
    <ds:schemaRef ds:uri="d21b7214-e7f8-4fe5-b024-9ffce3daff61"/>
    <ds:schemaRef ds:uri="http://schemas.microsoft.com/office/2006/metadata/properties"/>
    <ds:schemaRef ds:uri="4a807b81-3b1a-4f9f-9722-d9c25439daee"/>
    <ds:schemaRef ds:uri="037de0fc-bb48-47fd-a9cf-0046f37872da"/>
  </ds:schemaRefs>
</ds:datastoreItem>
</file>

<file path=customXml/itemProps3.xml><?xml version="1.0" encoding="utf-8"?>
<ds:datastoreItem xmlns:ds="http://schemas.openxmlformats.org/officeDocument/2006/customXml" ds:itemID="{106C7548-6343-4216-899E-47AE31993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195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ExtraBold</vt:lpstr>
      <vt:lpstr>Open Sans</vt:lpstr>
      <vt:lpstr>Tema do Office</vt:lpstr>
      <vt:lpstr>Mint</vt:lpstr>
      <vt:lpstr>Retrospectiva</vt:lpstr>
      <vt:lpstr>Trabalho de Conclusão de Curso Ciência de Dados e Big Data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Colaborador</dc:creator>
  <cp:lastModifiedBy>Emanuel Brandão</cp:lastModifiedBy>
  <cp:revision>7</cp:revision>
  <dcterms:created xsi:type="dcterms:W3CDTF">2024-05-10T14:46:46Z</dcterms:created>
  <dcterms:modified xsi:type="dcterms:W3CDTF">2024-10-25T14:07:56Z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0x0101004804A0A9FFA97C439A11BDD98B6429C4</vt:lpwstr>
  </property>
</Properties>
</file>