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</p:sldIdLst>
  <p:sldSz cy="5143500" cx="9144000"/>
  <p:notesSz cx="6858000" cy="9144000"/>
  <p:embeddedFontLst>
    <p:embeddedFont>
      <p:font typeface="Montserrat"/>
      <p:regular r:id="rId30"/>
      <p:bold r:id="rId31"/>
      <p:italic r:id="rId32"/>
      <p:boldItalic r:id="rId33"/>
    </p:embeddedFont>
    <p:embeddedFont>
      <p:font typeface="Lato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0F3F5401-D617-4F6C-9528-C3830EA14EA8}">
  <a:tblStyle styleId="{0F3F5401-D617-4F6C-9528-C3830EA14EA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Montserrat-bold.fntdata"/><Relationship Id="rId30" Type="http://schemas.openxmlformats.org/officeDocument/2006/relationships/font" Target="fonts/Montserrat-regular.fntdata"/><Relationship Id="rId11" Type="http://schemas.openxmlformats.org/officeDocument/2006/relationships/slide" Target="slides/slide5.xml"/><Relationship Id="rId33" Type="http://schemas.openxmlformats.org/officeDocument/2006/relationships/font" Target="fonts/Montserrat-boldItalic.fntdata"/><Relationship Id="rId10" Type="http://schemas.openxmlformats.org/officeDocument/2006/relationships/slide" Target="slides/slide4.xml"/><Relationship Id="rId32" Type="http://schemas.openxmlformats.org/officeDocument/2006/relationships/font" Target="fonts/Montserrat-italic.fntdata"/><Relationship Id="rId13" Type="http://schemas.openxmlformats.org/officeDocument/2006/relationships/slide" Target="slides/slide7.xml"/><Relationship Id="rId35" Type="http://schemas.openxmlformats.org/officeDocument/2006/relationships/font" Target="fonts/Lato-bold.fntdata"/><Relationship Id="rId12" Type="http://schemas.openxmlformats.org/officeDocument/2006/relationships/slide" Target="slides/slide6.xml"/><Relationship Id="rId34" Type="http://schemas.openxmlformats.org/officeDocument/2006/relationships/font" Target="fonts/Lato-regular.fntdata"/><Relationship Id="rId15" Type="http://schemas.openxmlformats.org/officeDocument/2006/relationships/slide" Target="slides/slide9.xml"/><Relationship Id="rId37" Type="http://schemas.openxmlformats.org/officeDocument/2006/relationships/font" Target="fonts/Lato-boldItalic.fntdata"/><Relationship Id="rId14" Type="http://schemas.openxmlformats.org/officeDocument/2006/relationships/slide" Target="slides/slide8.xml"/><Relationship Id="rId36" Type="http://schemas.openxmlformats.org/officeDocument/2006/relationships/font" Target="fonts/Lato-italic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f1b79bdf3_0_7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3f1b79bdf3_0_7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3f1b79bdf3_0_7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3f1b79bdf3_0_7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f1b79bdf3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3f1b79bdf3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3f1c7e98c0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3f1c7e98c0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3f1c7e98c0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3f1c7e98c0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f1c7e98c0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3f1c7e98c0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3f1c7e98c0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3f1c7e98c0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3f41a63fcf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3f41a63fcf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3f1b79bdf3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3f1b79bdf3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3f1b79bdf3_1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3f1b79bdf3_1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f1b79bdf3_0_7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f1b79bdf3_0_7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3f1c7e98c0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3f1c7e98c0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3f1c7e98c0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3f1c7e98c0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3f1c7e98c0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3f1c7e98c0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3f1c7e98c0_2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3f1c7e98c0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f1b79bdf3_0_7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3f1b79bdf3_0_7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f1b79bdf3_0_7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f1b79bdf3_0_7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f1b79bdf3_0_7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3f1b79bdf3_0_7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f1b79bdf3_0_7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f1b79bdf3_0_7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f1b79bdf3_0_7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3f1b79bdf3_0_7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f1b79bdf3_0_8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f1b79bdf3_0_8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f1b79bdf3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3f1b79bdf3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med">
    <p:push dir="r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emanuelbalcazar13@gmail.com" TargetMode="External"/><Relationship Id="rId4" Type="http://schemas.openxmlformats.org/officeDocument/2006/relationships/hyperlink" Target="mailto:taksantong@gmail.com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://graphdatabases.com" TargetMode="External"/><Relationship Id="rId4" Type="http://schemas.openxmlformats.org/officeDocument/2006/relationships/image" Target="../media/image1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1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://orientdb.com/docs/3.0.x/apis-and-drivers/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Introducción a bases de datos multimodelo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3145750" y="3377750"/>
            <a:ext cx="5802600" cy="146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Docentes: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s-419"/>
              <a:t>A.P.U Balcazar, Carlos Emanuel - </a:t>
            </a:r>
            <a:r>
              <a:rPr lang="es-419" u="sng">
                <a:solidFill>
                  <a:schemeClr val="accent5"/>
                </a:solidFill>
                <a:hlinkClick r:id="rId3"/>
              </a:rPr>
              <a:t>emanuelbalcazar13@gmail.com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-419"/>
              <a:t>Tong Valera, Henry - </a:t>
            </a:r>
            <a:r>
              <a:rPr lang="es-419" u="sng">
                <a:solidFill>
                  <a:schemeClr val="accent5"/>
                </a:solidFill>
              </a:rPr>
              <a:t>henry.tong.v</a:t>
            </a:r>
            <a:r>
              <a:rPr lang="es-419" u="sng">
                <a:solidFill>
                  <a:schemeClr val="accent5"/>
                </a:solidFill>
                <a:hlinkClick r:id="rId4"/>
              </a:rPr>
              <a:t>@gmail.com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Modelos de Grafo (Graphdata)</a:t>
            </a:r>
            <a:endParaRPr/>
          </a:p>
        </p:txBody>
      </p:sp>
      <p:sp>
        <p:nvSpPr>
          <p:cNvPr id="197" name="Google Shape;197;p22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22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419" sz="1400"/>
              <a:t>Atributos y relaciones representadas como un grafo.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419" sz="1400"/>
              <a:t>Consultas </a:t>
            </a:r>
            <a:r>
              <a:rPr lang="es-419" sz="1400"/>
              <a:t>más</a:t>
            </a:r>
            <a:r>
              <a:rPr lang="es-419" sz="1400"/>
              <a:t> amplias y no limitadas por tablas.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419" sz="1400"/>
              <a:t>Permite aplicar </a:t>
            </a:r>
            <a:r>
              <a:rPr lang="es-419" sz="1400"/>
              <a:t>teoría</a:t>
            </a:r>
            <a:r>
              <a:rPr lang="es-419" sz="1400"/>
              <a:t> de grafos (teoría del vendedor viajante, búsqueda de camino más eficiente, árbol de posibilidades…).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419" sz="1400"/>
              <a:t>Las búsquedas tiene un alto nivel de efectividad y eficiencia.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419" sz="1400"/>
              <a:t>Ejemplos conocidos: Neo4j, ArangoDB, VertexDB.</a:t>
            </a:r>
            <a:endParaRPr sz="1400"/>
          </a:p>
        </p:txBody>
      </p:sp>
      <p:pic>
        <p:nvPicPr>
          <p:cNvPr id="199" name="Google Shape;19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275" y="1567560"/>
            <a:ext cx="3962874" cy="30833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Modelo de Objetos (NoSQL)</a:t>
            </a:r>
            <a:endParaRPr/>
          </a:p>
        </p:txBody>
      </p:sp>
      <p:sp>
        <p:nvSpPr>
          <p:cNvPr id="205" name="Google Shape;205;p23"/>
          <p:cNvSpPr txBox="1"/>
          <p:nvPr>
            <p:ph idx="1" type="body"/>
          </p:nvPr>
        </p:nvSpPr>
        <p:spPr>
          <a:xfrm>
            <a:off x="1261850" y="1567550"/>
            <a:ext cx="34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s-419" sz="1500"/>
              <a:t>Basado en el paradigma de objetos como representación de datos.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s-419" sz="1500"/>
              <a:t>Almacenan los datos complejos directamente.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s-419" sz="1500"/>
              <a:t>Puede relacionar objetos entre </a:t>
            </a:r>
            <a:r>
              <a:rPr lang="es-419" sz="1500"/>
              <a:t>sí</a:t>
            </a:r>
            <a:r>
              <a:rPr lang="es-419" sz="1500"/>
              <a:t> mediante el uso de punteros.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s-419" sz="1500"/>
              <a:t>Permite usar conceptos de encapsulación, herencia, clase.</a:t>
            </a:r>
            <a:endParaRPr sz="1500"/>
          </a:p>
        </p:txBody>
      </p:sp>
      <p:pic>
        <p:nvPicPr>
          <p:cNvPr id="206" name="Google Shape;20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0700" y="1647525"/>
            <a:ext cx="4318900" cy="221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Comparativa</a:t>
            </a:r>
            <a:endParaRPr/>
          </a:p>
        </p:txBody>
      </p:sp>
      <p:graphicFrame>
        <p:nvGraphicFramePr>
          <p:cNvPr id="212" name="Google Shape;212;p24"/>
          <p:cNvGraphicFramePr/>
          <p:nvPr/>
        </p:nvGraphicFramePr>
        <p:xfrm>
          <a:off x="114800" y="1022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{0F3F5401-D617-4F6C-9528-C3830EA14EA8}</a:tableStyleId>
              </a:tblPr>
              <a:tblGrid>
                <a:gridCol w="1175575"/>
                <a:gridCol w="7799175"/>
              </a:tblGrid>
              <a:tr h="4401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</a:rPr>
                        <a:t>Modelo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</a:rPr>
                        <a:t>Características destacadas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1048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00FFFF"/>
                          </a:solidFill>
                        </a:rPr>
                        <a:t>SQL</a:t>
                      </a:r>
                      <a:endParaRPr>
                        <a:solidFill>
                          <a:srgbClr val="00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</a:rPr>
                        <a:t>Varios años en uso: Gran cantidad de documentación, herramientas y personas disponibles.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</a:rPr>
                        <a:t>Útil cuando la data es principalmente estructurada.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</a:rPr>
                        <a:t>(Logs, planillas...)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1048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00FFFF"/>
                          </a:solidFill>
                        </a:rPr>
                        <a:t>NOSQL</a:t>
                      </a:r>
                      <a:endParaRPr>
                        <a:solidFill>
                          <a:srgbClr val="00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</a:rPr>
                        <a:t>Útil cuando la data es principalmente no estructurada o cuya estructura cambia en el tiempo.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</a:rPr>
                        <a:t>Rapidez de instalación, uso, escalabilidad.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</a:rPr>
                        <a:t>(Datos de historial médico, Formularios con preguntas dinámicas...)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14787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00FFFF"/>
                          </a:solidFill>
                        </a:rPr>
                        <a:t>GRAFOS</a:t>
                      </a:r>
                      <a:endParaRPr>
                        <a:solidFill>
                          <a:srgbClr val="00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</a:rPr>
                        <a:t>Ideal para establecer grandes cantidades de relaciones entre los datos</a:t>
                      </a:r>
                      <a:r>
                        <a:rPr lang="es-419">
                          <a:solidFill>
                            <a:srgbClr val="FFFFFF"/>
                          </a:solidFill>
                        </a:rPr>
                        <a:t>.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</a:rPr>
                        <a:t>Nuevos motores de datos se están desarrollando y surgiendo.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</a:rPr>
                        <a:t>(¿Cuántos usuarios han comprado el producto ‘ABC’ y además viven en el país ‘CCC’ y además han comprado el producto ‘DDD’ y tienen más de 5 amigos que viven en el distrito ‘ZZZ’ con edades mayores a 20 años y que además les gusta el libro ‘MMM’?)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Usemos todas al mismo tiempo!</a:t>
            </a:r>
            <a:endParaRPr/>
          </a:p>
        </p:txBody>
      </p:sp>
      <p:sp>
        <p:nvSpPr>
          <p:cNvPr id="218" name="Google Shape;218;p2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-419" sz="2400"/>
              <a:t>Y ahora entra en juego el concepto de “multimodelo”, debido a que es posible utilizar los modelos previamente mencionados en una sola base de datos.</a:t>
            </a:r>
            <a:endParaRPr sz="2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" name="Google Shape;22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4875" y="182225"/>
            <a:ext cx="4687975" cy="468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¿Porque </a:t>
            </a:r>
            <a:r>
              <a:rPr lang="es-419"/>
              <a:t>utilizaría</a:t>
            </a:r>
            <a:r>
              <a:rPr lang="es-419"/>
              <a:t> una base de datos multimodelo?</a:t>
            </a:r>
            <a:endParaRPr/>
          </a:p>
        </p:txBody>
      </p:sp>
      <p:sp>
        <p:nvSpPr>
          <p:cNvPr id="229" name="Google Shape;229;p27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30" name="Google Shape;23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6450" y="1390463"/>
            <a:ext cx="3524250" cy="3381375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27"/>
          <p:cNvSpPr txBox="1"/>
          <p:nvPr>
            <p:ph idx="2" type="body"/>
          </p:nvPr>
        </p:nvSpPr>
        <p:spPr>
          <a:xfrm>
            <a:off x="4933225" y="1567550"/>
            <a:ext cx="3403200" cy="32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rgbClr val="FFFFFF"/>
                </a:solidFill>
              </a:rPr>
              <a:t>Las aplicaciones complejas combinan diferentes tipos de problemas.</a:t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rgbClr val="FFFFFF"/>
                </a:solidFill>
              </a:rPr>
              <a:t>Elegir el idioma correcto para cada trabajo puede ser más productivo que intentar ajustar todos los aspectos en un solo idioma.</a:t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-419" sz="1600">
                <a:solidFill>
                  <a:srgbClr val="FFFFFF"/>
                </a:solidFill>
              </a:rPr>
              <a:t>Este mismo concepto se puede aplicar a las bases de datos .</a:t>
            </a:r>
            <a:endParaRPr sz="16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Mismos datos representados en diferentes modelos</a:t>
            </a:r>
            <a:endParaRPr/>
          </a:p>
        </p:txBody>
      </p:sp>
      <p:graphicFrame>
        <p:nvGraphicFramePr>
          <p:cNvPr id="237" name="Google Shape;237;p28"/>
          <p:cNvGraphicFramePr/>
          <p:nvPr/>
        </p:nvGraphicFramePr>
        <p:xfrm>
          <a:off x="335950" y="1492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{0F3F5401-D617-4F6C-9528-C3830EA14EA8}</a:tableStyleId>
              </a:tblPr>
              <a:tblGrid>
                <a:gridCol w="2062075"/>
                <a:gridCol w="2062075"/>
                <a:gridCol w="2062075"/>
                <a:gridCol w="206207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</a:rPr>
                        <a:t>SQL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</a:rPr>
                        <a:t>NOSQL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</a:rPr>
                        <a:t>GRAFO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Entidad con datos (atributos)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</a:rPr>
                        <a:t>Tabla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</a:rPr>
                        <a:t>Documento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</a:rPr>
                        <a:t>Nodo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Relación entre entidades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</a:rPr>
                        <a:t>Foreign Key / Join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</a:rPr>
                        <a:t>Map Reduce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</a:rPr>
                        <a:t>Agreggation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</a:rPr>
                        <a:t>Relación / traversal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Tipos de datos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</a:rPr>
                        <a:t>Columnas de una tabla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</a:rPr>
                        <a:t>Atributos del documento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</a:rPr>
                        <a:t>Atributos del nodo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Lenguaje de uso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</a:rPr>
                        <a:t>SQL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</a:rPr>
                        <a:t>Depende de cada motor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</a:rPr>
                        <a:t>“Variante de SQL” dependiente de cada motor.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</a:rPr>
                        <a:t>Cypher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chemeClr val="lt1"/>
                          </a:solidFill>
                        </a:rPr>
                        <a:t>“Variante de SQL” dependiente de cada motor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chemeClr val="lt1"/>
                          </a:solidFill>
                        </a:rPr>
                        <a:t>Gremlin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Grafos - nuevas oportunidades de manejo y explotación de datos.</a:t>
            </a:r>
            <a:endParaRPr/>
          </a:p>
        </p:txBody>
      </p:sp>
      <p:sp>
        <p:nvSpPr>
          <p:cNvPr id="243" name="Google Shape;243;p29"/>
          <p:cNvSpPr txBox="1"/>
          <p:nvPr/>
        </p:nvSpPr>
        <p:spPr>
          <a:xfrm>
            <a:off x="4336500" y="2148800"/>
            <a:ext cx="4210200" cy="293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s-419" sz="1800">
                <a:solidFill>
                  <a:srgbClr val="FFFFFF"/>
                </a:solidFill>
              </a:rPr>
              <a:t>Free book! </a:t>
            </a:r>
            <a:r>
              <a:rPr lang="es-419" sz="1800" u="sng">
                <a:solidFill>
                  <a:schemeClr val="hlink"/>
                </a:solidFill>
                <a:hlinkClick r:id="rId3"/>
              </a:rPr>
              <a:t>http://graphdatabases.com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s-419" sz="1800">
                <a:solidFill>
                  <a:srgbClr val="FFFFFF"/>
                </a:solidFill>
              </a:rPr>
              <a:t>Nueva forma de almacenar datos muy complejos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s-419" sz="1800">
                <a:solidFill>
                  <a:srgbClr val="FFFFFF"/>
                </a:solidFill>
              </a:rPr>
              <a:t>Nuevas formas de buscar información</a:t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244" name="Google Shape;244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97500" y="1326525"/>
            <a:ext cx="2683446" cy="35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Y ahora si… OrientDB!</a:t>
            </a:r>
            <a:endParaRPr/>
          </a:p>
        </p:txBody>
      </p:sp>
      <p:sp>
        <p:nvSpPr>
          <p:cNvPr id="250" name="Google Shape;250;p3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s-419" sz="1500"/>
              <a:t>OrientDB es un sistema de administración de bases de datos NoSQL desarrollado en Java.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s-419" sz="1500"/>
              <a:t>Es una base de datos multimodelo porque permite manejar los modelos: grafo, documentos, clave/valor y objetos.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s-419" sz="1500"/>
              <a:t>Primer lanzamiento: 2010.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s-419" sz="1500">
                <a:solidFill>
                  <a:srgbClr val="FFFFFF"/>
                </a:solidFill>
              </a:rPr>
              <a:t>OrientDB Community Edition y OrientDB Enterprise Edition.</a:t>
            </a:r>
            <a:endParaRPr sz="15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¿Por qué OrientDB y no…?</a:t>
            </a:r>
            <a:endParaRPr/>
          </a:p>
        </p:txBody>
      </p:sp>
      <p:graphicFrame>
        <p:nvGraphicFramePr>
          <p:cNvPr id="256" name="Google Shape;256;p31"/>
          <p:cNvGraphicFramePr/>
          <p:nvPr/>
        </p:nvGraphicFramePr>
        <p:xfrm>
          <a:off x="335950" y="1492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{0F3F5401-D617-4F6C-9528-C3830EA14EA8}</a:tableStyleId>
              </a:tblPr>
              <a:tblGrid>
                <a:gridCol w="2062075"/>
                <a:gridCol w="2062075"/>
                <a:gridCol w="2062075"/>
                <a:gridCol w="206207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</a:rPr>
                        <a:t>Neo4j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</a:rPr>
                        <a:t>ArangoDB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</a:rPr>
                        <a:t>OrientDB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Lenguaje de acceso a datos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</a:rPr>
                        <a:t>Cypher?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</a:rPr>
                        <a:t>ASQL?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</a:rPr>
                        <a:t>SQL!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Modelos soportados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</a:rPr>
                        <a:t>Solamente grafos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</a:rPr>
                        <a:t>Multi modelo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</a:rPr>
                        <a:t>Multi modelo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Licencia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</a:rPr>
                        <a:t>Community + Enterprise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</a:rPr>
                        <a:t>Community + Enterprise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</a:rPr>
                        <a:t>Community + Enterprise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¿Cómo se extiende la funcionalidad?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</a:rPr>
                        <a:t>Java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</a:rPr>
                        <a:t>Javascript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</a:rPr>
                        <a:t>Java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… o ... cómo utilizar múltiples tipos de datos en tu software (y relacionarlos) y no morir en el intento ...</a:t>
            </a:r>
            <a:endParaRPr/>
          </a:p>
        </p:txBody>
      </p:sp>
      <p:pic>
        <p:nvPicPr>
          <p:cNvPr id="141" name="Google Shape;14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77850" y="1639400"/>
            <a:ext cx="5429175" cy="323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90025" y="1639400"/>
            <a:ext cx="2622137" cy="3230949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14"/>
          <p:cNvSpPr/>
          <p:nvPr/>
        </p:nvSpPr>
        <p:spPr>
          <a:xfrm>
            <a:off x="7579400" y="1569500"/>
            <a:ext cx="1645500" cy="3373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OrientDB: Recursos</a:t>
            </a:r>
            <a:endParaRPr/>
          </a:p>
        </p:txBody>
      </p:sp>
      <p:graphicFrame>
        <p:nvGraphicFramePr>
          <p:cNvPr id="262" name="Google Shape;262;p32"/>
          <p:cNvGraphicFramePr/>
          <p:nvPr/>
        </p:nvGraphicFramePr>
        <p:xfrm>
          <a:off x="952500" y="1399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{0F3F5401-D617-4F6C-9528-C3830EA14EA8}</a:tableStyleId>
              </a:tblPr>
              <a:tblGrid>
                <a:gridCol w="2569300"/>
                <a:gridCol w="4669700"/>
              </a:tblGrid>
              <a:tr h="4766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</a:rPr>
                        <a:t>Sitio web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</a:rPr>
                        <a:t>www.orientdb.com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766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</a:rPr>
                        <a:t>Versión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</a:rPr>
                        <a:t>3.0.2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766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</a:rPr>
                        <a:t>Documentación oficial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</a:rPr>
                        <a:t>http://orientdb.com/docs/3.0.x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14948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</a:rPr>
                        <a:t>Lenguajes soportados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u="sng">
                          <a:solidFill>
                            <a:schemeClr val="hlink"/>
                          </a:solidFill>
                          <a:hlinkClick r:id="rId3"/>
                        </a:rPr>
                        <a:t>http://orientdb.com/docs/3.0.x/apis-and-drivers/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</a:rPr>
                        <a:t>-PyOrient requiere compilación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</a:rPr>
                        <a:t>-Lenguaje recomendado: java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</a:rPr>
                        <a:t>-Soporta conexión HTTP desde cualquier lenguaje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766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</a:rPr>
                        <a:t>Soporte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</a:rPr>
                        <a:t>https://stackoverflow.com/tags/orientdb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63" name="Google Shape;263;p32"/>
          <p:cNvSpPr/>
          <p:nvPr/>
        </p:nvSpPr>
        <p:spPr>
          <a:xfrm>
            <a:off x="5550650" y="1099250"/>
            <a:ext cx="2368200" cy="603900"/>
          </a:xfrm>
          <a:prstGeom prst="wedgeRoundRectCallout">
            <a:avLst>
              <a:gd fmla="val -94126" name="adj1"/>
              <a:gd fmla="val 115176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No es la última versión. ¿Por qué no?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OrientDB: Instalación y primeros pasos</a:t>
            </a:r>
            <a:endParaRPr/>
          </a:p>
        </p:txBody>
      </p:sp>
      <p:sp>
        <p:nvSpPr>
          <p:cNvPr id="269" name="Google Shape;269;p33"/>
          <p:cNvSpPr txBox="1"/>
          <p:nvPr>
            <p:ph idx="1" type="body"/>
          </p:nvPr>
        </p:nvSpPr>
        <p:spPr>
          <a:xfrm>
            <a:off x="214225" y="1216875"/>
            <a:ext cx="3870900" cy="38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/>
              <a:t>Instalar java y d</a:t>
            </a:r>
            <a:r>
              <a:rPr lang="es-419" sz="1200"/>
              <a:t>escomprimir orient.tar.gz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-419" sz="1200"/>
              <a:t>Iniciar:</a:t>
            </a:r>
            <a:endParaRPr sz="1200"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s-419" sz="1400">
                <a:latin typeface="Courier New"/>
                <a:ea typeface="Courier New"/>
                <a:cs typeface="Courier New"/>
                <a:sym typeface="Courier New"/>
              </a:rPr>
              <a:t>bin/server.sh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-419" sz="1200"/>
              <a:t>Detener:</a:t>
            </a:r>
            <a:endParaRPr sz="1200"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s-419" sz="1400">
                <a:latin typeface="Courier New"/>
                <a:ea typeface="Courier New"/>
                <a:cs typeface="Courier New"/>
                <a:sym typeface="Courier New"/>
              </a:rPr>
              <a:t>bin/shutdown.sh (o </a:t>
            </a:r>
            <a:r>
              <a:rPr b="1" lang="es-419" sz="1400">
                <a:latin typeface="Courier New"/>
                <a:ea typeface="Courier New"/>
                <a:cs typeface="Courier New"/>
                <a:sym typeface="Courier New"/>
              </a:rPr>
              <a:t>CTRL+C)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-419" sz="1200"/>
              <a:t>Consola de comandos:</a:t>
            </a:r>
            <a:endParaRPr sz="1200"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s-419" sz="1400">
                <a:latin typeface="Courier New"/>
                <a:ea typeface="Courier New"/>
                <a:cs typeface="Courier New"/>
                <a:sym typeface="Courier New"/>
              </a:rPr>
              <a:t>bin/console.sh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-419" sz="1200"/>
              <a:t>Consola administrativa web:</a:t>
            </a:r>
            <a:endParaRPr sz="1200"/>
          </a:p>
          <a:p>
            <a:pPr indent="45720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s-419" sz="1400">
                <a:latin typeface="Courier New"/>
                <a:ea typeface="Courier New"/>
                <a:cs typeface="Courier New"/>
                <a:sym typeface="Courier New"/>
              </a:rPr>
              <a:t>http://localhost:2480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0" name="Google Shape;270;p33"/>
          <p:cNvSpPr/>
          <p:nvPr/>
        </p:nvSpPr>
        <p:spPr>
          <a:xfrm>
            <a:off x="3321275" y="1056800"/>
            <a:ext cx="3527700" cy="638100"/>
          </a:xfrm>
          <a:prstGeom prst="wedgeRoundRectCallout">
            <a:avLst>
              <a:gd fmla="val -86387" name="adj1"/>
              <a:gd fmla="val 135790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Demonio: </a:t>
            </a:r>
            <a:r>
              <a:rPr lang="es-419"/>
              <a:t>orientdb.sh start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(... o…. usar Comando “screen”   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Pide password de root la primera vez</a:t>
            </a:r>
            <a:endParaRPr/>
          </a:p>
        </p:txBody>
      </p:sp>
      <p:sp>
        <p:nvSpPr>
          <p:cNvPr id="271" name="Google Shape;271;p33"/>
          <p:cNvSpPr/>
          <p:nvPr/>
        </p:nvSpPr>
        <p:spPr>
          <a:xfrm>
            <a:off x="3867425" y="1969525"/>
            <a:ext cx="3668100" cy="504300"/>
          </a:xfrm>
          <a:prstGeom prst="wedgeRoundRectCallout">
            <a:avLst>
              <a:gd fmla="val -90340" name="adj1"/>
              <a:gd fmla="val 331608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Aquí pueden ejecutar archivos script.sql</a:t>
            </a:r>
            <a:endParaRPr/>
          </a:p>
        </p:txBody>
      </p:sp>
      <p:pic>
        <p:nvPicPr>
          <p:cNvPr id="272" name="Google Shape;272;p33"/>
          <p:cNvPicPr preferRelativeResize="0"/>
          <p:nvPr/>
        </p:nvPicPr>
        <p:blipFill rotWithShape="1">
          <a:blip r:embed="rId3">
            <a:alphaModFix/>
          </a:blip>
          <a:srcRect b="27719" l="0" r="46239" t="0"/>
          <a:stretch/>
        </p:blipFill>
        <p:spPr>
          <a:xfrm>
            <a:off x="5125550" y="2571750"/>
            <a:ext cx="3814997" cy="23995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4"/>
          <p:cNvSpPr txBox="1"/>
          <p:nvPr>
            <p:ph type="title"/>
          </p:nvPr>
        </p:nvSpPr>
        <p:spPr>
          <a:xfrm>
            <a:off x="1317850" y="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OrientDB Studio</a:t>
            </a:r>
            <a:endParaRPr/>
          </a:p>
        </p:txBody>
      </p:sp>
      <p:pic>
        <p:nvPicPr>
          <p:cNvPr id="278" name="Google Shape;27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74575" y="466650"/>
            <a:ext cx="2939675" cy="4694126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34"/>
          <p:cNvSpPr txBox="1"/>
          <p:nvPr/>
        </p:nvSpPr>
        <p:spPr>
          <a:xfrm>
            <a:off x="3114600" y="576775"/>
            <a:ext cx="5917200" cy="45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s-419" sz="2400">
                <a:solidFill>
                  <a:srgbClr val="FFFFFF"/>
                </a:solidFill>
              </a:rPr>
              <a:t>Browse: Ejecución de queries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s-419" sz="2400">
                <a:solidFill>
                  <a:srgbClr val="FFFFFF"/>
                </a:solidFill>
              </a:rPr>
              <a:t>Schema: Crear/Editar clases (tablas)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s-419" sz="2400">
                <a:solidFill>
                  <a:srgbClr val="FFFFFF"/>
                </a:solidFill>
              </a:rPr>
              <a:t>Vertex: Nodo (obligatoriamente extiende la clase “V”)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s-419" sz="2400">
                <a:solidFill>
                  <a:srgbClr val="FFFFFF"/>
                </a:solidFill>
              </a:rPr>
              <a:t>Edge: Relación entre nodos (obligatoriamente extiende de “E”)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s-419" sz="2400">
                <a:solidFill>
                  <a:srgbClr val="FFFFFF"/>
                </a:solidFill>
              </a:rPr>
              <a:t>Generic: Tabla simples (no necesita extender de ninguna clase)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s-419" sz="2400">
                <a:solidFill>
                  <a:srgbClr val="FFFFFF"/>
                </a:solidFill>
              </a:rPr>
              <a:t>Todas esas clases pueden guardar todos los tipos de datos y a otras clases.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s-419" sz="2400">
                <a:solidFill>
                  <a:srgbClr val="FFFFFF"/>
                </a:solidFill>
              </a:rPr>
              <a:t>Todas pueden heredar de otra clase.</a:t>
            </a: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5"/>
          <p:cNvSpPr txBox="1"/>
          <p:nvPr>
            <p:ph type="title"/>
          </p:nvPr>
        </p:nvSpPr>
        <p:spPr>
          <a:xfrm>
            <a:off x="1290700" y="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Representación gráfica</a:t>
            </a:r>
            <a:endParaRPr/>
          </a:p>
        </p:txBody>
      </p:sp>
      <p:sp>
        <p:nvSpPr>
          <p:cNvPr id="285" name="Google Shape;285;p35"/>
          <p:cNvSpPr txBox="1"/>
          <p:nvPr/>
        </p:nvSpPr>
        <p:spPr>
          <a:xfrm>
            <a:off x="480275" y="3426750"/>
            <a:ext cx="8115600" cy="16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000">
                <a:solidFill>
                  <a:srgbClr val="FFFFFF"/>
                </a:solidFill>
              </a:rPr>
              <a:t>Vamos al mapa…</a:t>
            </a:r>
            <a:endParaRPr sz="3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000">
                <a:solidFill>
                  <a:srgbClr val="FFFFFF"/>
                </a:solidFill>
              </a:rPr>
              <a:t>select * from Customers where @rid=#121:0</a:t>
            </a:r>
            <a:endParaRPr sz="3000">
              <a:solidFill>
                <a:srgbClr val="FFFFFF"/>
              </a:solidFill>
            </a:endParaRPr>
          </a:p>
        </p:txBody>
      </p:sp>
      <p:pic>
        <p:nvPicPr>
          <p:cNvPr id="286" name="Google Shape;28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9863" y="742025"/>
            <a:ext cx="6124275" cy="329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¿</a:t>
            </a:r>
            <a:r>
              <a:rPr lang="es-419"/>
              <a:t>Qué</a:t>
            </a:r>
            <a:r>
              <a:rPr lang="es-419"/>
              <a:t> modelos existen actualmente?</a:t>
            </a:r>
            <a:endParaRPr/>
          </a:p>
        </p:txBody>
      </p:sp>
      <p:sp>
        <p:nvSpPr>
          <p:cNvPr id="149" name="Google Shape;149;p15"/>
          <p:cNvSpPr txBox="1"/>
          <p:nvPr>
            <p:ph idx="1" type="body"/>
          </p:nvPr>
        </p:nvSpPr>
        <p:spPr>
          <a:xfrm>
            <a:off x="666475" y="1567550"/>
            <a:ext cx="82374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/>
              <a:t>Debido la importante demanda de escalabilidad y rendimiento necesarios por las empresas para manejar una gran cantidad de información, surgen diferente alternativas para administrar y modelar los datos:</a:t>
            </a:r>
            <a:endParaRPr sz="1700"/>
          </a:p>
          <a:p>
            <a:pPr indent="-336550" lvl="0" marL="457200" rtl="0" algn="l">
              <a:spcBef>
                <a:spcPts val="1600"/>
              </a:spcBef>
              <a:spcAft>
                <a:spcPts val="0"/>
              </a:spcAft>
              <a:buSzPts val="1700"/>
              <a:buAutoNum type="arabicPeriod"/>
            </a:pPr>
            <a:r>
              <a:rPr lang="es-419" sz="1700"/>
              <a:t>SQL (Structured Query Language)   [MySQL, Postgresql….]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s-419" sz="1700"/>
              <a:t>NOSQL (No significa “NO” SQL, sino </a:t>
            </a:r>
            <a:r>
              <a:rPr lang="es-419" sz="1700"/>
              <a:t>más</a:t>
            </a:r>
            <a:r>
              <a:rPr lang="es-419" sz="1700"/>
              <a:t> bien “Not Only SQL”)   [Mongo...]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s-419" sz="1700"/>
              <a:t>Graphdata   (modelo basado en grafos)   [Neo4j...]</a:t>
            </a:r>
            <a:endParaRPr sz="17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Modelos Estructurados (SQL)</a:t>
            </a:r>
            <a:endParaRPr/>
          </a:p>
        </p:txBody>
      </p:sp>
      <p:sp>
        <p:nvSpPr>
          <p:cNvPr id="155" name="Google Shape;155;p16"/>
          <p:cNvSpPr txBox="1"/>
          <p:nvPr>
            <p:ph idx="1" type="body"/>
          </p:nvPr>
        </p:nvSpPr>
        <p:spPr>
          <a:xfrm>
            <a:off x="264025" y="1367275"/>
            <a:ext cx="83388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419" sz="1400"/>
              <a:t>Permiten almacenar información en formato tabular donde cada columna está predefinida (como una planilla)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419" sz="1400"/>
              <a:t>Cada columna de la tabla inicia con un esquema fijo y se evita en lo posible cambiarlo después.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419" sz="1400"/>
              <a:t>Los datos son administrados a través de sentencias que usan el lenguaje SQL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419" sz="1400"/>
              <a:t>Ejemplos conocidos: MySQL, Postgresql, Oracle, SQLite.</a:t>
            </a:r>
            <a:endParaRPr sz="14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6" name="Google Shape;15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85250" y="2772200"/>
            <a:ext cx="4836349" cy="225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16"/>
          <p:cNvSpPr/>
          <p:nvPr/>
        </p:nvSpPr>
        <p:spPr>
          <a:xfrm>
            <a:off x="618925" y="2930600"/>
            <a:ext cx="3313800" cy="7557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Courier New"/>
                <a:ea typeface="Courier New"/>
                <a:cs typeface="Courier New"/>
                <a:sym typeface="Courier New"/>
              </a:rPr>
              <a:t>select *  from Employees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8" name="Google Shape;158;p16"/>
          <p:cNvSpPr/>
          <p:nvPr/>
        </p:nvSpPr>
        <p:spPr>
          <a:xfrm rot="5400000">
            <a:off x="2772025" y="3272750"/>
            <a:ext cx="660000" cy="16614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Sobre las bases de datos NoSQL ¿que son?</a:t>
            </a:r>
            <a:endParaRPr/>
          </a:p>
        </p:txBody>
      </p:sp>
      <p:sp>
        <p:nvSpPr>
          <p:cNvPr id="164" name="Google Shape;164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 sz="1800"/>
              <a:t>No requieren de estructuras fijas como tablas.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 sz="1800"/>
              <a:t>Normalmente no soportan operaciones del tipo JOIN.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 sz="1800"/>
              <a:t>La </a:t>
            </a:r>
            <a:r>
              <a:rPr lang="es-419" sz="1800"/>
              <a:t>mayoría</a:t>
            </a:r>
            <a:r>
              <a:rPr lang="es-419" sz="1800"/>
              <a:t> </a:t>
            </a:r>
            <a:r>
              <a:rPr lang="es-419" sz="1800"/>
              <a:t>garantiza</a:t>
            </a:r>
            <a:r>
              <a:rPr lang="es-419" sz="1800"/>
              <a:t> A.C.I.D (atomicidad, consistencia, aislamiento y durabilidad).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 sz="1800"/>
              <a:t>Están altamente optimizadas en la recuperación y agregación de datos.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 sz="1800"/>
              <a:t>Poseen  sus propios lenguajes de consulta.</a:t>
            </a:r>
            <a:endParaRPr sz="18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¿Porque debería utilizar NoSQL?</a:t>
            </a:r>
            <a:endParaRPr/>
          </a:p>
        </p:txBody>
      </p:sp>
      <p:pic>
        <p:nvPicPr>
          <p:cNvPr id="170" name="Google Shape;17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938" y="2135600"/>
            <a:ext cx="7724775" cy="2686050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18"/>
          <p:cNvSpPr txBox="1"/>
          <p:nvPr/>
        </p:nvSpPr>
        <p:spPr>
          <a:xfrm>
            <a:off x="737575" y="1307852"/>
            <a:ext cx="7598700" cy="7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F3F3F3"/>
                </a:solidFill>
              </a:rPr>
              <a:t>¿Porque? no hay porque. </a:t>
            </a:r>
            <a:r>
              <a:rPr lang="es-419">
                <a:solidFill>
                  <a:srgbClr val="F3F3F3"/>
                </a:solidFill>
              </a:rPr>
              <a:t>La principal razón: manejar una gran cantidad de datos de estructuras diferentes (o que van a cambiar con el tiempo) y donde el rendimiento es de suma importancia.</a:t>
            </a:r>
            <a:endParaRPr>
              <a:solidFill>
                <a:srgbClr val="F3F3F3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¿Ventajas?</a:t>
            </a:r>
            <a:endParaRPr/>
          </a:p>
        </p:txBody>
      </p:sp>
      <p:sp>
        <p:nvSpPr>
          <p:cNvPr id="177" name="Google Shape;177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s-419" sz="1700">
                <a:solidFill>
                  <a:srgbClr val="FFFFFF"/>
                </a:solidFill>
              </a:rPr>
              <a:t>Estos sistemas responden a las necesidades de escalabilidad horizontal que tienen cada vez más empresas.</a:t>
            </a:r>
            <a:endParaRPr sz="1700">
              <a:solidFill>
                <a:srgbClr val="FFFFFF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Char char="●"/>
            </a:pPr>
            <a:r>
              <a:rPr lang="es-419" sz="1700">
                <a:solidFill>
                  <a:srgbClr val="FFFFFF"/>
                </a:solidFill>
              </a:rPr>
              <a:t>Pueden manejar enormes cantidades de datos.</a:t>
            </a:r>
            <a:endParaRPr sz="1700">
              <a:solidFill>
                <a:srgbClr val="FFFFFF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Char char="●"/>
            </a:pPr>
            <a:r>
              <a:rPr lang="es-419" sz="1700">
                <a:solidFill>
                  <a:srgbClr val="FFFFFF"/>
                </a:solidFill>
              </a:rPr>
              <a:t>Versatilidad.</a:t>
            </a:r>
            <a:endParaRPr sz="1700">
              <a:solidFill>
                <a:srgbClr val="FFFFFF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Char char="●"/>
            </a:pPr>
            <a:r>
              <a:rPr lang="es-419" sz="1700">
                <a:solidFill>
                  <a:srgbClr val="FFFFFF"/>
                </a:solidFill>
              </a:rPr>
              <a:t>No requieren servidores de gran cantidad de recursos.</a:t>
            </a:r>
            <a:endParaRPr sz="1700">
              <a:solidFill>
                <a:srgbClr val="FFFFFF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Char char="●"/>
            </a:pPr>
            <a:r>
              <a:rPr lang="es-419" sz="1700">
                <a:solidFill>
                  <a:srgbClr val="FFFFFF"/>
                </a:solidFill>
              </a:rPr>
              <a:t>Crecimiento horizontal, es decir, soportan estructuras distribuidas.</a:t>
            </a:r>
            <a:endParaRPr sz="17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¿Desventajas?</a:t>
            </a:r>
            <a:endParaRPr/>
          </a:p>
        </p:txBody>
      </p:sp>
      <p:sp>
        <p:nvSpPr>
          <p:cNvPr id="183" name="Google Shape;183;p20"/>
          <p:cNvSpPr txBox="1"/>
          <p:nvPr>
            <p:ph idx="1" type="body"/>
          </p:nvPr>
        </p:nvSpPr>
        <p:spPr>
          <a:xfrm>
            <a:off x="1297500" y="1567550"/>
            <a:ext cx="7038900" cy="31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Char char="●"/>
            </a:pPr>
            <a:r>
              <a:rPr lang="es-419" sz="1700">
                <a:solidFill>
                  <a:srgbClr val="FFFFFF"/>
                </a:solidFill>
              </a:rPr>
              <a:t>Debido a que NoSQL es relativamente nuevo, es probable que se requieran conocimientos avanzados sobre el uso de la herramienta.</a:t>
            </a:r>
            <a:endParaRPr sz="1700">
              <a:solidFill>
                <a:srgbClr val="FFFFFF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Char char="●"/>
            </a:pPr>
            <a:r>
              <a:rPr lang="es-419" sz="1700">
                <a:solidFill>
                  <a:srgbClr val="FFFFFF"/>
                </a:solidFill>
              </a:rPr>
              <a:t>No existe un </a:t>
            </a:r>
            <a:r>
              <a:rPr lang="es-419" sz="1700">
                <a:solidFill>
                  <a:srgbClr val="FFFFFF"/>
                </a:solidFill>
              </a:rPr>
              <a:t>estándar</a:t>
            </a:r>
            <a:r>
              <a:rPr lang="es-419" sz="1700">
                <a:solidFill>
                  <a:srgbClr val="FFFFFF"/>
                </a:solidFill>
              </a:rPr>
              <a:t> en el lenguaje de consulta utilizado lo cual implica tener un conocimiento diverso dependiendo de la solución NoSQL a utilizar.</a:t>
            </a:r>
            <a:endParaRPr sz="1700">
              <a:solidFill>
                <a:srgbClr val="FFFFFF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Char char="●"/>
            </a:pPr>
            <a:r>
              <a:rPr lang="es-419" sz="1700">
                <a:solidFill>
                  <a:srgbClr val="FFFFFF"/>
                </a:solidFill>
              </a:rPr>
              <a:t>Las bases de datos NoSQL tienen pocas normas en </a:t>
            </a:r>
            <a:r>
              <a:rPr lang="es-419" sz="1700">
                <a:solidFill>
                  <a:srgbClr val="FFFFFF"/>
                </a:solidFill>
              </a:rPr>
              <a:t>común</a:t>
            </a:r>
            <a:r>
              <a:rPr lang="es-419" sz="1700">
                <a:solidFill>
                  <a:srgbClr val="FFFFFF"/>
                </a:solidFill>
              </a:rPr>
              <a:t>, por lo cual cada base de datos ofrece su API </a:t>
            </a:r>
            <a:r>
              <a:rPr lang="es-419" sz="1700">
                <a:solidFill>
                  <a:srgbClr val="FFFFFF"/>
                </a:solidFill>
              </a:rPr>
              <a:t>única</a:t>
            </a:r>
            <a:r>
              <a:rPr lang="es-419" sz="1700">
                <a:solidFill>
                  <a:srgbClr val="FFFFFF"/>
                </a:solidFill>
              </a:rPr>
              <a:t> y la migración entre bases de datos no se realiza tan </a:t>
            </a:r>
            <a:r>
              <a:rPr lang="es-419" sz="1700">
                <a:solidFill>
                  <a:srgbClr val="FFFFFF"/>
                </a:solidFill>
              </a:rPr>
              <a:t>fácilmente</a:t>
            </a:r>
            <a:r>
              <a:rPr lang="es-419" sz="1700">
                <a:solidFill>
                  <a:srgbClr val="FFFFFF"/>
                </a:solidFill>
              </a:rPr>
              <a:t>.</a:t>
            </a:r>
            <a:endParaRPr sz="17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Modelos Documentales (NOSQL)</a:t>
            </a:r>
            <a:endParaRPr/>
          </a:p>
        </p:txBody>
      </p:sp>
      <p:sp>
        <p:nvSpPr>
          <p:cNvPr id="189" name="Google Shape;189;p21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s-419" sz="1500"/>
              <a:t>Permiten almacenar información en formato JSON, XML, YAML, BSON, PDF.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s-419" sz="1500"/>
              <a:t>No requiere ajustarse a un esquema fijo.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s-419" sz="1500"/>
              <a:t>Ofrecen su propio lenguaje de consulta que permite recuperar documentos en base a su contenido.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s-419" sz="1500"/>
              <a:t>Ejemplos conocidos: MongoDB, ArangoDB, CouchDB.</a:t>
            </a:r>
            <a:endParaRPr sz="15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1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Ejemplo de JSON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91" name="Google Shape;191;p21"/>
          <p:cNvPicPr preferRelativeResize="0"/>
          <p:nvPr/>
        </p:nvPicPr>
        <p:blipFill rotWithShape="1">
          <a:blip r:embed="rId3">
            <a:alphaModFix/>
          </a:blip>
          <a:srcRect b="0" l="-3889" r="3890" t="0"/>
          <a:stretch/>
        </p:blipFill>
        <p:spPr>
          <a:xfrm>
            <a:off x="4933225" y="2117150"/>
            <a:ext cx="3200400" cy="202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