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1c7e98c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1c7e98c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f1c7e98c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f1c7e98c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f1c7e98c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f1c7e98c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1c7e98c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1c7e98c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47319d1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f47319d1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f47319d13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f47319d13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47319d13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f47319d13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f47319d13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f47319d13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1c7e98c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1c7e98c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1c7e98c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1c7e98c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1c7e98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1c7e98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1c7e98c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f1c7e98c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1c7e98c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1c7e98c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1c7e98c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1c7e98c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1c7e98c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1c7e98c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c7e98c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c7e98c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c7e98c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c7e98c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manuelbalcazar13@gmail.com" TargetMode="External"/><Relationship Id="rId4" Type="http://schemas.openxmlformats.org/officeDocument/2006/relationships/hyperlink" Target="mailto:taksantong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Introducción a bases de datos multimodelo - día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45750" y="3377750"/>
            <a:ext cx="5802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A.P.U Balcazar, Carlos Emanuel - </a:t>
            </a:r>
            <a:r>
              <a:rPr lang="es-419" u="sng">
                <a:solidFill>
                  <a:schemeClr val="accent5"/>
                </a:solidFill>
                <a:hlinkClick r:id="rId3"/>
              </a:rPr>
              <a:t>emanuelbalcazar13@gmail.com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Tong Valera, Henry - </a:t>
            </a:r>
            <a:r>
              <a:rPr lang="es-419" u="sng">
                <a:solidFill>
                  <a:schemeClr val="accent5"/>
                </a:solidFill>
              </a:rPr>
              <a:t>henry.tong.v</a:t>
            </a:r>
            <a:r>
              <a:rPr lang="es-419" u="sng">
                <a:solidFill>
                  <a:schemeClr val="accent5"/>
                </a:solidFill>
                <a:hlinkClick r:id="rId4"/>
              </a:rPr>
              <a:t>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658475" y="1567550"/>
            <a:ext cx="81750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Encuentre el 'año de nacimiento' de los Perfiles, y cuántos Perfiles nacieron en el mismo año.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SELECT  COUNT (*) as NumberOfProfiles, 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Birthday</a:t>
            </a:r>
            <a:r>
              <a:rPr lang="es-419" sz="1800">
                <a:solidFill>
                  <a:srgbClr val="FFFFFF"/>
                </a:solidFill>
              </a:rPr>
              <a:t>.format('yyyy')</a:t>
            </a:r>
            <a:r>
              <a:rPr lang="es-419" sz="1800">
                <a:solidFill>
                  <a:srgbClr val="FFFFFF"/>
                </a:solidFill>
              </a:rPr>
              <a:t> AS YearOfBirth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FROM Profiles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GROUP BY YearOfBirth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ORDER BY NumberOfProfiles DESC</a:t>
            </a:r>
            <a:endParaRPr sz="1800">
              <a:solidFill>
                <a:srgbClr val="FFFFFF"/>
              </a:solidFill>
            </a:endParaRPr>
          </a:p>
          <a:p>
            <a:pPr indent="3200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3200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INSERT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39150" y="1052225"/>
            <a:ext cx="70389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La instrucción INSERT agrega datos nuevos a una clase y un clúster. OrientDB admite tres formas de sintaxis usadas para insertar datos nuevos en su base de datos.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INSERT INTO Locations(Name, Type) VALUES ('Madryn', 'hostel')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INSERT INTO Locations SET Name='Madryn', Type='hostel'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INSERT INTO Locations CONTENT {Name: 'Madryn', Type: 'hostel'}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2994700" y="4307325"/>
            <a:ext cx="4822800" cy="418200"/>
          </a:xfrm>
          <a:prstGeom prst="wedgeRoundRectCallout">
            <a:avLst>
              <a:gd fmla="val 6641" name="adj1"/>
              <a:gd fmla="val -941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Si: puedes insertar (y leer) json. </a:t>
            </a:r>
            <a:r>
              <a:rPr lang="es-419"/>
              <a:t>Útil</a:t>
            </a:r>
            <a:r>
              <a:rPr lang="es-419"/>
              <a:t> para mapeo directo de clases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UPDATE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La instrucción UPDATE cambia los valores de los datos existentes en una clase y clúster. En OrientDB hay dos formas de sintaxis usadas para actualizar datos en su base de datos.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UPDATE Locations SET Type='albergue' WHERE Name='Madryn'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UPDATE Locations MERGE {Type: 'albergue'} WHERE Name='Madryn'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DELETE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La declaración DELETE elimina los valores existentes de su clase y clúster..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DELETE VERTEX FROM Locations WHERE Name='Madryn'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¿Pero… porque VERTEX?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991700" y="3664225"/>
            <a:ext cx="2754900" cy="902400"/>
          </a:xfrm>
          <a:prstGeom prst="wedgeRectCallout">
            <a:avLst>
              <a:gd fmla="val 7390" name="adj1"/>
              <a:gd fmla="val -9511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51C75"/>
                </a:solidFill>
              </a:rPr>
              <a:t>Es probable que necesites agregar la palabra UNSAFE para poder borrar</a:t>
            </a:r>
            <a:endParaRPr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hacen estas consultas?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753800" y="1545400"/>
            <a:ext cx="770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Profiles </a:t>
            </a: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Email </a:t>
            </a: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LIKE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2400">
                <a:solidFill>
                  <a:srgbClr val="98C378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s-419" sz="2400">
                <a:solidFill>
                  <a:srgbClr val="98C379"/>
                </a:solidFill>
                <a:latin typeface="Verdana"/>
                <a:ea typeface="Verdana"/>
                <a:cs typeface="Verdana"/>
                <a:sym typeface="Verdana"/>
              </a:rPr>
              <a:t>%.com'</a:t>
            </a:r>
            <a:endParaRPr sz="2400">
              <a:solidFill>
                <a:srgbClr val="98C3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C3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Profiles </a:t>
            </a: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2400">
                <a:solidFill>
                  <a:srgbClr val="D19A66"/>
                </a:solidFill>
                <a:latin typeface="Verdana"/>
                <a:ea typeface="Verdana"/>
                <a:cs typeface="Verdana"/>
                <a:sym typeface="Verdana"/>
              </a:rPr>
              <a:t>Email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2400">
                <a:solidFill>
                  <a:srgbClr val="D19A66"/>
                </a:solidFill>
                <a:latin typeface="Verdana"/>
                <a:ea typeface="Verdana"/>
                <a:cs typeface="Verdana"/>
                <a:sym typeface="Verdana"/>
              </a:rPr>
              <a:t>right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2400">
                <a:solidFill>
                  <a:srgbClr val="D19A66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s-419" sz="2400">
                <a:solidFill>
                  <a:srgbClr val="56B6C2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2400">
                <a:solidFill>
                  <a:srgbClr val="98C378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s-419" sz="2400">
                <a:solidFill>
                  <a:srgbClr val="98C379"/>
                </a:solidFill>
                <a:latin typeface="Verdana"/>
                <a:ea typeface="Verdana"/>
                <a:cs typeface="Verdana"/>
                <a:sym typeface="Verdana"/>
              </a:rPr>
              <a:t>org'</a:t>
            </a:r>
            <a:endParaRPr sz="2400">
              <a:solidFill>
                <a:srgbClr val="98C3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C3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Profiles </a:t>
            </a: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ANY() </a:t>
            </a:r>
            <a:r>
              <a:rPr lang="es-419" sz="24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LIKE</a:t>
            </a:r>
            <a:r>
              <a:rPr lang="es-419" sz="24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2400">
                <a:solidFill>
                  <a:srgbClr val="98C378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s-419" sz="2400">
                <a:solidFill>
                  <a:srgbClr val="98C379"/>
                </a:solidFill>
                <a:latin typeface="Verdana"/>
                <a:ea typeface="Verdana"/>
                <a:cs typeface="Verdana"/>
                <a:sym typeface="Verdana"/>
              </a:rPr>
              <a:t>%vogolo%'</a:t>
            </a:r>
            <a:endParaRPr sz="2400">
              <a:solidFill>
                <a:srgbClr val="98C3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8C37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C3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Creamos Funciones!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389250" y="1307850"/>
            <a:ext cx="83655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s-419" sz="18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8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8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concatenar </a:t>
            </a:r>
            <a:r>
              <a:rPr lang="es-419" sz="1800">
                <a:solidFill>
                  <a:srgbClr val="98C378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s-419" sz="1800">
                <a:solidFill>
                  <a:srgbClr val="98C379"/>
                </a:solidFill>
                <a:latin typeface="Verdana"/>
                <a:ea typeface="Verdana"/>
                <a:cs typeface="Verdana"/>
                <a:sym typeface="Verdana"/>
              </a:rPr>
              <a:t>return a.concat(b)</a:t>
            </a:r>
            <a:r>
              <a:rPr lang="es-419" sz="1800">
                <a:solidFill>
                  <a:srgbClr val="98C378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s-419" sz="18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PARAMETERS </a:t>
            </a:r>
            <a:r>
              <a:rPr lang="es-419" sz="1800">
                <a:solidFill>
                  <a:srgbClr val="E06C75"/>
                </a:solidFill>
                <a:latin typeface="Verdana"/>
                <a:ea typeface="Verdana"/>
                <a:cs typeface="Verdana"/>
                <a:sym typeface="Verdana"/>
              </a:rPr>
              <a:t>[a,b]</a:t>
            </a:r>
            <a:r>
              <a:rPr lang="es-419" sz="18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8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LANGUAGE</a:t>
            </a:r>
            <a:r>
              <a:rPr lang="es-419" sz="18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JAVASCRIPT</a:t>
            </a:r>
            <a:endParaRPr sz="1800">
              <a:solidFill>
                <a:srgbClr val="C678D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BBBB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s-419" sz="18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8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8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hosteles </a:t>
            </a:r>
            <a:r>
              <a:rPr lang="es-419" sz="1800">
                <a:solidFill>
                  <a:srgbClr val="98C378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s-419" sz="1800">
                <a:solidFill>
                  <a:srgbClr val="98C379"/>
                </a:solidFill>
                <a:latin typeface="Verdana"/>
                <a:ea typeface="Verdana"/>
                <a:cs typeface="Verdana"/>
                <a:sym typeface="Verdana"/>
              </a:rPr>
              <a:t>SELECT Name, Type FROM Services WHERE Type = 'hostel'</a:t>
            </a:r>
            <a:r>
              <a:rPr lang="es-419" sz="1800">
                <a:solidFill>
                  <a:srgbClr val="98C378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s-419" sz="18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8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LANGUAGE</a:t>
            </a:r>
            <a:r>
              <a:rPr lang="es-419" sz="1800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800">
                <a:solidFill>
                  <a:srgbClr val="C678DD"/>
                </a:solidFill>
                <a:latin typeface="Verdana"/>
                <a:ea typeface="Verdana"/>
                <a:cs typeface="Verdana"/>
                <a:sym typeface="Verdana"/>
              </a:rPr>
              <a:t>SQL</a:t>
            </a:r>
            <a:endParaRPr sz="1800">
              <a:solidFill>
                <a:srgbClr val="C678D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678D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Ahora ustedes!</a:t>
            </a:r>
            <a:endParaRPr sz="18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1 - crear una </a:t>
            </a:r>
            <a:r>
              <a:rPr lang="es-419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función</a:t>
            </a:r>
            <a:r>
              <a:rPr lang="es-419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que sume dos </a:t>
            </a:r>
            <a:r>
              <a:rPr lang="es-419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números</a:t>
            </a:r>
            <a:endParaRPr sz="18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2 - crear una función que devuelva el mayor entre dos números (se puede hacer en una línea!)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Accediendo a la base de datos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63" y="1497200"/>
            <a:ext cx="828087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 HTTP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Protocolo de transferencia de hipertexto (en inglés: Hypertext Transfer Protocol o HTTP) sin estado.</a:t>
            </a:r>
            <a:endParaRPr sz="18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Permite la transferencia de información en la WWW.</a:t>
            </a:r>
            <a:endParaRPr sz="18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Hagamos algunas peticiones!</a:t>
            </a:r>
            <a:endParaRPr sz="18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3625"/>
            <a:ext cx="4393500" cy="32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Trabajando con grafos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En las bases de datos de grafos, la unidad de datos más básica es el nodo, que en OrientDB se denomina Vertex.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El Vertex almacena información para la base de datos.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Hay un tipo de registro separado llamado Edge que conecta un vértice a otro.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Los vértices también son documentos. Esto significa que pueden contener registros incrustados y propiedades arbitrarias.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Usamos la base de datos “demodb”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567538"/>
            <a:ext cx="59531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 SQL 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Orientdb opta por utilizar la </a:t>
            </a:r>
            <a:r>
              <a:rPr lang="es-419" sz="1800"/>
              <a:t>sintaxis</a:t>
            </a:r>
            <a:r>
              <a:rPr lang="es-419" sz="1800"/>
              <a:t> SQL para manipular los datos pero ¿Por qué?.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Porque SQL es omnipresente en el mundo de desarrollo de bases de datos.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La idea es no inventar “otro lenguaje de consulta” sino </a:t>
            </a:r>
            <a:r>
              <a:rPr lang="es-419" sz="1800">
                <a:solidFill>
                  <a:srgbClr val="FFFFFF"/>
                </a:solidFill>
              </a:rPr>
              <a:t>más</a:t>
            </a:r>
            <a:r>
              <a:rPr lang="es-419" sz="1800">
                <a:solidFill>
                  <a:srgbClr val="FFFFFF"/>
                </a:solidFill>
              </a:rPr>
              <a:t> bien aprovechar uno de los lenguajes </a:t>
            </a:r>
            <a:r>
              <a:rPr lang="es-419" sz="1800">
                <a:solidFill>
                  <a:srgbClr val="FFFFFF"/>
                </a:solidFill>
              </a:rPr>
              <a:t>más</a:t>
            </a:r>
            <a:r>
              <a:rPr lang="es-419" sz="1800">
                <a:solidFill>
                  <a:srgbClr val="FFFFFF"/>
                </a:solidFill>
              </a:rPr>
              <a:t> conocidos y familiares para los desarrolladores.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3869775" y="4365675"/>
            <a:ext cx="4768200" cy="408300"/>
          </a:xfrm>
          <a:prstGeom prst="wedgeRoundRectCallout">
            <a:avLst>
              <a:gd fmla="val -49796" name="adj1"/>
              <a:gd fmla="val -1905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Esto también influye en herramientas de terceros (ETL, reporteadores, conectores, BI…)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La instrucción SELECT consulta la base de datos y devuelve resultados que coinciden con los parámetros dados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</a:t>
            </a:r>
            <a:r>
              <a:rPr b="1" lang="es-419" sz="1800">
                <a:solidFill>
                  <a:srgbClr val="FFFFFF"/>
                </a:solidFill>
              </a:rPr>
              <a:t> </a:t>
            </a:r>
            <a:r>
              <a:rPr lang="es-419" sz="1800">
                <a:solidFill>
                  <a:srgbClr val="FFFFFF"/>
                </a:solidFill>
              </a:rPr>
              <a:t>FROM OUser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Version FROM DBInfo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FROM #5:0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FROM [#10:1, #10:30, #10:5]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202075" y="2571750"/>
            <a:ext cx="1472400" cy="793800"/>
          </a:xfrm>
          <a:prstGeom prst="wedgeRoundRectCallout">
            <a:avLst>
              <a:gd fmla="val -103000" name="adj1"/>
              <a:gd fmla="val 12694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Courier New"/>
                <a:ea typeface="Courier New"/>
                <a:cs typeface="Courier New"/>
                <a:sym typeface="Courier New"/>
              </a:rPr>
              <a:t>#ID:Cluster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WHERE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Al igual que la implementación estándar de SQL, OrientDB admite la </a:t>
            </a:r>
            <a:r>
              <a:rPr lang="es-419" sz="1800">
                <a:solidFill>
                  <a:srgbClr val="FFFFFF"/>
                </a:solidFill>
              </a:rPr>
              <a:t>cláusula</a:t>
            </a:r>
            <a:r>
              <a:rPr lang="es-419" sz="1800">
                <a:solidFill>
                  <a:srgbClr val="FFFFFF"/>
                </a:solidFill>
              </a:rPr>
              <a:t> WHERE para filtrar los registros obtenidos.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FROM OUser WHERE name = 'admin'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FROM OUser WHERE name &lt;&gt; 'admin'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ORDER BY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Permite ordenar los resultados devueltos por la consulta según uno o más campos, ya sea en orden ascendente o descendente.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FROM Countries ORDER BY Id DESC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LIMIT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En el caso de que su consulta arroje demasiados resultados, puede usar la cláusula LIMIT para reducirla a la mayor parte de los valores devueltos.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FROM Countries LIMIT 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5386550" y="4132300"/>
            <a:ext cx="3208500" cy="709800"/>
          </a:xfrm>
          <a:prstGeom prst="wedgeRoundRectCallout">
            <a:avLst>
              <a:gd fmla="val -57575" name="adj1"/>
              <a:gd fmla="val -11301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Nota: Existe un límite por defecto y podrías no estar viendo toda la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SKIP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En caso de que desee ver ciertos resultados más adelante en la lista, por ejemplo, los valores de veinte a cuarenta, puede paginar los resultados usando la palabra clave SKIP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FROM Countries  LIMIT 20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FROM Countries SKIP 20 LIMIT 20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SELECT FROM Countries  SKIP 40 LIMIT 20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GROUP BY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800">
                <a:solidFill>
                  <a:srgbClr val="FFFFFF"/>
                </a:solidFill>
              </a:rPr>
              <a:t>En el caso de que se necesite resultados de la consulta agrupados de acuerdo con los valores de ciertos campos puede gestionar esto utilizando la cláusula GROUP BY.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select Type, count(Type) from Attractions group by Type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