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4"/>
  </p:handoutMasterIdLst>
  <p:sldIdLst>
    <p:sldId id="377" r:id="rId4"/>
    <p:sldId id="343" r:id="rId5"/>
    <p:sldId id="380" r:id="rId6"/>
    <p:sldId id="378" r:id="rId7"/>
    <p:sldId id="379" r:id="rId8"/>
    <p:sldId id="381" r:id="rId9"/>
    <p:sldId id="295" r:id="rId10"/>
    <p:sldId id="382" r:id="rId11"/>
    <p:sldId id="34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2" y="6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57737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5773782" y="0"/>
            <a:ext cx="641821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CCFA14-78AF-484A-B03D-5DB9A526DD68}"/>
              </a:ext>
            </a:extLst>
          </p:cNvPr>
          <p:cNvGrpSpPr/>
          <p:nvPr userDrawn="1"/>
        </p:nvGrpSpPr>
        <p:grpSpPr>
          <a:xfrm rot="10800000">
            <a:off x="4421055" y="393901"/>
            <a:ext cx="720080" cy="720080"/>
            <a:chOff x="546346" y="5762189"/>
            <a:chExt cx="720080" cy="720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6B0EC3-E080-4BA9-82DD-875CE375664B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E3A08B-D0A8-4636-B024-860C87DFA350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B918C-F2E3-458F-9073-6D6E6D7F58A6}"/>
              </a:ext>
            </a:extLst>
          </p:cNvPr>
          <p:cNvGrpSpPr/>
          <p:nvPr userDrawn="1"/>
        </p:nvGrpSpPr>
        <p:grpSpPr>
          <a:xfrm>
            <a:off x="546346" y="5762189"/>
            <a:ext cx="720080" cy="72008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BB30E9-0DAA-4772-8CC5-A6FEC253E5AF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1DDE2A-7C54-4715-8C70-DAACF06648DA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63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48984" y="1526647"/>
            <a:ext cx="4186909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056108" y="1526647"/>
            <a:ext cx="4175763" cy="301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AAFB73F-6F54-464A-BD52-927273969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1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8000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8000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6423" y="2528900"/>
            <a:ext cx="11739154" cy="18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2208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693" r:id="rId9"/>
    <p:sldLayoutId id="2147483707" r:id="rId10"/>
    <p:sldLayoutId id="2147483708" r:id="rId11"/>
    <p:sldLayoutId id="2147483695" r:id="rId12"/>
    <p:sldLayoutId id="2147483700" r:id="rId13"/>
    <p:sldLayoutId id="2147483656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49C020A8-AECA-4263-B8E5-8365EFA5C6F7}"/>
              </a:ext>
            </a:extLst>
          </p:cNvPr>
          <p:cNvSpPr txBox="1">
            <a:spLocks/>
          </p:cNvSpPr>
          <p:nvPr/>
        </p:nvSpPr>
        <p:spPr>
          <a:xfrm>
            <a:off x="1123301" y="2654819"/>
            <a:ext cx="4391674" cy="15483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Arial Narrow" panose="020B0606020202030204" pitchFamily="34" charset="0"/>
                <a:cs typeface="Arial" pitchFamily="34" charset="0"/>
              </a:rPr>
              <a:t>IMPALA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PRESENTACION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02620-1A43-4098-AF0D-75A0A900A14D}"/>
              </a:ext>
            </a:extLst>
          </p:cNvPr>
          <p:cNvSpPr txBox="1"/>
          <p:nvPr/>
        </p:nvSpPr>
        <p:spPr>
          <a:xfrm>
            <a:off x="6391275" y="5822760"/>
            <a:ext cx="5310751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s-AR" altLang="ko-KR" sz="2000" dirty="0">
                <a:latin typeface="Arial Narrow" panose="020B0606020202030204" pitchFamily="34" charset="0"/>
                <a:cs typeface="Arial" pitchFamily="34" charset="0"/>
              </a:rPr>
              <a:t>Tecnologías </a:t>
            </a:r>
          </a:p>
          <a:p>
            <a:pPr algn="r"/>
            <a:r>
              <a:rPr lang="es-AR" altLang="ko-KR" sz="2000" dirty="0">
                <a:latin typeface="Arial Narrow" panose="020B0606020202030204" pitchFamily="34" charset="0"/>
                <a:cs typeface="Arial" pitchFamily="34" charset="0"/>
              </a:rPr>
              <a:t>Big Data</a:t>
            </a:r>
            <a:endParaRPr lang="ko-KR" altLang="en-US" sz="2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8F7A7E-FE60-4C7A-9EED-48A7E39D5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1397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7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FC0A57FC-A780-495D-B512-8CD0E0E14E9D}"/>
              </a:ext>
            </a:extLst>
          </p:cNvPr>
          <p:cNvSpPr/>
          <p:nvPr/>
        </p:nvSpPr>
        <p:spPr>
          <a:xfrm>
            <a:off x="4142792" y="0"/>
            <a:ext cx="3946849" cy="4273420"/>
          </a:xfrm>
          <a:prstGeom prst="rect">
            <a:avLst/>
          </a:prstGeom>
          <a:solidFill>
            <a:srgbClr val="00B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23EB81-F71E-4342-9E38-8569BC16BF34}"/>
              </a:ext>
            </a:extLst>
          </p:cNvPr>
          <p:cNvSpPr txBox="1">
            <a:spLocks/>
          </p:cNvSpPr>
          <p:nvPr/>
        </p:nvSpPr>
        <p:spPr>
          <a:xfrm>
            <a:off x="-148" y="5494429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Hands On..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5373" y="868114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1050676" y="792997"/>
            <a:ext cx="1985200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02ADE-73BA-4BC0-A0DE-1DD88066303A}"/>
              </a:ext>
            </a:extLst>
          </p:cNvPr>
          <p:cNvSpPr/>
          <p:nvPr/>
        </p:nvSpPr>
        <p:spPr>
          <a:xfrm>
            <a:off x="1050678" y="1254886"/>
            <a:ext cx="289997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¿Que es Impala?</a:t>
            </a:r>
          </a:p>
        </p:txBody>
      </p:sp>
    </p:spTree>
    <p:extLst>
      <p:ext uri="{BB962C8B-B14F-4D97-AF65-F5344CB8AC3E}">
        <p14:creationId xmlns:p14="http://schemas.microsoft.com/office/powerpoint/2010/main" val="3805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1039" y="3160228"/>
            <a:ext cx="104099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Apache Impala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fue desarrollada inicialmente por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Cloudera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 y mas tarde incluida en la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Apache Software Foundation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Es una herramienta escalable de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Procesamiento en Paralelo Masivo.</a:t>
            </a: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Con la capacidad de realizar Consultas SQL Interactivas con muy baja batencia. </a:t>
            </a:r>
          </a:p>
          <a:p>
            <a:pPr algn="ctr"/>
            <a:r>
              <a:rPr lang="en-US" altLang="ko-KR" sz="1600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Soporta formatos Parquet, Json, Orc, Avro y tecnologias de almacenamiento como HDFS, Kudu, Hive, Hbase, S3, ADLS</a:t>
            </a: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BF9C5DAA-6CEE-4CA4-BA8E-EBB4D2CCC67E}"/>
              </a:ext>
            </a:extLst>
          </p:cNvPr>
          <p:cNvSpPr/>
          <p:nvPr/>
        </p:nvSpPr>
        <p:spPr>
          <a:xfrm>
            <a:off x="5954135" y="2096944"/>
            <a:ext cx="283729" cy="22432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5373" y="868114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1050676" y="792997"/>
            <a:ext cx="1985200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02ADE-73BA-4BC0-A0DE-1DD88066303A}"/>
              </a:ext>
            </a:extLst>
          </p:cNvPr>
          <p:cNvSpPr/>
          <p:nvPr/>
        </p:nvSpPr>
        <p:spPr>
          <a:xfrm>
            <a:off x="1050678" y="1254886"/>
            <a:ext cx="289997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¿Cuando usar Impala?</a:t>
            </a:r>
          </a:p>
        </p:txBody>
      </p:sp>
    </p:spTree>
    <p:extLst>
      <p:ext uri="{BB962C8B-B14F-4D97-AF65-F5344CB8AC3E}">
        <p14:creationId xmlns:p14="http://schemas.microsoft.com/office/powerpoint/2010/main" val="6097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6">
            <a:extLst>
              <a:ext uri="{FF2B5EF4-FFF2-40B4-BE49-F238E27FC236}">
                <a16:creationId xmlns:a16="http://schemas.microsoft.com/office/drawing/2014/main" id="{8A1848FE-66BE-482B-AA8B-8B4FD86D3676}"/>
              </a:ext>
            </a:extLst>
          </p:cNvPr>
          <p:cNvSpPr txBox="1"/>
          <p:nvPr/>
        </p:nvSpPr>
        <p:spPr>
          <a:xfrm>
            <a:off x="1861751" y="2136338"/>
            <a:ext cx="1337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Impala fue diseñado para Acelerar las Consultas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SQL de los archivos subidos a Hadoop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A9F97345-1582-4412-8DDD-ECC90F698C42}"/>
              </a:ext>
            </a:extLst>
          </p:cNvPr>
          <p:cNvSpPr/>
          <p:nvPr/>
        </p:nvSpPr>
        <p:spPr>
          <a:xfrm>
            <a:off x="4070195" y="2248930"/>
            <a:ext cx="322112" cy="344252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D5DAE6D5-3FD6-4BF1-9334-CE00AFF587A6}"/>
              </a:ext>
            </a:extLst>
          </p:cNvPr>
          <p:cNvSpPr txBox="1"/>
          <p:nvPr/>
        </p:nvSpPr>
        <p:spPr>
          <a:xfrm>
            <a:off x="4483101" y="2248930"/>
            <a:ext cx="45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Escrito en C++</a:t>
            </a: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A582688B-9D3A-4F49-A1C8-89AAE114B44E}"/>
              </a:ext>
            </a:extLst>
          </p:cNvPr>
          <p:cNvSpPr/>
          <p:nvPr/>
        </p:nvSpPr>
        <p:spPr>
          <a:xfrm>
            <a:off x="4070195" y="2959592"/>
            <a:ext cx="322112" cy="344252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0A8B497-9767-4C23-8A5D-AFA864D712CA}"/>
              </a:ext>
            </a:extLst>
          </p:cNvPr>
          <p:cNvSpPr txBox="1"/>
          <p:nvPr/>
        </p:nvSpPr>
        <p:spPr>
          <a:xfrm>
            <a:off x="4483101" y="2843495"/>
            <a:ext cx="450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Planificador de Consultas Rapidas SQL con Captura de Metadatos</a:t>
            </a: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FE95436C-2D10-42BB-9222-FEF5058E54B1}"/>
              </a:ext>
            </a:extLst>
          </p:cNvPr>
          <p:cNvSpPr/>
          <p:nvPr/>
        </p:nvSpPr>
        <p:spPr>
          <a:xfrm>
            <a:off x="4070195" y="3670254"/>
            <a:ext cx="322112" cy="344252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1CA18ADB-4435-4663-8491-60DE9953B8B3}"/>
              </a:ext>
            </a:extLst>
          </p:cNvPr>
          <p:cNvSpPr txBox="1"/>
          <p:nvPr/>
        </p:nvSpPr>
        <p:spPr>
          <a:xfrm>
            <a:off x="4483101" y="3670254"/>
            <a:ext cx="45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Administrador de Recursos de Impala</a:t>
            </a:r>
          </a:p>
        </p:txBody>
      </p:sp>
    </p:spTree>
    <p:extLst>
      <p:ext uri="{BB962C8B-B14F-4D97-AF65-F5344CB8AC3E}">
        <p14:creationId xmlns:p14="http://schemas.microsoft.com/office/powerpoint/2010/main" val="15559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5373" y="868114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1050676" y="792997"/>
            <a:ext cx="1985200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02ADE-73BA-4BC0-A0DE-1DD88066303A}"/>
              </a:ext>
            </a:extLst>
          </p:cNvPr>
          <p:cNvSpPr/>
          <p:nvPr/>
        </p:nvSpPr>
        <p:spPr>
          <a:xfrm>
            <a:off x="1050678" y="1254886"/>
            <a:ext cx="289997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Arquitectura de Impala</a:t>
            </a:r>
          </a:p>
        </p:txBody>
      </p:sp>
    </p:spTree>
    <p:extLst>
      <p:ext uri="{BB962C8B-B14F-4D97-AF65-F5344CB8AC3E}">
        <p14:creationId xmlns:p14="http://schemas.microsoft.com/office/powerpoint/2010/main" val="30321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 Side Corner Rectangle 8">
            <a:extLst>
              <a:ext uri="{FF2B5EF4-FFF2-40B4-BE49-F238E27FC236}">
                <a16:creationId xmlns:a16="http://schemas.microsoft.com/office/drawing/2014/main" id="{A3F2C746-C0C8-4DBF-8E9F-4BFE17CE4B3F}"/>
              </a:ext>
            </a:extLst>
          </p:cNvPr>
          <p:cNvSpPr/>
          <p:nvPr/>
        </p:nvSpPr>
        <p:spPr>
          <a:xfrm>
            <a:off x="2912901" y="1172028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B614EA5-EEF1-412E-81F3-F1F8C1C8E210}"/>
              </a:ext>
            </a:extLst>
          </p:cNvPr>
          <p:cNvSpPr txBox="1"/>
          <p:nvPr/>
        </p:nvSpPr>
        <p:spPr>
          <a:xfrm>
            <a:off x="3304166" y="1318295"/>
            <a:ext cx="84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Cliente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95DB5A-469E-47D6-A8F3-C82D17E52B52}"/>
              </a:ext>
            </a:extLst>
          </p:cNvPr>
          <p:cNvCxnSpPr>
            <a:cxnSpLocks/>
          </p:cNvCxnSpPr>
          <p:nvPr/>
        </p:nvCxnSpPr>
        <p:spPr>
          <a:xfrm>
            <a:off x="3013838" y="2276669"/>
            <a:ext cx="0" cy="93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">
            <a:extLst>
              <a:ext uri="{FF2B5EF4-FFF2-40B4-BE49-F238E27FC236}">
                <a16:creationId xmlns:a16="http://schemas.microsoft.com/office/drawing/2014/main" id="{B4120194-CD2C-4EC6-A2CD-7578C503EFBF}"/>
              </a:ext>
            </a:extLst>
          </p:cNvPr>
          <p:cNvSpPr txBox="1"/>
          <p:nvPr/>
        </p:nvSpPr>
        <p:spPr>
          <a:xfrm>
            <a:off x="3090374" y="2286401"/>
            <a:ext cx="84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Hue Shell JDBC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AD476D-A64B-445E-BD1C-7662A9D122DA}"/>
              </a:ext>
            </a:extLst>
          </p:cNvPr>
          <p:cNvSpPr/>
          <p:nvPr/>
        </p:nvSpPr>
        <p:spPr>
          <a:xfrm>
            <a:off x="1670180" y="3685592"/>
            <a:ext cx="3191069" cy="236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7A48A61E-E2CD-43D3-8D02-B2B36C40DDB7}"/>
              </a:ext>
            </a:extLst>
          </p:cNvPr>
          <p:cNvSpPr txBox="1"/>
          <p:nvPr/>
        </p:nvSpPr>
        <p:spPr>
          <a:xfrm>
            <a:off x="1670180" y="3705279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IMPALAD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9D19DCF-3238-4DCB-8FFA-9DFA30700857}"/>
              </a:ext>
            </a:extLst>
          </p:cNvPr>
          <p:cNvSpPr/>
          <p:nvPr/>
        </p:nvSpPr>
        <p:spPr>
          <a:xfrm>
            <a:off x="1884784" y="4181140"/>
            <a:ext cx="278985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470C9DBE-3CC9-40AB-A26A-EF6AEF5F8A67}"/>
              </a:ext>
            </a:extLst>
          </p:cNvPr>
          <p:cNvSpPr txBox="1"/>
          <p:nvPr/>
        </p:nvSpPr>
        <p:spPr>
          <a:xfrm>
            <a:off x="1884784" y="418113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Coordinador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47C02FD-0500-400F-9C29-14EB962500E1}"/>
              </a:ext>
            </a:extLst>
          </p:cNvPr>
          <p:cNvSpPr/>
          <p:nvPr/>
        </p:nvSpPr>
        <p:spPr>
          <a:xfrm>
            <a:off x="1884784" y="4748890"/>
            <a:ext cx="278985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34924C52-3A19-44E4-B4CC-3E37811E2CDB}"/>
              </a:ext>
            </a:extLst>
          </p:cNvPr>
          <p:cNvSpPr txBox="1"/>
          <p:nvPr/>
        </p:nvSpPr>
        <p:spPr>
          <a:xfrm>
            <a:off x="1884784" y="4749021"/>
            <a:ext cx="2677886" cy="36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Planificador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673D6E7-DF2A-422B-BE3B-3EA562E5C191}"/>
              </a:ext>
            </a:extLst>
          </p:cNvPr>
          <p:cNvSpPr/>
          <p:nvPr/>
        </p:nvSpPr>
        <p:spPr>
          <a:xfrm>
            <a:off x="1884784" y="5316640"/>
            <a:ext cx="278985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EC5C2B0B-FE9F-4EF3-88EB-49FC6C7800CA}"/>
              </a:ext>
            </a:extLst>
          </p:cNvPr>
          <p:cNvSpPr txBox="1"/>
          <p:nvPr/>
        </p:nvSpPr>
        <p:spPr>
          <a:xfrm>
            <a:off x="1884784" y="5316771"/>
            <a:ext cx="2677886" cy="36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Ejecutador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4E743B7-AF1E-4CB3-9BFD-CFFA12642F9C}"/>
              </a:ext>
            </a:extLst>
          </p:cNvPr>
          <p:cNvCxnSpPr/>
          <p:nvPr/>
        </p:nvCxnSpPr>
        <p:spPr>
          <a:xfrm>
            <a:off x="5029200" y="3909527"/>
            <a:ext cx="1446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7F783B6-80FB-47FF-84EF-B62C8D93BC55}"/>
              </a:ext>
            </a:extLst>
          </p:cNvPr>
          <p:cNvCxnSpPr>
            <a:cxnSpLocks/>
          </p:cNvCxnSpPr>
          <p:nvPr/>
        </p:nvCxnSpPr>
        <p:spPr>
          <a:xfrm flipH="1">
            <a:off x="5022980" y="4103628"/>
            <a:ext cx="1446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0BDFDB8-B6C1-4CD9-BF9C-09AC47EEFCF0}"/>
              </a:ext>
            </a:extLst>
          </p:cNvPr>
          <p:cNvSpPr/>
          <p:nvPr/>
        </p:nvSpPr>
        <p:spPr>
          <a:xfrm>
            <a:off x="6858000" y="995275"/>
            <a:ext cx="3797558" cy="3185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FF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F1FBC866-4D7A-4800-92D4-DF37F0B42BC5}"/>
              </a:ext>
            </a:extLst>
          </p:cNvPr>
          <p:cNvSpPr txBox="1"/>
          <p:nvPr/>
        </p:nvSpPr>
        <p:spPr>
          <a:xfrm>
            <a:off x="7047077" y="1073863"/>
            <a:ext cx="3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Metadatos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240040D-61D0-47A5-A52F-C4EBEB6A5B7A}"/>
              </a:ext>
            </a:extLst>
          </p:cNvPr>
          <p:cNvSpPr/>
          <p:nvPr/>
        </p:nvSpPr>
        <p:spPr>
          <a:xfrm>
            <a:off x="7047076" y="1674346"/>
            <a:ext cx="3421871" cy="552569"/>
          </a:xfrm>
          <a:prstGeom prst="rect">
            <a:avLst/>
          </a:prstGeom>
          <a:solidFill>
            <a:schemeClr val="bg1"/>
          </a:solidFill>
          <a:ln w="9525">
            <a:solidFill>
              <a:srgbClr val="00BFF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3B335EB1-5A17-4676-AE3A-DC136EE57476}"/>
              </a:ext>
            </a:extLst>
          </p:cNvPr>
          <p:cNvSpPr txBox="1"/>
          <p:nvPr/>
        </p:nvSpPr>
        <p:spPr>
          <a:xfrm>
            <a:off x="7047077" y="1765964"/>
            <a:ext cx="3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Metastore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60EFDD7-5960-46A1-B849-F8B664DF6152}"/>
              </a:ext>
            </a:extLst>
          </p:cNvPr>
          <p:cNvSpPr/>
          <p:nvPr/>
        </p:nvSpPr>
        <p:spPr>
          <a:xfrm>
            <a:off x="7047076" y="2372306"/>
            <a:ext cx="3421871" cy="552569"/>
          </a:xfrm>
          <a:prstGeom prst="rect">
            <a:avLst/>
          </a:prstGeom>
          <a:solidFill>
            <a:schemeClr val="bg1"/>
          </a:solidFill>
          <a:ln w="9525">
            <a:solidFill>
              <a:srgbClr val="00BFF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69" name="TextBox 6">
            <a:extLst>
              <a:ext uri="{FF2B5EF4-FFF2-40B4-BE49-F238E27FC236}">
                <a16:creationId xmlns:a16="http://schemas.microsoft.com/office/drawing/2014/main" id="{8408C845-B374-4C60-BF94-958F609AF7EA}"/>
              </a:ext>
            </a:extLst>
          </p:cNvPr>
          <p:cNvSpPr txBox="1"/>
          <p:nvPr/>
        </p:nvSpPr>
        <p:spPr>
          <a:xfrm>
            <a:off x="7047077" y="2463924"/>
            <a:ext cx="3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HDFS (Namenode)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0EEC8AC-2B59-40EC-93C6-1434D1903F87}"/>
              </a:ext>
            </a:extLst>
          </p:cNvPr>
          <p:cNvSpPr/>
          <p:nvPr/>
        </p:nvSpPr>
        <p:spPr>
          <a:xfrm>
            <a:off x="7047076" y="3070266"/>
            <a:ext cx="3421871" cy="552569"/>
          </a:xfrm>
          <a:prstGeom prst="rect">
            <a:avLst/>
          </a:prstGeom>
          <a:solidFill>
            <a:schemeClr val="bg1"/>
          </a:solidFill>
          <a:ln w="9525">
            <a:solidFill>
              <a:srgbClr val="00BFF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71" name="TextBox 6">
            <a:extLst>
              <a:ext uri="{FF2B5EF4-FFF2-40B4-BE49-F238E27FC236}">
                <a16:creationId xmlns:a16="http://schemas.microsoft.com/office/drawing/2014/main" id="{51A13AF9-F4DE-47B3-A557-DC35B68D5821}"/>
              </a:ext>
            </a:extLst>
          </p:cNvPr>
          <p:cNvSpPr txBox="1"/>
          <p:nvPr/>
        </p:nvSpPr>
        <p:spPr>
          <a:xfrm>
            <a:off x="7047077" y="3161884"/>
            <a:ext cx="3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FF3"/>
                </a:solidFill>
                <a:latin typeface="Arial Narrow" panose="020B0606020202030204" pitchFamily="34" charset="0"/>
                <a:cs typeface="Arial" pitchFamily="34" charset="0"/>
              </a:rPr>
              <a:t>Statestore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D6D8C9F1-4F51-4247-AC72-3C6A247A9A90}"/>
              </a:ext>
            </a:extLst>
          </p:cNvPr>
          <p:cNvSpPr/>
          <p:nvPr/>
        </p:nvSpPr>
        <p:spPr>
          <a:xfrm>
            <a:off x="6858001" y="4621941"/>
            <a:ext cx="3797558" cy="1520889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5DE8C1C0-CA9C-408D-90FE-81D38BF21B24}"/>
              </a:ext>
            </a:extLst>
          </p:cNvPr>
          <p:cNvSpPr txBox="1"/>
          <p:nvPr/>
        </p:nvSpPr>
        <p:spPr>
          <a:xfrm>
            <a:off x="7421594" y="5253321"/>
            <a:ext cx="267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HDFS DataNode / HBase / Kudu / S3 / ADLS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19CFF8D-28D1-4E33-8BE5-5B33A1B0748E}"/>
              </a:ext>
            </a:extLst>
          </p:cNvPr>
          <p:cNvCxnSpPr/>
          <p:nvPr/>
        </p:nvCxnSpPr>
        <p:spPr>
          <a:xfrm>
            <a:off x="5029200" y="5382386"/>
            <a:ext cx="1446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05FF30B7-41B4-413B-9920-3CC68FEDF3B5}"/>
              </a:ext>
            </a:extLst>
          </p:cNvPr>
          <p:cNvCxnSpPr>
            <a:cxnSpLocks/>
          </p:cNvCxnSpPr>
          <p:nvPr/>
        </p:nvCxnSpPr>
        <p:spPr>
          <a:xfrm flipH="1">
            <a:off x="5022980" y="5576487"/>
            <a:ext cx="1446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0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5373" y="868114"/>
            <a:ext cx="70755" cy="12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1050676" y="792997"/>
            <a:ext cx="1985200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02ADE-73BA-4BC0-A0DE-1DD88066303A}"/>
              </a:ext>
            </a:extLst>
          </p:cNvPr>
          <p:cNvSpPr/>
          <p:nvPr/>
        </p:nvSpPr>
        <p:spPr>
          <a:xfrm>
            <a:off x="1050678" y="1254886"/>
            <a:ext cx="289997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Impala vs Hive</a:t>
            </a:r>
          </a:p>
        </p:txBody>
      </p:sp>
    </p:spTree>
    <p:extLst>
      <p:ext uri="{BB962C8B-B14F-4D97-AF65-F5344CB8AC3E}">
        <p14:creationId xmlns:p14="http://schemas.microsoft.com/office/powerpoint/2010/main" val="427850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480" y="591344"/>
            <a:ext cx="2429573" cy="58281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1" dirty="0">
                <a:solidFill>
                  <a:srgbClr val="00BFF3"/>
                </a:solidFill>
                <a:latin typeface="Arial Narrow" panose="020B0606020202030204" pitchFamily="34" charset="0"/>
              </a:rPr>
              <a:t>IMPALA</a:t>
            </a:r>
            <a:endParaRPr lang="ko-KR" alt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39623646-54BA-4114-AD77-B72ED3FF8DF7}"/>
              </a:ext>
            </a:extLst>
          </p:cNvPr>
          <p:cNvSpPr/>
          <p:nvPr/>
        </p:nvSpPr>
        <p:spPr>
          <a:xfrm>
            <a:off x="5629089" y="2881968"/>
            <a:ext cx="942392" cy="942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070001CD-D2D9-47F5-8DAF-9697D03A260E}"/>
              </a:ext>
            </a:extLst>
          </p:cNvPr>
          <p:cNvSpPr/>
          <p:nvPr/>
        </p:nvSpPr>
        <p:spPr>
          <a:xfrm>
            <a:off x="5719285" y="2972164"/>
            <a:ext cx="7620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B2719-4A31-41E1-8278-DABFC6D0EAFA}"/>
              </a:ext>
            </a:extLst>
          </p:cNvPr>
          <p:cNvSpPr txBox="1"/>
          <p:nvPr/>
        </p:nvSpPr>
        <p:spPr>
          <a:xfrm>
            <a:off x="5783087" y="3122333"/>
            <a:ext cx="634396" cy="461665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925CF-2B06-4F55-89DC-1E3DF9755BC3}"/>
              </a:ext>
            </a:extLst>
          </p:cNvPr>
          <p:cNvSpPr txBox="1"/>
          <p:nvPr/>
        </p:nvSpPr>
        <p:spPr>
          <a:xfrm>
            <a:off x="954557" y="2156413"/>
            <a:ext cx="4175763" cy="461665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Apache Impala es una herramienta diseñada para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manejar y analizar </a:t>
            </a:r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los datos almacenados en Hadoop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CCCED-F958-499E-BDD7-2CD55547D858}"/>
              </a:ext>
            </a:extLst>
          </p:cNvPr>
          <p:cNvSpPr txBox="1"/>
          <p:nvPr/>
        </p:nvSpPr>
        <p:spPr>
          <a:xfrm>
            <a:off x="7061682" y="2156414"/>
            <a:ext cx="4175763" cy="461665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Apache Hive es una herramienta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de Almacen de Datos 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para Acceder y Manejar los datos mas grandes distribuidos dentro de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F24AA9B-823C-45F3-9245-8419E7E6793A}"/>
              </a:ext>
            </a:extLst>
          </p:cNvPr>
          <p:cNvCxnSpPr>
            <a:cxnSpLocks/>
          </p:cNvCxnSpPr>
          <p:nvPr/>
        </p:nvCxnSpPr>
        <p:spPr>
          <a:xfrm>
            <a:off x="0" y="2881968"/>
            <a:ext cx="609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29C702F-50EC-48C9-939A-881538F47C46}"/>
              </a:ext>
            </a:extLst>
          </p:cNvPr>
          <p:cNvCxnSpPr>
            <a:cxnSpLocks/>
          </p:cNvCxnSpPr>
          <p:nvPr/>
        </p:nvCxnSpPr>
        <p:spPr>
          <a:xfrm>
            <a:off x="6096000" y="2881968"/>
            <a:ext cx="61716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2F2D3E7-B04A-47D9-85FF-5EF60F1EC7B2}"/>
              </a:ext>
            </a:extLst>
          </p:cNvPr>
          <p:cNvCxnSpPr>
            <a:cxnSpLocks/>
          </p:cNvCxnSpPr>
          <p:nvPr/>
        </p:nvCxnSpPr>
        <p:spPr>
          <a:xfrm>
            <a:off x="0" y="3824360"/>
            <a:ext cx="609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6C403F3-F7F3-43A1-A11A-AD139C814D0E}"/>
              </a:ext>
            </a:extLst>
          </p:cNvPr>
          <p:cNvCxnSpPr>
            <a:cxnSpLocks/>
          </p:cNvCxnSpPr>
          <p:nvPr/>
        </p:nvCxnSpPr>
        <p:spPr>
          <a:xfrm>
            <a:off x="6096000" y="3824360"/>
            <a:ext cx="61716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FE28155-D7BE-419A-99A6-9943740595E2}"/>
              </a:ext>
            </a:extLst>
          </p:cNvPr>
          <p:cNvCxnSpPr>
            <a:cxnSpLocks/>
          </p:cNvCxnSpPr>
          <p:nvPr/>
        </p:nvCxnSpPr>
        <p:spPr>
          <a:xfrm>
            <a:off x="0" y="4763307"/>
            <a:ext cx="609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530D4C6-BB58-4ACA-ADFC-8C3045165240}"/>
              </a:ext>
            </a:extLst>
          </p:cNvPr>
          <p:cNvCxnSpPr>
            <a:cxnSpLocks/>
          </p:cNvCxnSpPr>
          <p:nvPr/>
        </p:nvCxnSpPr>
        <p:spPr>
          <a:xfrm>
            <a:off x="6096000" y="4763307"/>
            <a:ext cx="61716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98E19FB-E189-41E8-905E-E8BD0D00E558}"/>
              </a:ext>
            </a:extLst>
          </p:cNvPr>
          <p:cNvCxnSpPr>
            <a:cxnSpLocks/>
          </p:cNvCxnSpPr>
          <p:nvPr/>
        </p:nvCxnSpPr>
        <p:spPr>
          <a:xfrm>
            <a:off x="0" y="5683844"/>
            <a:ext cx="609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2519E8E-2270-49D5-9989-4BC4FD871481}"/>
              </a:ext>
            </a:extLst>
          </p:cNvPr>
          <p:cNvCxnSpPr>
            <a:cxnSpLocks/>
          </p:cNvCxnSpPr>
          <p:nvPr/>
        </p:nvCxnSpPr>
        <p:spPr>
          <a:xfrm>
            <a:off x="6096000" y="5683844"/>
            <a:ext cx="61716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18D1E7C-AE94-443D-B15D-DDEEE906D3E6}"/>
              </a:ext>
            </a:extLst>
          </p:cNvPr>
          <p:cNvCxnSpPr>
            <a:cxnSpLocks/>
          </p:cNvCxnSpPr>
          <p:nvPr/>
        </p:nvCxnSpPr>
        <p:spPr>
          <a:xfrm>
            <a:off x="0" y="1949157"/>
            <a:ext cx="609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42C76DB-BC33-4904-A12D-594DBED856F2}"/>
              </a:ext>
            </a:extLst>
          </p:cNvPr>
          <p:cNvCxnSpPr>
            <a:cxnSpLocks/>
          </p:cNvCxnSpPr>
          <p:nvPr/>
        </p:nvCxnSpPr>
        <p:spPr>
          <a:xfrm>
            <a:off x="6096000" y="1949157"/>
            <a:ext cx="61716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8">
            <a:extLst>
              <a:ext uri="{FF2B5EF4-FFF2-40B4-BE49-F238E27FC236}">
                <a16:creationId xmlns:a16="http://schemas.microsoft.com/office/drawing/2014/main" id="{75E6F667-4C6F-472A-9BE7-E042F9F8B8FC}"/>
              </a:ext>
            </a:extLst>
          </p:cNvPr>
          <p:cNvSpPr txBox="1"/>
          <p:nvPr/>
        </p:nvSpPr>
        <p:spPr>
          <a:xfrm>
            <a:off x="954557" y="3213597"/>
            <a:ext cx="4175763" cy="276999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Escrito en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C++</a:t>
            </a: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155909C8-8991-44B0-83AE-CB1529DDF757}"/>
              </a:ext>
            </a:extLst>
          </p:cNvPr>
          <p:cNvSpPr txBox="1"/>
          <p:nvPr/>
        </p:nvSpPr>
        <p:spPr>
          <a:xfrm>
            <a:off x="7061682" y="3213598"/>
            <a:ext cx="4175763" cy="276999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Escrito en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Java</a:t>
            </a: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F6E4D591-0915-4E4B-B7CB-98F0EE8AE6AC}"/>
              </a:ext>
            </a:extLst>
          </p:cNvPr>
          <p:cNvSpPr txBox="1"/>
          <p:nvPr/>
        </p:nvSpPr>
        <p:spPr>
          <a:xfrm>
            <a:off x="954557" y="4112118"/>
            <a:ext cx="4175763" cy="461665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Impala utiliza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el Modelo de Datos Relacionales</a:t>
            </a:r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, y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Esquemas de Datos</a:t>
            </a:r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71E48ACC-63C6-45D5-B041-078FB38E63B4}"/>
              </a:ext>
            </a:extLst>
          </p:cNvPr>
          <p:cNvSpPr txBox="1"/>
          <p:nvPr/>
        </p:nvSpPr>
        <p:spPr>
          <a:xfrm>
            <a:off x="7061682" y="4112119"/>
            <a:ext cx="4175763" cy="461665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Hive tambien utiliza el Modelo de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Datos Relacionales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, y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Esquemas de Datos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93F65EEE-8E09-4674-BBD5-DF918434D582}"/>
              </a:ext>
            </a:extLst>
          </p:cNvPr>
          <p:cNvSpPr txBox="1"/>
          <p:nvPr/>
        </p:nvSpPr>
        <p:spPr>
          <a:xfrm>
            <a:off x="954557" y="5085076"/>
            <a:ext cx="4175763" cy="276999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Impala soporta todos los lenguajes de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JDBC</a:t>
            </a:r>
            <a:r>
              <a:rPr lang="en-US" altLang="ko-KR" sz="1200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 y </a:t>
            </a:r>
            <a:r>
              <a:rPr lang="en-US" altLang="ko-KR" sz="1200" b="1" dirty="0">
                <a:solidFill>
                  <a:srgbClr val="00BFF3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ODBC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34EC3064-2014-439B-A5C2-A3E8BDDAB257}"/>
              </a:ext>
            </a:extLst>
          </p:cNvPr>
          <p:cNvSpPr txBox="1"/>
          <p:nvPr/>
        </p:nvSpPr>
        <p:spPr>
          <a:xfrm>
            <a:off x="7061682" y="5085077"/>
            <a:ext cx="4175763" cy="276999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Hive soporta los lenguajes de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Java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C++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PHP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, y </a:t>
            </a:r>
            <a:r>
              <a:rPr lang="en-US" altLang="ko-KR" sz="1200" b="1" dirty="0">
                <a:solidFill>
                  <a:schemeClr val="bg1"/>
                </a:solidFill>
                <a:latin typeface="Arial Narrow" panose="020B0606020202030204" pitchFamily="34" charset="0"/>
                <a:ea typeface="FZShuTi" pitchFamily="2" charset="-122"/>
                <a:cs typeface="Arial" pitchFamily="34" charset="0"/>
              </a:rPr>
              <a:t>Python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75F3AF3-5B57-43B1-86B4-6DC7A141B441}"/>
              </a:ext>
            </a:extLst>
          </p:cNvPr>
          <p:cNvSpPr txBox="1">
            <a:spLocks/>
          </p:cNvSpPr>
          <p:nvPr/>
        </p:nvSpPr>
        <p:spPr>
          <a:xfrm>
            <a:off x="8633270" y="591345"/>
            <a:ext cx="1359228" cy="5609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Arial Narrow" panose="020B0606020202030204" pitchFamily="34" charset="0"/>
              </a:rPr>
              <a:t>HIVE</a:t>
            </a:r>
            <a:endParaRPr lang="ko-KR" alt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23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239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IMPALA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BQO Design</cp:lastModifiedBy>
  <cp:revision>92</cp:revision>
  <dcterms:created xsi:type="dcterms:W3CDTF">2018-04-24T17:14:44Z</dcterms:created>
  <dcterms:modified xsi:type="dcterms:W3CDTF">2021-08-17T19:15:32Z</dcterms:modified>
</cp:coreProperties>
</file>