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56" r:id="rId3"/>
    <p:sldId id="260" r:id="rId4"/>
    <p:sldId id="502" r:id="rId5"/>
    <p:sldId id="318" r:id="rId6"/>
    <p:sldId id="319" r:id="rId7"/>
    <p:sldId id="320" r:id="rId8"/>
    <p:sldId id="265" r:id="rId9"/>
    <p:sldId id="321" r:id="rId10"/>
    <p:sldId id="322" r:id="rId11"/>
    <p:sldId id="268" r:id="rId12"/>
    <p:sldId id="323" r:id="rId13"/>
    <p:sldId id="324" r:id="rId14"/>
    <p:sldId id="325" r:id="rId15"/>
    <p:sldId id="326" r:id="rId16"/>
    <p:sldId id="327" r:id="rId17"/>
    <p:sldId id="328"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494" r:id="rId35"/>
    <p:sldId id="495" r:id="rId36"/>
    <p:sldId id="496" r:id="rId37"/>
    <p:sldId id="497" r:id="rId38"/>
    <p:sldId id="489" r:id="rId39"/>
    <p:sldId id="490" r:id="rId40"/>
    <p:sldId id="491" r:id="rId41"/>
    <p:sldId id="492" r:id="rId42"/>
    <p:sldId id="493" r:id="rId43"/>
    <p:sldId id="498" r:id="rId44"/>
    <p:sldId id="501" r:id="rId45"/>
    <p:sldId id="264" r:id="rId46"/>
    <p:sldId id="25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anuel cabral" initials="ec" lastIdx="1" clrIdx="0">
    <p:extLst>
      <p:ext uri="{19B8F6BF-5375-455C-9EA6-DF929625EA0E}">
        <p15:presenceInfo xmlns:p15="http://schemas.microsoft.com/office/powerpoint/2012/main" userId="1175f350591e12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6C63FF"/>
    <a:srgbClr val="00B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114" d="100"/>
          <a:sy n="114" d="100"/>
        </p:scale>
        <p:origin x="474"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DD2F4-DB2E-44B8-8AE6-49BED3DA6382}" type="datetimeFigureOut">
              <a:rPr lang="en-US" smtClean="0"/>
              <a:t>2/22/2024</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2AD00-AAD2-4B56-849A-82CCEA47AC0B}" type="slidenum">
              <a:rPr lang="en-US" smtClean="0"/>
              <a:t>‹Nº›</a:t>
            </a:fld>
            <a:endParaRPr lang="en-US" dirty="0"/>
          </a:p>
        </p:txBody>
      </p:sp>
    </p:spTree>
    <p:extLst>
      <p:ext uri="{BB962C8B-B14F-4D97-AF65-F5344CB8AC3E}">
        <p14:creationId xmlns:p14="http://schemas.microsoft.com/office/powerpoint/2010/main" val="357833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9368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761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2424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5238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582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7806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953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1299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9176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8027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44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7377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4732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722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0882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7401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7315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5783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8667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8215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8798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66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2149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2276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1426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1156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931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3026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8342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3258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47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72818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543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25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541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0220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3060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8669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709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33356-A645-CCD5-5E12-CB030BA2B22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a:p>
        </p:txBody>
      </p:sp>
      <p:sp>
        <p:nvSpPr>
          <p:cNvPr id="3" name="Subtítulo 2">
            <a:extLst>
              <a:ext uri="{FF2B5EF4-FFF2-40B4-BE49-F238E27FC236}">
                <a16:creationId xmlns:a16="http://schemas.microsoft.com/office/drawing/2014/main" id="{39D46570-C087-E4D4-30FC-BC81E89BF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sp>
        <p:nvSpPr>
          <p:cNvPr id="4" name="Marcador de fecha 3">
            <a:extLst>
              <a:ext uri="{FF2B5EF4-FFF2-40B4-BE49-F238E27FC236}">
                <a16:creationId xmlns:a16="http://schemas.microsoft.com/office/drawing/2014/main" id="{C41FC7D9-051A-199E-BC9E-B77404BAA60B}"/>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2B6294E9-61A3-176D-8061-277C4F96B14D}"/>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FF74DAA8-3197-A8F0-7A08-FE54704D1D37}"/>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61366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D5188-AB43-5A73-ED45-6C1F2A76AD49}"/>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1B31F9D5-E2D5-255B-FD72-A29A7AC5C5E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7C104B1-EFE7-A6F9-2D58-77C164A60C47}"/>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E3913A4-8095-87E2-BE22-E256AE308A01}"/>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5ABB9BF-B601-7C5B-1D3B-A1E6B3DFBAFF}"/>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17963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3067424-C9F8-0504-FE51-687092CF79D5}"/>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99371C96-4D4B-0573-8F0D-B39CC4D3CB6B}"/>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FEA00AA7-12E5-ADBA-AE6A-3775D701F9ED}"/>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6A1C32EB-7B1C-671D-124F-18D37E794D5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CD0DE9B-BFA6-D106-2B9B-0A16809FAC24}"/>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380877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33356-A645-CCD5-5E12-CB030BA2B22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a:p>
        </p:txBody>
      </p:sp>
      <p:sp>
        <p:nvSpPr>
          <p:cNvPr id="3" name="Subtítulo 2">
            <a:extLst>
              <a:ext uri="{FF2B5EF4-FFF2-40B4-BE49-F238E27FC236}">
                <a16:creationId xmlns:a16="http://schemas.microsoft.com/office/drawing/2014/main" id="{39D46570-C087-E4D4-30FC-BC81E89BF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sp>
        <p:nvSpPr>
          <p:cNvPr id="4" name="Marcador de fecha 3">
            <a:extLst>
              <a:ext uri="{FF2B5EF4-FFF2-40B4-BE49-F238E27FC236}">
                <a16:creationId xmlns:a16="http://schemas.microsoft.com/office/drawing/2014/main" id="{C41FC7D9-051A-199E-BC9E-B77404BAA60B}"/>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2B6294E9-61A3-176D-8061-277C4F96B14D}"/>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FF74DAA8-3197-A8F0-7A08-FE54704D1D37}"/>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335845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EE934-3217-E42D-1CC9-96508373A438}"/>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232B2672-2C98-FC5D-975F-3D4B9D357FF1}"/>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DEC260A-9C60-36E9-3C9B-92F25708E659}"/>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C9D1950-6BDA-901F-243A-9100FDCA9DE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477AD4A-F670-15D9-9CA2-02A97EF329BD}"/>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04990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F510C-8F4D-1522-EEF4-D0E3035292E2}"/>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0E98C635-8879-E96B-8414-8430CC057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076F013-CDB0-72BD-1607-AB8A835AB570}"/>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D569702-C8BD-507A-9112-1E129A3B15B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7F353D7A-002E-A3E4-E47C-ABEBB68896DD}"/>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80905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4411B-F274-7C11-328E-B09B7737735A}"/>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4E931851-BCBF-7750-D1BD-3953C9E6548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contenido 3">
            <a:extLst>
              <a:ext uri="{FF2B5EF4-FFF2-40B4-BE49-F238E27FC236}">
                <a16:creationId xmlns:a16="http://schemas.microsoft.com/office/drawing/2014/main" id="{20F8CFD1-158F-0AFE-4CF7-D9302CB1ACF1}"/>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fecha 4">
            <a:extLst>
              <a:ext uri="{FF2B5EF4-FFF2-40B4-BE49-F238E27FC236}">
                <a16:creationId xmlns:a16="http://schemas.microsoft.com/office/drawing/2014/main" id="{41C4150D-9701-940F-6A5D-D675EACE12A6}"/>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4270FEB9-BDB4-6F5F-2368-1B55C5BB3BE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BECB1C06-53DF-CCC5-6071-F5D56A7F614A}"/>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549868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981FA-854F-A4CA-28F3-39FEFA813E32}"/>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DC6FFC39-7915-10BC-6B95-8F2E44EB6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DBE8FF67-B762-9333-20CD-D92380CF2ACA}"/>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texto 4">
            <a:extLst>
              <a:ext uri="{FF2B5EF4-FFF2-40B4-BE49-F238E27FC236}">
                <a16:creationId xmlns:a16="http://schemas.microsoft.com/office/drawing/2014/main" id="{8E332B77-56E0-3DE5-976F-EF0793D36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495B086B-B7AF-674D-88D1-9005DB327E98}"/>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Marcador de fecha 6">
            <a:extLst>
              <a:ext uri="{FF2B5EF4-FFF2-40B4-BE49-F238E27FC236}">
                <a16:creationId xmlns:a16="http://schemas.microsoft.com/office/drawing/2014/main" id="{8C48F44B-3A1B-4C84-B424-AF5D837B5FA9}"/>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8" name="Marcador de pie de página 7">
            <a:extLst>
              <a:ext uri="{FF2B5EF4-FFF2-40B4-BE49-F238E27FC236}">
                <a16:creationId xmlns:a16="http://schemas.microsoft.com/office/drawing/2014/main" id="{2E39080D-6E3D-5B7A-B346-6A74A6C64AEF}"/>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BA4412C3-F2A2-AE39-99D0-CC115E6EB019}"/>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3598738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B133A-26B4-D5FF-D0D4-687AEF2FF548}"/>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fecha 2">
            <a:extLst>
              <a:ext uri="{FF2B5EF4-FFF2-40B4-BE49-F238E27FC236}">
                <a16:creationId xmlns:a16="http://schemas.microsoft.com/office/drawing/2014/main" id="{50E78DE9-A3D4-FAD5-6326-7CC700025F06}"/>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4" name="Marcador de pie de página 3">
            <a:extLst>
              <a:ext uri="{FF2B5EF4-FFF2-40B4-BE49-F238E27FC236}">
                <a16:creationId xmlns:a16="http://schemas.microsoft.com/office/drawing/2014/main" id="{65BD1D70-2890-76ED-2867-4FDCE76679C0}"/>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3EF5C1F1-6609-A44E-C2F3-C28ED461662F}"/>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4060215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2352ADC-442F-4CBE-C7DA-934F45D453B8}"/>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3" name="Marcador de pie de página 2">
            <a:extLst>
              <a:ext uri="{FF2B5EF4-FFF2-40B4-BE49-F238E27FC236}">
                <a16:creationId xmlns:a16="http://schemas.microsoft.com/office/drawing/2014/main" id="{0C39E2D1-DF97-F60E-A2BD-FB97B198A15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4BE03F9A-D158-F9F2-541D-9B3AFFDE5166}"/>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1023123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61AC6-D164-B077-6405-A08C0FC9BA5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5D4FA604-8BFC-FFD2-5B2D-A5ED5C973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texto 3">
            <a:extLst>
              <a:ext uri="{FF2B5EF4-FFF2-40B4-BE49-F238E27FC236}">
                <a16:creationId xmlns:a16="http://schemas.microsoft.com/office/drawing/2014/main" id="{EABD9B8D-FBA6-B766-2340-DAE928D66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FAE2ADF-240A-FFDD-3C2C-7748E48AE65F}"/>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0240F509-478B-CCD2-E183-3CCC7F08E63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0F2A474-70D2-346C-E737-531FEC977B64}"/>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57563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EE934-3217-E42D-1CC9-96508373A438}"/>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232B2672-2C98-FC5D-975F-3D4B9D357FF1}"/>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DEC260A-9C60-36E9-3C9B-92F25708E659}"/>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C9D1950-6BDA-901F-243A-9100FDCA9DE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477AD4A-F670-15D9-9CA2-02A97EF329BD}"/>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4136862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40957-672F-DFEE-BD3C-400EFAD20A88}"/>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posición de imagen 2">
            <a:extLst>
              <a:ext uri="{FF2B5EF4-FFF2-40B4-BE49-F238E27FC236}">
                <a16:creationId xmlns:a16="http://schemas.microsoft.com/office/drawing/2014/main" id="{80752E96-FC82-7FA4-514E-FB133CED2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C4E2E1A4-94F6-6DBB-EA41-44AABC43A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7B94C06-3925-E046-57AC-98949063C9A0}"/>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28436DCA-6A44-232B-A695-4F8CB1D9C5A7}"/>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4BA7D4B-1005-12E9-C14B-C98E1132E97E}"/>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967299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D5188-AB43-5A73-ED45-6C1F2A76AD49}"/>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1B31F9D5-E2D5-255B-FD72-A29A7AC5C5E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7C104B1-EFE7-A6F9-2D58-77C164A60C47}"/>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E3913A4-8095-87E2-BE22-E256AE308A01}"/>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5ABB9BF-B601-7C5B-1D3B-A1E6B3DFBAFF}"/>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982360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3067424-C9F8-0504-FE51-687092CF79D5}"/>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99371C96-4D4B-0573-8F0D-B39CC4D3CB6B}"/>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FEA00AA7-12E5-ADBA-AE6A-3775D701F9ED}"/>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6A1C32EB-7B1C-671D-124F-18D37E794D5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CD0DE9B-BFA6-D106-2B9B-0A16809FAC24}"/>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815515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ZOCALO">
  <p:cSld name="ZOCALO">
    <p:spTree>
      <p:nvGrpSpPr>
        <p:cNvPr id="1" name="Shape 80"/>
        <p:cNvGrpSpPr/>
        <p:nvPr/>
      </p:nvGrpSpPr>
      <p:grpSpPr>
        <a:xfrm>
          <a:off x="0" y="0"/>
          <a:ext cx="0" cy="0"/>
          <a:chOff x="0" y="0"/>
          <a:chExt cx="0" cy="0"/>
        </a:xfrm>
      </p:grpSpPr>
      <p:sp>
        <p:nvSpPr>
          <p:cNvPr id="81" name="Google Shape;81;ge9d3cb0220_0_277"/>
          <p:cNvSpPr/>
          <p:nvPr/>
        </p:nvSpPr>
        <p:spPr>
          <a:xfrm>
            <a:off x="176505" y="6357233"/>
            <a:ext cx="17187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200"/>
              <a:buFont typeface="Arial"/>
              <a:buNone/>
            </a:pPr>
            <a:r>
              <a:rPr lang="es-AR" sz="1200" b="0" i="0" u="none" strike="noStrike" cap="none" dirty="0">
                <a:solidFill>
                  <a:srgbClr val="BFBFBF"/>
                </a:solidFill>
                <a:latin typeface="Saira"/>
                <a:ea typeface="Saira"/>
                <a:cs typeface="Saira"/>
                <a:sym typeface="Saira"/>
              </a:rPr>
              <a:t>academianumen.com</a:t>
            </a:r>
            <a:endParaRPr sz="1500" b="0"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200"/>
              <a:buFont typeface="Arial"/>
              <a:buNone/>
            </a:pPr>
            <a:endParaRPr sz="1200" b="0" i="0" u="none" strike="noStrike" cap="none" dirty="0">
              <a:solidFill>
                <a:srgbClr val="BFBFBF"/>
              </a:solidFill>
              <a:latin typeface="Saira"/>
              <a:ea typeface="Saira"/>
              <a:cs typeface="Saira"/>
              <a:sym typeface="Saira"/>
            </a:endParaRPr>
          </a:p>
        </p:txBody>
      </p:sp>
      <p:pic>
        <p:nvPicPr>
          <p:cNvPr id="82" name="Google Shape;82;ge9d3cb0220_0_277"/>
          <p:cNvPicPr preferRelativeResize="0"/>
          <p:nvPr/>
        </p:nvPicPr>
        <p:blipFill rotWithShape="1">
          <a:blip r:embed="rId2">
            <a:alphaModFix/>
          </a:blip>
          <a:srcRect/>
          <a:stretch/>
        </p:blipFill>
        <p:spPr>
          <a:xfrm>
            <a:off x="10110900" y="6298964"/>
            <a:ext cx="1879201" cy="427561"/>
          </a:xfrm>
          <a:prstGeom prst="rect">
            <a:avLst/>
          </a:prstGeom>
          <a:noFill/>
          <a:ln>
            <a:noFill/>
          </a:ln>
        </p:spPr>
      </p:pic>
    </p:spTree>
    <p:extLst>
      <p:ext uri="{BB962C8B-B14F-4D97-AF65-F5344CB8AC3E}">
        <p14:creationId xmlns:p14="http://schemas.microsoft.com/office/powerpoint/2010/main" val="298501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F510C-8F4D-1522-EEF4-D0E3035292E2}"/>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0E98C635-8879-E96B-8414-8430CC057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076F013-CDB0-72BD-1607-AB8A835AB570}"/>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D569702-C8BD-507A-9112-1E129A3B15B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7F353D7A-002E-A3E4-E47C-ABEBB68896DD}"/>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125771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4411B-F274-7C11-328E-B09B7737735A}"/>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4E931851-BCBF-7750-D1BD-3953C9E6548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contenido 3">
            <a:extLst>
              <a:ext uri="{FF2B5EF4-FFF2-40B4-BE49-F238E27FC236}">
                <a16:creationId xmlns:a16="http://schemas.microsoft.com/office/drawing/2014/main" id="{20F8CFD1-158F-0AFE-4CF7-D9302CB1ACF1}"/>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fecha 4">
            <a:extLst>
              <a:ext uri="{FF2B5EF4-FFF2-40B4-BE49-F238E27FC236}">
                <a16:creationId xmlns:a16="http://schemas.microsoft.com/office/drawing/2014/main" id="{41C4150D-9701-940F-6A5D-D675EACE12A6}"/>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4270FEB9-BDB4-6F5F-2368-1B55C5BB3BE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BECB1C06-53DF-CCC5-6071-F5D56A7F614A}"/>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01176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981FA-854F-A4CA-28F3-39FEFA813E32}"/>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DC6FFC39-7915-10BC-6B95-8F2E44EB6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DBE8FF67-B762-9333-20CD-D92380CF2ACA}"/>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texto 4">
            <a:extLst>
              <a:ext uri="{FF2B5EF4-FFF2-40B4-BE49-F238E27FC236}">
                <a16:creationId xmlns:a16="http://schemas.microsoft.com/office/drawing/2014/main" id="{8E332B77-56E0-3DE5-976F-EF0793D36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495B086B-B7AF-674D-88D1-9005DB327E98}"/>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Marcador de fecha 6">
            <a:extLst>
              <a:ext uri="{FF2B5EF4-FFF2-40B4-BE49-F238E27FC236}">
                <a16:creationId xmlns:a16="http://schemas.microsoft.com/office/drawing/2014/main" id="{8C48F44B-3A1B-4C84-B424-AF5D837B5FA9}"/>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8" name="Marcador de pie de página 7">
            <a:extLst>
              <a:ext uri="{FF2B5EF4-FFF2-40B4-BE49-F238E27FC236}">
                <a16:creationId xmlns:a16="http://schemas.microsoft.com/office/drawing/2014/main" id="{2E39080D-6E3D-5B7A-B346-6A74A6C64AEF}"/>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BA4412C3-F2A2-AE39-99D0-CC115E6EB019}"/>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428173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B133A-26B4-D5FF-D0D4-687AEF2FF548}"/>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fecha 2">
            <a:extLst>
              <a:ext uri="{FF2B5EF4-FFF2-40B4-BE49-F238E27FC236}">
                <a16:creationId xmlns:a16="http://schemas.microsoft.com/office/drawing/2014/main" id="{50E78DE9-A3D4-FAD5-6326-7CC700025F06}"/>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4" name="Marcador de pie de página 3">
            <a:extLst>
              <a:ext uri="{FF2B5EF4-FFF2-40B4-BE49-F238E27FC236}">
                <a16:creationId xmlns:a16="http://schemas.microsoft.com/office/drawing/2014/main" id="{65BD1D70-2890-76ED-2867-4FDCE76679C0}"/>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3EF5C1F1-6609-A44E-C2F3-C28ED461662F}"/>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176329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2352ADC-442F-4CBE-C7DA-934F45D453B8}"/>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3" name="Marcador de pie de página 2">
            <a:extLst>
              <a:ext uri="{FF2B5EF4-FFF2-40B4-BE49-F238E27FC236}">
                <a16:creationId xmlns:a16="http://schemas.microsoft.com/office/drawing/2014/main" id="{0C39E2D1-DF97-F60E-A2BD-FB97B198A15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4BE03F9A-D158-F9F2-541D-9B3AFFDE5166}"/>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53772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61AC6-D164-B077-6405-A08C0FC9BA5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5D4FA604-8BFC-FFD2-5B2D-A5ED5C973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texto 3">
            <a:extLst>
              <a:ext uri="{FF2B5EF4-FFF2-40B4-BE49-F238E27FC236}">
                <a16:creationId xmlns:a16="http://schemas.microsoft.com/office/drawing/2014/main" id="{EABD9B8D-FBA6-B766-2340-DAE928D66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FAE2ADF-240A-FFDD-3C2C-7748E48AE65F}"/>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0240F509-478B-CCD2-E183-3CCC7F08E63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0F2A474-70D2-346C-E737-531FEC977B64}"/>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60855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40957-672F-DFEE-BD3C-400EFAD20A88}"/>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posición de imagen 2">
            <a:extLst>
              <a:ext uri="{FF2B5EF4-FFF2-40B4-BE49-F238E27FC236}">
                <a16:creationId xmlns:a16="http://schemas.microsoft.com/office/drawing/2014/main" id="{80752E96-FC82-7FA4-514E-FB133CED2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C4E2E1A4-94F6-6DBB-EA41-44AABC43A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7B94C06-3925-E046-57AC-98949063C9A0}"/>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28436DCA-6A44-232B-A695-4F8CB1D9C5A7}"/>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4BA7D4B-1005-12E9-C14B-C98E1132E97E}"/>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53944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9000" b="-1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6D0BDA-FB29-23A8-BC6F-8266CF754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02B6B529-1088-C376-C11D-CBE7A41EF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CB5B00B-26BB-9276-B89A-DF757C027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7A33EB27-13C4-2D8B-740F-79DDE06BB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0108CDD8-50A3-931A-4F5C-09674084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558087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9000" b="-1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6D0BDA-FB29-23A8-BC6F-8266CF754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02B6B529-1088-C376-C11D-CBE7A41EF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CB5B00B-26BB-9276-B89A-DF757C027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7A33EB27-13C4-2D8B-740F-79DDE06BB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0108CDD8-50A3-931A-4F5C-09674084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2C4BF-490B-4C20-85B9-5E298A0649DD}" type="slidenum">
              <a:rPr lang="en-US" smtClean="0"/>
              <a:t>‹Nº›</a:t>
            </a:fld>
            <a:endParaRPr lang="en-US" dirty="0"/>
          </a:p>
        </p:txBody>
      </p:sp>
    </p:spTree>
    <p:extLst>
      <p:ext uri="{BB962C8B-B14F-4D97-AF65-F5344CB8AC3E}">
        <p14:creationId xmlns:p14="http://schemas.microsoft.com/office/powerpoint/2010/main" val="4200242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arget="../media/image19.jpeg" Type="http://schemas.openxmlformats.org/officeDocument/2006/relationships/image"/><Relationship Id="rId2" Target="../notesSlides/notesSlide30.xml" Type="http://schemas.openxmlformats.org/officeDocument/2006/relationships/notesSlide"/><Relationship Id="rId1" Target="../slideLayouts/slideLayout23.xml" Type="http://schemas.openxmlformats.org/officeDocument/2006/relationships/slideLayout"/></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arget="../media/image21.jpeg" Type="http://schemas.openxmlformats.org/officeDocument/2006/relationships/image"/><Relationship Id="rId2" Target="../notesSlides/notesSlide34.xml" Type="http://schemas.openxmlformats.org/officeDocument/2006/relationships/notesSlide"/><Relationship Id="rId1" Target="../slideLayouts/slideLayout23.xml" Type="http://schemas.openxmlformats.org/officeDocument/2006/relationships/slideLayout"/></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latin typeface="Righteous" panose="02010506000000020000" pitchFamily="2" charset="0"/>
              </a:rPr>
              <a:t>Tecno Marema</a:t>
            </a:r>
            <a:endParaRPr lang="en-US" sz="8000" dirty="0">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latin typeface="Righteous" panose="02010506000000020000" pitchFamily="2" charset="0"/>
              </a:rPr>
              <a:t>School</a:t>
            </a:r>
            <a:endParaRPr lang="en-US" sz="3600" dirty="0">
              <a:latin typeface="Righteous" panose="02010506000000020000" pitchFamily="2" charset="0"/>
            </a:endParaRPr>
          </a:p>
        </p:txBody>
      </p:sp>
    </p:spTree>
    <p:extLst>
      <p:ext uri="{BB962C8B-B14F-4D97-AF65-F5344CB8AC3E}">
        <p14:creationId xmlns:p14="http://schemas.microsoft.com/office/powerpoint/2010/main" val="10519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90881"/>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¿Porque usar CSS?</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0" y="1179400"/>
            <a:ext cx="12191999" cy="6155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Ejemplo del código HTML con CSS</a:t>
            </a:r>
            <a:endParaRPr kumimoji="0" lang="en-US" sz="3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35" y="1850372"/>
            <a:ext cx="8580293" cy="4466842"/>
          </a:xfrm>
          <a:prstGeom prst="rect">
            <a:avLst/>
          </a:prstGeom>
        </p:spPr>
      </p:pic>
    </p:spTree>
    <p:extLst>
      <p:ext uri="{BB962C8B-B14F-4D97-AF65-F5344CB8AC3E}">
        <p14:creationId xmlns:p14="http://schemas.microsoft.com/office/powerpoint/2010/main" val="178495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90881"/>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¿Porque usar CSS?</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0" y="1179400"/>
            <a:ext cx="12191999" cy="6155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Debajo vemos el resultado de HTML combinado con CSS</a:t>
            </a:r>
            <a:endParaRPr kumimoji="0" lang="en-US" sz="3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424" y="1850372"/>
            <a:ext cx="6153150" cy="4419600"/>
          </a:xfrm>
          <a:prstGeom prst="rect">
            <a:avLst/>
          </a:prstGeom>
        </p:spPr>
      </p:pic>
    </p:spTree>
    <p:extLst>
      <p:ext uri="{BB962C8B-B14F-4D97-AF65-F5344CB8AC3E}">
        <p14:creationId xmlns:p14="http://schemas.microsoft.com/office/powerpoint/2010/main" val="254667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a:latin typeface="Righteous" panose="02010506000000020000" pitchFamily="2" charset="0"/>
                <a:ea typeface="Roboto"/>
                <a:cs typeface="Roboto"/>
                <a:sym typeface="Roboto"/>
              </a:rPr>
              <a:t>¿Porque usar CSS?</a:t>
            </a:r>
            <a:endParaRPr sz="4000" b="0" dirty="0">
              <a:latin typeface="Righteous" panose="02010506000000020000" pitchFamily="2" charset="0"/>
              <a:ea typeface="Roboto"/>
              <a:cs typeface="Roboto"/>
              <a:sym typeface="Roboto"/>
            </a:endParaRPr>
          </a:p>
        </p:txBody>
      </p:sp>
      <p:sp>
        <p:nvSpPr>
          <p:cNvPr id="4" name="Rectángulo 3"/>
          <p:cNvSpPr/>
          <p:nvPr/>
        </p:nvSpPr>
        <p:spPr>
          <a:xfrm>
            <a:off x="360218" y="1898073"/>
            <a:ext cx="11471564"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HTML y CSS tienen una relación muy fuerte entre ellos, ya que el HTML es un lenguaje de marcado (constituye la base de un sitio web) y CSS define el estilo de la página (toda la parte estética).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A pesar de que las Hojas de Estilo en Cascada no son imprescindibles, son importantes para darle forma y apariencia a tu página web. Si solo usas HTML tu página se verá desnuda y no destacará entre la competencia.</a:t>
            </a:r>
            <a:endParaRPr kumimoji="0" lang="en-US" sz="2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p:txBody>
      </p:sp>
    </p:spTree>
    <p:extLst>
      <p:ext uri="{BB962C8B-B14F-4D97-AF65-F5344CB8AC3E}">
        <p14:creationId xmlns:p14="http://schemas.microsoft.com/office/powerpoint/2010/main" val="28263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322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Ventajas de usar CSS</a:t>
            </a:r>
            <a:endParaRPr sz="4000" b="0" dirty="0">
              <a:latin typeface="Righteous" panose="02010506000000020000" pitchFamily="2" charset="0"/>
              <a:ea typeface="Roboto"/>
              <a:cs typeface="Roboto"/>
              <a:sym typeface="Roboto"/>
            </a:endParaRPr>
          </a:p>
        </p:txBody>
      </p:sp>
      <p:sp>
        <p:nvSpPr>
          <p:cNvPr id="4" name="Rectángulo 3"/>
          <p:cNvSpPr/>
          <p:nvPr/>
        </p:nvSpPr>
        <p:spPr>
          <a:xfrm>
            <a:off x="360218" y="1433615"/>
            <a:ext cx="11471564" cy="48013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1.- Separación del contenido y presentación.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Las hojas de estilo generalmente se encuentran en archivos separados del código principal (html, por ejemplo). Esto nos va a permitir que en un equipo de trabajo, programador y diseñador puedan realizar sus tareas de forma independiente aunque paralela, sin correr el riesgo de que haya interferencias entre ambos, y ello no alterará el resultado final.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2.- Flexibilidad.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Podríamos comparar las hojas de estilo con la ropa que guardamos en nuestros cajones. Nosotros somos los mismos, pero dependiendo de la temporada variamos nuestra apariencia.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En el caso de las hojas de estilo sucede lo mismo: podemos cambiar en cualquier momento alguna parte o la totalidad del diseño de nuestras páginas con sólo modificar nuestra hoja de estilo, sin que ello suponga modificar el contenido.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3.- Unificación del diseño de las páginas del sitio.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Un sitio web, ya sea dinámico o estático, suele estar formado por unas cuantas páginas. Mantener una misma apariencia se puede volver una tarea pesada y tediosa si tenemos que copiar y pegar código cada vez que creemos una página nueva, o que deseemos modificar una misma cosa en todas.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Enlazando a cada una de nuestras páginas nuestras hojas de estilo, agilizamos este proceso y minimizamos el trabajo.</a:t>
            </a:r>
          </a:p>
        </p:txBody>
      </p:sp>
    </p:spTree>
    <p:extLst>
      <p:ext uri="{BB962C8B-B14F-4D97-AF65-F5344CB8AC3E}">
        <p14:creationId xmlns:p14="http://schemas.microsoft.com/office/powerpoint/2010/main" val="2123600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Ventajas de usar CSS</a:t>
            </a:r>
            <a:endParaRPr sz="4000" b="0" dirty="0">
              <a:latin typeface="Righteous" panose="02010506000000020000" pitchFamily="2" charset="0"/>
              <a:ea typeface="Roboto"/>
              <a:cs typeface="Roboto"/>
              <a:sym typeface="Roboto"/>
            </a:endParaRPr>
          </a:p>
        </p:txBody>
      </p:sp>
      <p:sp>
        <p:nvSpPr>
          <p:cNvPr id="4" name="Rectángulo 3"/>
          <p:cNvSpPr/>
          <p:nvPr/>
        </p:nvSpPr>
        <p:spPr>
          <a:xfrm>
            <a:off x="360218" y="940130"/>
            <a:ext cx="11471564" cy="59093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4.- Optimización de los tiempos de carga y de tráfico en el servidor.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Al haber dividido contenido y apariencia obtenemos archivos más ligeros, y esto nos reporta dos beneficios: por un lado, reducimos notablemente los tiempos de carga del sitio en el navegador. A esto debemos unir la capacidad de éste para mantener nuestra hoja de estilo en caché.</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Por otro lado, reducimos el volumen de tráfico de nuestro servidor, que siempre es de agradecer, tanto si disfrutamos de servicios gratuitos en que solemos tener cuotas muy reducidas, como si pagamos por tener alojamiento propio.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5.- Precisión o elasticidad.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Desde el momento en que usemos CSS , el tamaño y posicionamiento de los elementos que formen nuestras páginas podrá ser exacto. Podremos indicarle al navegador en qué píxel debe colocar ésta o aquélla imagen, o qué alto y ancho deberá mostrar.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Pero al mismo tiempo, podremos emplear medidas variables o relativas que nos permitan expandir el contenido hasta ocupar la totalidad de la ventana de navegación a nuestro antojo, o contraerla a sólo una parte de la misma, con independencia de la resolución de pantalla del usuario.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6.- Accesibilidad y estructuración.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La combinación de CSS y marcadores descriptivos va a posibilitar que nuestra página se vea correctamente con o sin hoja de estilos, puesto que en cualquier caso, la información se mantendrá estructurada y ordenada.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Esto supone que podrá ser accesible sin ningún tipo de problemas tanto por navegadores antiguos o sin soporte para CSS, como para personas con algún tipo discapacidad.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a esta tecnología.</a:t>
            </a:r>
          </a:p>
        </p:txBody>
      </p:sp>
    </p:spTree>
    <p:extLst>
      <p:ext uri="{BB962C8B-B14F-4D97-AF65-F5344CB8AC3E}">
        <p14:creationId xmlns:p14="http://schemas.microsoft.com/office/powerpoint/2010/main" val="307507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322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Ventajas de usar CSS</a:t>
            </a:r>
            <a:endParaRPr sz="4000" b="0" dirty="0">
              <a:latin typeface="Righteous" panose="02010506000000020000" pitchFamily="2" charset="0"/>
              <a:ea typeface="Roboto"/>
              <a:cs typeface="Roboto"/>
              <a:sym typeface="Roboto"/>
            </a:endParaRPr>
          </a:p>
        </p:txBody>
      </p:sp>
      <p:sp>
        <p:nvSpPr>
          <p:cNvPr id="4" name="Rectángulo 3"/>
          <p:cNvSpPr/>
          <p:nvPr/>
        </p:nvSpPr>
        <p:spPr>
          <a:xfrm>
            <a:off x="360218" y="1288473"/>
            <a:ext cx="11471564" cy="507831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7.- Limpieza del código fuente.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Si escribimos una hoja de estilo independiente, el código fuente de nuestra web va a resultar menos farragoso y agilizaremos las tareas de localización de las líneas que busquemos.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8.- Compatibilidad y continuidad.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Las reglas establecidas por la especificación CSS-1 fijaron los estándares del diseño, y se mantienen y respetan en la CSS-2. Es de prever que en el nivel 3 sucederá lo mismo con respecto a su predecesor.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Pero lo realmente interesante es que los navegadores que no soporten CSS-3 no tendrán problemas a la hora de asimilar el contenido CSS puesto que siempre les quedará la compatibilidad de CSS-2, o la CSS-1 en su caso. La compatibilidad de las especificaciones CSS anteriores estará siempre garantizada.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9.- Estandarización frente a especificaciones propietarias.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La adopción de estándares por la W3C ofrece la ventaja de la compatibilidad del código entre los diferentes navegadores web. El uso de “soluciones propietarias”, como es el caso de muchas etiquetas o patrones usadas por Microsoft.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En su interpretación de lo que es y no es CSS, dificulta la creación de páginas web, porque supone tener que escribir dos códigos distintos para obtener un mismo resultado, en función del tipo de navegador que use el visitante.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El uso del estándar CSS de la W3C evitará visualizaciones incorrectas de nuestras páginas en distintos navegadores.</a:t>
            </a:r>
          </a:p>
        </p:txBody>
      </p:sp>
    </p:spTree>
    <p:extLst>
      <p:ext uri="{BB962C8B-B14F-4D97-AF65-F5344CB8AC3E}">
        <p14:creationId xmlns:p14="http://schemas.microsoft.com/office/powerpoint/2010/main" val="66307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Ventajas de usar CSS</a:t>
            </a:r>
            <a:endParaRPr sz="4000" b="0" dirty="0">
              <a:latin typeface="Righteous" panose="02010506000000020000" pitchFamily="2" charset="0"/>
              <a:ea typeface="Roboto"/>
              <a:cs typeface="Roboto"/>
              <a:sym typeface="Roboto"/>
            </a:endParaRPr>
          </a:p>
        </p:txBody>
      </p:sp>
      <p:sp>
        <p:nvSpPr>
          <p:cNvPr id="4" name="Rectángulo 3"/>
          <p:cNvSpPr/>
          <p:nvPr/>
        </p:nvSpPr>
        <p:spPr>
          <a:xfrm>
            <a:off x="360218" y="1288473"/>
            <a:ext cx="11471564"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10.- Permite la diferenciación de estilos para imprimir / visualizar en pantalla.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El uso de CSS nos va a permitir también maquetar separadamente el contenido de nuestra web para ser mostrado en pantalla o para ser impreso.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Tengamos en cuenta que las necesidades y propiedades de un folio de papel y de un monitor nunca van a ser las mismas, y gracias a CSS podremos determinar cómo queremos que se imprima lo que mostramos en la pantalla, manteniendo siempre una apariencia limpia, ordenada y agradable visualmente.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Espero que estas pequeñas reflexiones hayan servido para animarte a dar el gran salto y vestir a tu web con un bonito traje CSS hecho a medida. Y si aún no te animas a usar CSS en tu sitio, te invitamos a conocer CSS Reinicia, una iniciativa que busca que sitios web en nuestro idioma se reinventen gracias a esta tecnología.</a:t>
            </a:r>
          </a:p>
        </p:txBody>
      </p:sp>
    </p:spTree>
    <p:extLst>
      <p:ext uri="{BB962C8B-B14F-4D97-AF65-F5344CB8AC3E}">
        <p14:creationId xmlns:p14="http://schemas.microsoft.com/office/powerpoint/2010/main" val="414486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706582"/>
            <a:ext cx="12192000" cy="2687782"/>
          </a:xfrm>
          <a:prstGeom prst="rect">
            <a:avLst/>
          </a:prstGeom>
          <a:solidFill>
            <a:schemeClr val="tx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8000" dirty="0">
                <a:solidFill>
                  <a:schemeClr val="lt1"/>
                </a:solidFill>
                <a:latin typeface="Righteous" panose="02010506000000020000" pitchFamily="2" charset="0"/>
                <a:ea typeface="Roboto"/>
                <a:cs typeface="Roboto"/>
                <a:sym typeface="Roboto"/>
              </a:rPr>
              <a:t>¿Cómo utilizo CSS?</a:t>
            </a:r>
            <a:endParaRPr sz="8000" b="0" dirty="0">
              <a:solidFill>
                <a:schemeClr val="lt1"/>
              </a:solidFill>
              <a:latin typeface="Righteous" panose="02010506000000020000" pitchFamily="2" charset="0"/>
              <a:ea typeface="Roboto"/>
              <a:cs typeface="Roboto"/>
              <a:sym typeface="Roboto"/>
            </a:endParaRPr>
          </a:p>
        </p:txBody>
      </p:sp>
      <p:pic>
        <p:nvPicPr>
          <p:cNvPr id="5122" name="Picture 2" descr="Distintas formas de incluir estilos CSS en una página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918834"/>
            <a:ext cx="7429500" cy="296227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27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Como utilizo CSS</a:t>
            </a:r>
            <a:endParaRPr sz="4000" b="0" dirty="0">
              <a:latin typeface="Righteous" panose="02010506000000020000" pitchFamily="2" charset="0"/>
              <a:ea typeface="Roboto"/>
              <a:cs typeface="Roboto"/>
              <a:sym typeface="Roboto"/>
            </a:endParaRPr>
          </a:p>
        </p:txBody>
      </p:sp>
      <p:sp>
        <p:nvSpPr>
          <p:cNvPr id="4" name="Rectángulo 3"/>
          <p:cNvSpPr/>
          <p:nvPr/>
        </p:nvSpPr>
        <p:spPr>
          <a:xfrm>
            <a:off x="360218" y="1288473"/>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Existen 3 maneras de utilizar CSS</a:t>
            </a:r>
          </a:p>
        </p:txBody>
      </p:sp>
      <p:sp>
        <p:nvSpPr>
          <p:cNvPr id="2" name="Rectángulo 1"/>
          <p:cNvSpPr/>
          <p:nvPr/>
        </p:nvSpPr>
        <p:spPr>
          <a:xfrm>
            <a:off x="360218" y="2133600"/>
            <a:ext cx="11471564"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1- </a:t>
            </a:r>
            <a:r>
              <a:rPr kumimoji="0" lang="es-MX" sz="2800" b="1"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CSS en línea empleando un atributo (método menos recomendado)</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525" y="3040282"/>
            <a:ext cx="8362950" cy="1905000"/>
          </a:xfrm>
          <a:prstGeom prst="rect">
            <a:avLst/>
          </a:prstGeom>
        </p:spPr>
      </p:pic>
    </p:spTree>
    <p:extLst>
      <p:ext uri="{BB962C8B-B14F-4D97-AF65-F5344CB8AC3E}">
        <p14:creationId xmlns:p14="http://schemas.microsoft.com/office/powerpoint/2010/main" val="179076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Como utilizo CSS</a:t>
            </a:r>
            <a:endParaRPr sz="4000" b="0" dirty="0">
              <a:latin typeface="Righteous" panose="02010506000000020000" pitchFamily="2" charset="0"/>
              <a:ea typeface="Roboto"/>
              <a:cs typeface="Roboto"/>
              <a:sym typeface="Roboto"/>
            </a:endParaRPr>
          </a:p>
        </p:txBody>
      </p:sp>
      <p:sp>
        <p:nvSpPr>
          <p:cNvPr id="4" name="Rectángulo 3"/>
          <p:cNvSpPr/>
          <p:nvPr/>
        </p:nvSpPr>
        <p:spPr>
          <a:xfrm>
            <a:off x="360218" y="1288473"/>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Existen 3 maneras de utilizar CSS</a:t>
            </a:r>
          </a:p>
        </p:txBody>
      </p:sp>
      <p:sp>
        <p:nvSpPr>
          <p:cNvPr id="2" name="Rectángulo 1"/>
          <p:cNvSpPr/>
          <p:nvPr/>
        </p:nvSpPr>
        <p:spPr>
          <a:xfrm>
            <a:off x="360218" y="2133600"/>
            <a:ext cx="1147156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2-</a:t>
            </a:r>
            <a:r>
              <a:rPr kumimoji="0" lang="es-MX" sz="2800" b="1"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CSS incrustado en el documento HTML</a:t>
            </a: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787" y="3040282"/>
            <a:ext cx="7972425" cy="2314575"/>
          </a:xfrm>
          <a:prstGeom prst="rect">
            <a:avLst/>
          </a:prstGeom>
        </p:spPr>
      </p:pic>
    </p:spTree>
    <p:extLst>
      <p:ext uri="{BB962C8B-B14F-4D97-AF65-F5344CB8AC3E}">
        <p14:creationId xmlns:p14="http://schemas.microsoft.com/office/powerpoint/2010/main" val="283201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solidFill>
                  <a:schemeClr val="bg1"/>
                </a:solidFill>
                <a:latin typeface="Righteous" panose="02010506000000020000" pitchFamily="2" charset="0"/>
              </a:rPr>
              <a:t>Curso de CSS </a:t>
            </a:r>
            <a:endParaRPr lang="en-US" sz="80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solidFill>
                  <a:srgbClr val="FFFF00"/>
                </a:solidFill>
                <a:latin typeface="Righteous" panose="02010506000000020000" pitchFamily="2" charset="0"/>
              </a:rPr>
              <a:t>En Tecno Marema School</a:t>
            </a:r>
            <a:endParaRPr lang="en-US" sz="3600" dirty="0">
              <a:solidFill>
                <a:srgbClr val="FFFF00"/>
              </a:solidFill>
              <a:latin typeface="Righteous" panose="02010506000000020000" pitchFamily="2" charset="0"/>
            </a:endParaRPr>
          </a:p>
        </p:txBody>
      </p:sp>
    </p:spTree>
    <p:extLst>
      <p:ext uri="{BB962C8B-B14F-4D97-AF65-F5344CB8AC3E}">
        <p14:creationId xmlns:p14="http://schemas.microsoft.com/office/powerpoint/2010/main" val="1054207884"/>
      </p:ext>
    </p:extLst>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idx="4294967295" type="title"/>
          </p:nvPr>
        </p:nvSpPr>
        <p:spPr>
          <a:xfrm>
            <a:off x="0" y="263642"/>
            <a:ext cx="12192000" cy="833100"/>
          </a:xfrm>
          <a:prstGeom prst="rect">
            <a:avLst/>
          </a:prstGeom>
        </p:spPr>
        <p:txBody>
          <a:bodyPr anchor="ctr" anchorCtr="0" bIns="45700" lIns="91425" rIns="91425" spcFirstLastPara="1" tIns="45700" wrap="square">
            <a:noAutofit/>
          </a:bodyPr>
          <a:lstStyle/>
          <a:p>
            <a:pPr algn="ctr" indent="0" lvl="0" marL="0" rtl="0">
              <a:spcBef>
                <a:spcPts val="0"/>
              </a:spcBef>
              <a:spcAft>
                <a:spcPts val="0"/>
              </a:spcAft>
              <a:buNone/>
            </a:pPr>
            <a:r>
              <a:rPr dirty="0" lang="es-AR" sz="4000">
                <a:latin charset="0" panose="02010506000000020000" pitchFamily="2" typeface="Righteous"/>
                <a:ea typeface="Roboto"/>
                <a:cs typeface="Roboto"/>
                <a:sym typeface="Roboto"/>
              </a:rPr>
              <a:t>Como utilizo CSS</a:t>
            </a:r>
            <a:endParaRPr b="0" dirty="0" sz="4000">
              <a:latin charset="0" panose="02010506000000020000" pitchFamily="2" typeface="Righteous"/>
              <a:ea typeface="Roboto"/>
              <a:cs typeface="Roboto"/>
              <a:sym typeface="Roboto"/>
            </a:endParaRPr>
          </a:p>
        </p:txBody>
      </p:sp>
      <p:sp>
        <p:nvSpPr>
          <p:cNvPr id="4" name="Rectángulo 3"/>
          <p:cNvSpPr/>
          <p:nvPr/>
        </p:nvSpPr>
        <p:spPr>
          <a:xfrm>
            <a:off x="360218" y="1288473"/>
            <a:ext cx="11471564" cy="461665"/>
          </a:xfrm>
          <a:prstGeom prst="rect">
            <a:avLst/>
          </a:prstGeom>
        </p:spPr>
        <p:txBody>
          <a:bodyPr wrap="square">
            <a:spAutoFit/>
          </a:bodyPr>
          <a:lstStyle/>
          <a:p>
            <a:pPr algn="ctr" defTabSz="91440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s-MX" noProof="0" normalizeH="0" spc="0" strike="noStrike" sz="2400" u="none">
                <a:ln>
                  <a:noFill/>
                </a:ln>
                <a:solidFill>
                  <a:srgbClr val="FFFF00"/>
                </a:solidFill>
                <a:effectLst/>
                <a:uLnTx/>
                <a:uFillTx/>
                <a:latin charset="0" panose="02010506000000020000" pitchFamily="2" typeface="Righteous"/>
                <a:ea charset="0" panose="020B0604020202020204" typeface="Roboto"/>
              </a:rPr>
              <a:t>Existen 3 maneras de utilizar CSS</a:t>
            </a:r>
          </a:p>
        </p:txBody>
      </p:sp>
      <p:sp>
        <p:nvSpPr>
          <p:cNvPr id="2" name="Rectángulo 1"/>
          <p:cNvSpPr/>
          <p:nvPr/>
        </p:nvSpPr>
        <p:spPr>
          <a:xfrm>
            <a:off x="360218" y="2133600"/>
            <a:ext cx="11471564" cy="800219"/>
          </a:xfrm>
          <a:prstGeom prst="rect">
            <a:avLst/>
          </a:prstGeom>
        </p:spPr>
        <p:txBody>
          <a:bodyPr wrap="square">
            <a:spAutoFit/>
          </a:bodyPr>
          <a:lstStyle/>
          <a:p>
            <a:pPr algn="l" defTabSz="914400" eaLnBrk="1" fontAlgn="auto" hangingPunct="1" indent="0" latinLnBrk="0" lvl="0" marL="0" marR="0" rtl="0">
              <a:lnSpc>
                <a:spcPct val="100000"/>
              </a:lnSpc>
              <a:spcBef>
                <a:spcPts val="0"/>
              </a:spcBef>
              <a:spcAft>
                <a:spcPts val="0"/>
              </a:spcAft>
              <a:buClrTx/>
              <a:buSzTx/>
              <a:buFontTx/>
              <a:buNone/>
              <a:tabLst/>
              <a:defRPr/>
            </a:pPr>
            <a:r>
              <a:rPr b="0" baseline="0" cap="none" dirty="0" i="0" kern="1200" kumimoji="0" lang="es-MX" noProof="0" normalizeH="0" spc="0" strike="noStrike" sz="2800" u="none">
                <a:ln>
                  <a:noFill/>
                </a:ln>
                <a:solidFill>
                  <a:prstClr val="white"/>
                </a:solidFill>
                <a:effectLst/>
                <a:uLnTx/>
                <a:uFillTx/>
                <a:latin charset="0" panose="02010506000000020000" pitchFamily="2" typeface="Righteous"/>
                <a:ea charset="0" panose="020B0604020202020204" typeface="Roboto"/>
              </a:rPr>
              <a:t>3-</a:t>
            </a:r>
            <a:r>
              <a:rPr b="1" baseline="0" cap="none" dirty="0" i="0" kern="1200" kumimoji="0" lang="es-MX" noProof="0" normalizeH="0" spc="0" strike="noStrike" sz="2800" u="none">
                <a:ln>
                  <a:noFill/>
                </a:ln>
                <a:solidFill>
                  <a:prstClr val="white"/>
                </a:solidFill>
                <a:effectLst/>
                <a:uLnTx/>
                <a:uFillTx/>
                <a:latin charset="0" panose="02010506000000020000" pitchFamily="2" typeface="Righteous"/>
                <a:ea charset="0" panose="020B0604020202020204" typeface="Roboto"/>
              </a:rPr>
              <a:t>CSS en un documento CSS externo</a:t>
            </a:r>
          </a:p>
          <a:p>
            <a:pPr algn="l" defTabSz="91440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s-MX" noProof="0" normalizeH="0" spc="0" strike="noStrike" sz="1800" u="none">
              <a:ln>
                <a:noFill/>
              </a:ln>
              <a:solidFill>
                <a:prstClr val="white"/>
              </a:solidFill>
              <a:effectLst/>
              <a:uLnTx/>
              <a:uFillTx/>
              <a:latin charset="0" panose="02010506000000020000" pitchFamily="2" typeface="Righteous"/>
              <a:ea charset="0" panose="020B0604020202020204" typeface="Roboto"/>
            </a:endParaRP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b="401" l="69" r="115" t="214"/>
          <a:stretch/>
        </p:blipFill>
        <p:spPr>
          <a:xfrm>
            <a:off x="493482" y="2871153"/>
            <a:ext cx="8325614" cy="2381250"/>
          </a:xfrm>
          <a:prstGeom prst="rect">
            <a:avLst/>
          </a:prstGeom>
        </p:spPr>
      </p:pic>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r="123"/>
          <a:stretch/>
        </p:blipFill>
        <p:spPr>
          <a:xfrm>
            <a:off x="5891332" y="2871153"/>
            <a:ext cx="5879760" cy="2381250"/>
          </a:xfrm>
          <a:prstGeom prst="rect">
            <a:avLst/>
          </a:prstGeom>
        </p:spPr>
      </p:pic>
    </p:spTree>
    <p:extLst>
      <p:ext uri="{BB962C8B-B14F-4D97-AF65-F5344CB8AC3E}">
        <p14:creationId xmlns:p14="http://schemas.microsoft.com/office/powerpoint/2010/main" val="3677860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706582"/>
            <a:ext cx="12192000" cy="2687782"/>
          </a:xfrm>
          <a:prstGeom prst="rect">
            <a:avLst/>
          </a:prstGeom>
          <a:solidFill>
            <a:schemeClr val="tx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8000" dirty="0">
                <a:solidFill>
                  <a:schemeClr val="lt1"/>
                </a:solidFill>
                <a:latin typeface="Righteous" panose="02010506000000020000" pitchFamily="2" charset="0"/>
                <a:ea typeface="Roboto"/>
                <a:cs typeface="Roboto"/>
                <a:sym typeface="Roboto"/>
              </a:rPr>
              <a:t>¿Cuál es la sintaxis CSS?</a:t>
            </a:r>
            <a:endParaRPr sz="8000" b="0" dirty="0">
              <a:solidFill>
                <a:schemeClr val="lt1"/>
              </a:solidFill>
              <a:latin typeface="Righteous" panose="02010506000000020000" pitchFamily="2" charset="0"/>
              <a:ea typeface="Roboto"/>
              <a:cs typeface="Roboto"/>
              <a:sym typeface="Roboto"/>
            </a:endParaRPr>
          </a:p>
        </p:txBody>
      </p:sp>
      <p:pic>
        <p:nvPicPr>
          <p:cNvPr id="1026" name="Picture 2" descr="Qué Es CSS? | EXTASSIS NETwork Tutori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524" y="3144982"/>
            <a:ext cx="6356951" cy="28211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348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Sintaxis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447193"/>
            <a:ext cx="11471564" cy="110799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Se considera sintaxis al orden y relación de los elementos que componen una correcta instrucción CSS así como las funciones que cumples.</a:t>
            </a:r>
            <a:endParaRPr kumimoji="0" lang="es-MX" sz="2400" b="1"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75" y="2973864"/>
            <a:ext cx="5429250" cy="1905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587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61290"/>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¿Qué es una regla CSS?</a:t>
            </a:r>
            <a:endParaRPr sz="4000" b="0" dirty="0">
              <a:latin typeface="Righteous" panose="02010506000000020000" pitchFamily="2" charset="0"/>
              <a:ea typeface="Roboto"/>
              <a:cs typeface="Roboto"/>
              <a:sym typeface="Roboto"/>
            </a:endParaRPr>
          </a:p>
        </p:txBody>
      </p:sp>
      <p:sp>
        <p:nvSpPr>
          <p:cNvPr id="4" name="Rectángulo 3"/>
          <p:cNvSpPr/>
          <p:nvPr/>
        </p:nvSpPr>
        <p:spPr>
          <a:xfrm>
            <a:off x="360217" y="2620930"/>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Partes de una regla CSS</a:t>
            </a:r>
          </a:p>
        </p:txBody>
      </p:sp>
      <p:sp>
        <p:nvSpPr>
          <p:cNvPr id="8" name="Rectángulo 7"/>
          <p:cNvSpPr/>
          <p:nvPr/>
        </p:nvSpPr>
        <p:spPr>
          <a:xfrm>
            <a:off x="554171" y="3301469"/>
            <a:ext cx="11277610"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Una regla CSS está formada principalmente por un sector y una declaración, dentro de la declaración se encuentran las propiedades con su respectivo valor.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ea typeface="Roboto" panose="020B0604020202020204" charset="0"/>
              </a:rPr>
              <a:t>*El selector.- </a:t>
            </a: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el selector es quien indica a que elemento HTML se aplica el código CSS (el estilo)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ea typeface="Roboto" panose="020B0604020202020204" charset="0"/>
              </a:rPr>
              <a:t>*La propiedad.-</a:t>
            </a:r>
            <a:r>
              <a:rPr kumimoji="0" lang="es-MX" sz="2000" b="0" i="0" u="none" strike="noStrike" kern="1200" cap="none" spc="0" normalizeH="0" baseline="0" noProof="0" dirty="0">
                <a:ln>
                  <a:noFill/>
                </a:ln>
                <a:solidFill>
                  <a:srgbClr val="6C63FF"/>
                </a:solidFill>
                <a:effectLst/>
                <a:uLnTx/>
                <a:uFillTx/>
                <a:latin typeface="Righteous" panose="02010506000000020000" pitchFamily="2" charset="0"/>
                <a:ea typeface="Roboto" panose="020B0604020202020204" charset="0"/>
              </a:rPr>
              <a:t> </a:t>
            </a: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es la característica que se desea definir, por ejemplo: color (el color).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ea typeface="Roboto" panose="020B0604020202020204" charset="0"/>
              </a:rPr>
              <a:t>*Valor.- </a:t>
            </a: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es el valor que tomará la propiedad, por ejemplo: green (verde).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ea typeface="Roboto" panose="020B0604020202020204" charset="0"/>
              </a:rPr>
              <a:t>*Punto y coma (;).- </a:t>
            </a: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una declaración siempre se debe terminar con un punto y coma simple (;)</a:t>
            </a:r>
            <a:endParaRPr kumimoji="0" lang="en-US" sz="20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p:txBody>
      </p:sp>
      <p:sp>
        <p:nvSpPr>
          <p:cNvPr id="9" name="Rectángulo 8"/>
          <p:cNvSpPr/>
          <p:nvPr/>
        </p:nvSpPr>
        <p:spPr>
          <a:xfrm>
            <a:off x="457195" y="1426042"/>
            <a:ext cx="11277609"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Una regla CSS es la forma adecuada de escribir una instrucción mediante código CSS, es decir la manera en que se debe escribir código CSS para que este sea interpretado y aplicado correctamente por el navegador web.</a:t>
            </a:r>
            <a:endParaRPr kumimoji="0" lang="en-US" sz="20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p:txBody>
      </p:sp>
    </p:spTree>
    <p:extLst>
      <p:ext uri="{BB962C8B-B14F-4D97-AF65-F5344CB8AC3E}">
        <p14:creationId xmlns:p14="http://schemas.microsoft.com/office/powerpoint/2010/main" val="3034382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61290"/>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¿Qué es una regla CSS?</a:t>
            </a:r>
            <a:endParaRPr sz="4000" b="0" dirty="0">
              <a:latin typeface="Righteous" panose="02010506000000020000" pitchFamily="2" charset="0"/>
              <a:ea typeface="Roboto"/>
              <a:cs typeface="Roboto"/>
              <a:sym typeface="Roboto"/>
            </a:endParaRPr>
          </a:p>
        </p:txBody>
      </p:sp>
      <p:sp>
        <p:nvSpPr>
          <p:cNvPr id="4" name="Rectángulo 3"/>
          <p:cNvSpPr/>
          <p:nvPr/>
        </p:nvSpPr>
        <p:spPr>
          <a:xfrm>
            <a:off x="360218" y="1332016"/>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Ejemplo de una regla CSS</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50" y="1955536"/>
            <a:ext cx="10201522" cy="845722"/>
          </a:xfrm>
          <a:prstGeom prst="rect">
            <a:avLst/>
          </a:prstGeom>
        </p:spPr>
      </p:pic>
      <p:sp>
        <p:nvSpPr>
          <p:cNvPr id="3" name="Rectángulo 2"/>
          <p:cNvSpPr/>
          <p:nvPr/>
        </p:nvSpPr>
        <p:spPr>
          <a:xfrm>
            <a:off x="360218" y="2962610"/>
            <a:ext cx="11471564" cy="246221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2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En el ejemplo podemos identificar las partes: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2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2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El selector apunta aún elemento de HTML, en este caso un &lt;h1&gt;.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2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La declaración siempre va dentro de llaves y contienen a la propiedad y su valor cerrada por un punto y coma, en nuestro caso (color:red;).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2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En el ejemplo se define la propiedad de color, o color de letra (color).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2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El valor del color es red en ingles, rojo en español.</a:t>
            </a:r>
            <a:endParaRPr kumimoji="0" lang="en-US" sz="22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p:txBody>
      </p:sp>
    </p:spTree>
    <p:extLst>
      <p:ext uri="{BB962C8B-B14F-4D97-AF65-F5344CB8AC3E}">
        <p14:creationId xmlns:p14="http://schemas.microsoft.com/office/powerpoint/2010/main" val="713309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706582"/>
            <a:ext cx="12192000" cy="2687782"/>
          </a:xfrm>
          <a:prstGeom prst="rect">
            <a:avLst/>
          </a:prstGeom>
          <a:solidFill>
            <a:schemeClr val="tx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8000" dirty="0">
                <a:solidFill>
                  <a:schemeClr val="lt1"/>
                </a:solidFill>
                <a:latin typeface="Righteous" panose="02010506000000020000" pitchFamily="2" charset="0"/>
                <a:ea typeface="Roboto"/>
                <a:cs typeface="Roboto"/>
                <a:sym typeface="Roboto"/>
              </a:rPr>
              <a:t>¿Selectores CSS?</a:t>
            </a:r>
            <a:endParaRPr sz="8000" b="0" dirty="0">
              <a:solidFill>
                <a:schemeClr val="lt1"/>
              </a:solidFill>
              <a:latin typeface="Righteous" panose="02010506000000020000" pitchFamily="2" charset="0"/>
              <a:ea typeface="Roboto"/>
              <a:cs typeface="Roboto"/>
              <a:sym typeface="Roboto"/>
            </a:endParaRPr>
          </a:p>
        </p:txBody>
      </p:sp>
      <p:pic>
        <p:nvPicPr>
          <p:cNvPr id="2050" name="Picture 2" descr="Selectores de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062" y="2951019"/>
            <a:ext cx="7369876" cy="250767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48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Selectores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BASICOS</a:t>
            </a:r>
            <a:r>
              <a:rPr kumimoji="0" lang="es-MX" sz="2400" b="0" i="0" u="none" strike="noStrike" kern="1200" cap="none" spc="0" normalizeH="0" baseline="0" noProof="0" dirty="0">
                <a:ln>
                  <a:noFill/>
                </a:ln>
                <a:solidFill>
                  <a:srgbClr val="FFFF00"/>
                </a:solidFill>
                <a:effectLst/>
                <a:uLnTx/>
                <a:uFillTx/>
                <a:latin typeface="Roboto" panose="020B0604020202020204" charset="0"/>
                <a:ea typeface="Roboto" panose="020B0604020202020204" charset="0"/>
                <a:cs typeface="+mn-cs"/>
              </a:rPr>
              <a:t>:</a:t>
            </a:r>
          </a:p>
        </p:txBody>
      </p:sp>
      <p:sp>
        <p:nvSpPr>
          <p:cNvPr id="6" name="Rectángulo 5"/>
          <p:cNvSpPr/>
          <p:nvPr/>
        </p:nvSpPr>
        <p:spPr>
          <a:xfrm>
            <a:off x="360219" y="1510218"/>
            <a:ext cx="11471563"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rPr>
              <a:t>Selector de tipo o etiqueta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Selecciona todos los elementos que coinciden con el nombre del elemento especificado.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Ejemplo: h1{ propiedad: valor;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rPr>
              <a:t>Selector de clase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Selecciona todos los elementos que tienen el atributo de class especificado.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Ejemplo: .nombreDeLaClase { propiedad: valor;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rPr>
              <a:t>Selector de 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Selecciona un elemento basándose en el valor de su atributo id. Solo puede haber un elemento con un determinado ID dentro de un documento. No se puede clase repetir.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Ejemplo: #nombreDeId { propiedad: valor; }</a:t>
            </a:r>
          </a:p>
        </p:txBody>
      </p:sp>
    </p:spTree>
    <p:extLst>
      <p:ext uri="{BB962C8B-B14F-4D97-AF65-F5344CB8AC3E}">
        <p14:creationId xmlns:p14="http://schemas.microsoft.com/office/powerpoint/2010/main" val="3671856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Selectores</a:t>
            </a:r>
            <a:r>
              <a:rPr lang="es-AR" sz="4000" dirty="0">
                <a:latin typeface="Roboto"/>
                <a:ea typeface="Roboto"/>
                <a:cs typeface="Roboto"/>
                <a:sym typeface="Roboto"/>
              </a:rPr>
              <a:t> </a:t>
            </a:r>
            <a:r>
              <a:rPr lang="es-AR" sz="4000" dirty="0">
                <a:latin typeface="Righteous" panose="02010506000000020000" pitchFamily="2" charset="0"/>
                <a:ea typeface="Roboto"/>
                <a:cs typeface="Roboto"/>
                <a:sym typeface="Roboto"/>
              </a:rPr>
              <a:t>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BASICOS:</a:t>
            </a:r>
          </a:p>
        </p:txBody>
      </p:sp>
      <p:sp>
        <p:nvSpPr>
          <p:cNvPr id="6" name="Rectángulo 5"/>
          <p:cNvSpPr/>
          <p:nvPr/>
        </p:nvSpPr>
        <p:spPr>
          <a:xfrm>
            <a:off x="360219" y="1787385"/>
            <a:ext cx="11471563"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rPr>
              <a:t>Selector universal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Selecciona todos los elementos. Opcionalmente, puede estar restringido a un espacio de nombre específico o a todos los espacios de nombres.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Ejemplo: *{ propiedad: valor;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a:ln>
                <a:noFill/>
              </a:ln>
              <a:solidFill>
                <a:prstClr val="white"/>
              </a:solidFill>
              <a:effectLst/>
              <a:uLnTx/>
              <a:uFillTx/>
              <a:latin typeface="Righteous" panose="0201050600000002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rPr>
              <a:t>Selector de Atributo</a:t>
            </a:r>
            <a:endParaRPr kumimoji="0" lang="es-MX" sz="20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Selecciona elementos basándose en el valor de un determinado atributo.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Ejemplo: </a:t>
            </a:r>
            <a:r>
              <a:rPr kumimoji="0" lang="en-US" sz="2000" b="0" i="0" u="none" strike="noStrike" kern="1200" cap="none" spc="0" normalizeH="0" baseline="0" noProof="0" dirty="0">
                <a:ln>
                  <a:noFill/>
                </a:ln>
                <a:solidFill>
                  <a:prstClr val="white"/>
                </a:solidFill>
                <a:effectLst/>
                <a:uLnTx/>
                <a:uFillTx/>
                <a:latin typeface="Righteous" panose="02010506000000020000" pitchFamily="2" charset="0"/>
              </a:rPr>
              <a:t>[autoplay]{ propiedad: valor; } S</a:t>
            </a: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eleccionará todos los elementos que tengan el atributo "autoplay" establecido</a:t>
            </a:r>
          </a:p>
        </p:txBody>
      </p:sp>
    </p:spTree>
    <p:extLst>
      <p:ext uri="{BB962C8B-B14F-4D97-AF65-F5344CB8AC3E}">
        <p14:creationId xmlns:p14="http://schemas.microsoft.com/office/powerpoint/2010/main" val="2360972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Selectores</a:t>
            </a:r>
            <a:r>
              <a:rPr lang="es-AR" sz="4000" dirty="0">
                <a:latin typeface="Roboto"/>
                <a:ea typeface="Roboto"/>
                <a:cs typeface="Roboto"/>
                <a:sym typeface="Roboto"/>
              </a:rPr>
              <a:t> </a:t>
            </a:r>
            <a:r>
              <a:rPr lang="es-AR" sz="4000" dirty="0">
                <a:latin typeface="Righteous" panose="02010506000000020000" pitchFamily="2" charset="0"/>
                <a:ea typeface="Roboto"/>
                <a:cs typeface="Roboto"/>
                <a:sym typeface="Roboto"/>
              </a:rPr>
              <a:t>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COMBINADOS</a:t>
            </a:r>
            <a:r>
              <a:rPr kumimoji="0" lang="es-MX" sz="2400" b="0" i="0" u="none" strike="noStrike" kern="1200" cap="none" spc="0" normalizeH="0" baseline="0" noProof="0" dirty="0">
                <a:ln>
                  <a:noFill/>
                </a:ln>
                <a:solidFill>
                  <a:srgbClr val="FFFF00"/>
                </a:solidFill>
                <a:effectLst/>
                <a:uLnTx/>
                <a:uFillTx/>
                <a:latin typeface="Roboto" panose="020B0604020202020204" charset="0"/>
                <a:ea typeface="Roboto" panose="020B0604020202020204" charset="0"/>
                <a:cs typeface="+mn-cs"/>
              </a:rPr>
              <a:t>:</a:t>
            </a:r>
          </a:p>
        </p:txBody>
      </p:sp>
      <p:sp>
        <p:nvSpPr>
          <p:cNvPr id="5" name="Rectángulo 4"/>
          <p:cNvSpPr/>
          <p:nvPr/>
        </p:nvSpPr>
        <p:spPr>
          <a:xfrm>
            <a:off x="682172" y="1602798"/>
            <a:ext cx="10856686" cy="43396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rPr>
              <a:t>Combinador de hermanos adyacentes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El combinador + selecciona hermanos adyacentes. Esto quiere decir que el segundo elemento sigue directamente al primero y ambos comparten el mismo elemento padre.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Sintaxis: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Ejemplo: La regla h2 + p se aplicará a todos los elementos &lt;p&gt; que siguen directamente a un elemento &lt;h2&gt;.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rPr>
              <a:t>Combinador general de hermanos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El combinador ~ selecciona hermanos. Esto quiere decir que el segundo elemento sigue al primero (no necesariamente de forma inmediata) y ambos comparten el mismo elemento padre.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Sintaxis: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Ejemplo: La regla p ~ span se aplicará a todos los elementos &lt;span&gt; que siguen un elemento &lt;p&gt;.</a:t>
            </a:r>
          </a:p>
        </p:txBody>
      </p:sp>
    </p:spTree>
    <p:extLst>
      <p:ext uri="{BB962C8B-B14F-4D97-AF65-F5344CB8AC3E}">
        <p14:creationId xmlns:p14="http://schemas.microsoft.com/office/powerpoint/2010/main" val="3462356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Selectores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COMBINADOS:</a:t>
            </a:r>
          </a:p>
        </p:txBody>
      </p:sp>
      <p:sp>
        <p:nvSpPr>
          <p:cNvPr id="5" name="Rectángulo 4"/>
          <p:cNvSpPr/>
          <p:nvPr/>
        </p:nvSpPr>
        <p:spPr>
          <a:xfrm>
            <a:off x="667657" y="1299394"/>
            <a:ext cx="10856686"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rPr>
              <a:t>Combinador de hijo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El combinador &gt; selecciona los elementos que son hijos directos del primer elemento.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Sintaxis: A &gt;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Ejemplo: La regla ul &gt; li se aplicará a todos los elementos &lt;li&gt; que son hijos directos de un elemento &lt;ul&gt;.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rPr>
              <a:t>Combinador de descendientes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El combinador   (espacio) selecciona los elementos que son descendientes del primer elemento.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Sintaxis: A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Ejemplo: La regla div span se aplicará a todos los elementos &lt;span&gt; que están dentro de un elemento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6C63FF"/>
                </a:solidFill>
                <a:effectLst/>
                <a:highlight>
                  <a:srgbClr val="1E1E1E"/>
                </a:highlight>
                <a:uLnTx/>
                <a:uFillTx/>
                <a:latin typeface="Righteous" panose="02010506000000020000" pitchFamily="2" charset="0"/>
              </a:rPr>
              <a:t>Combinador de columna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El combinador || selecciona los elementos especificados pertenecientes a una columna.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Sintaxis: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Ejemplo: col || td seleccionará todos los elementos &lt;td&gt; que pertenezcan al ámbito de &lt;col&gt;.</a:t>
            </a:r>
            <a:endParaRPr kumimoji="0" lang="en-US" sz="2000" b="0" i="0" u="none" strike="noStrike" kern="1200" cap="none" spc="0" normalizeH="0" baseline="0" noProof="0" dirty="0">
              <a:ln>
                <a:noFill/>
              </a:ln>
              <a:solidFill>
                <a:prstClr val="white"/>
              </a:solidFill>
              <a:effectLst/>
              <a:uLnTx/>
              <a:uFillTx/>
              <a:latin typeface="Righteous" panose="02010506000000020000" pitchFamily="2" charset="0"/>
            </a:endParaRPr>
          </a:p>
        </p:txBody>
      </p:sp>
    </p:spTree>
    <p:extLst>
      <p:ext uri="{BB962C8B-B14F-4D97-AF65-F5344CB8AC3E}">
        <p14:creationId xmlns:p14="http://schemas.microsoft.com/office/powerpoint/2010/main" val="351340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a:xfrm>
            <a:off x="1" y="0"/>
            <a:ext cx="3049029" cy="745169"/>
          </a:xfrm>
        </p:spPr>
        <p:txBody>
          <a:bodyPr>
            <a:normAutofit/>
          </a:bodyPr>
          <a:lstStyle/>
          <a:p>
            <a:r>
              <a:rPr lang="es-AR" sz="2800" dirty="0">
                <a:solidFill>
                  <a:schemeClr val="bg1"/>
                </a:solidFill>
                <a:latin typeface="Righteous" panose="02010506000000020000" pitchFamily="2" charset="0"/>
              </a:rPr>
              <a:t>Curso de CSS </a:t>
            </a:r>
            <a:endParaRPr lang="en-US" sz="28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a:xfrm>
            <a:off x="7957752" y="228406"/>
            <a:ext cx="4333102" cy="516763"/>
          </a:xfrm>
        </p:spPr>
        <p:txBody>
          <a:bodyPr>
            <a:normAutofit/>
          </a:bodyPr>
          <a:lstStyle/>
          <a:p>
            <a:r>
              <a:rPr lang="es-AR" sz="2800" dirty="0">
                <a:solidFill>
                  <a:srgbClr val="FFFF00"/>
                </a:solidFill>
                <a:latin typeface="Righteous" panose="02010506000000020000" pitchFamily="2" charset="0"/>
              </a:rPr>
              <a:t>En Tecno Marema</a:t>
            </a:r>
            <a:endParaRPr lang="en-US" sz="2800" dirty="0">
              <a:solidFill>
                <a:srgbClr val="FFFF00"/>
              </a:solidFill>
              <a:latin typeface="Righteous" panose="02010506000000020000" pitchFamily="2" charset="0"/>
            </a:endParaRPr>
          </a:p>
        </p:txBody>
      </p:sp>
      <p:sp>
        <p:nvSpPr>
          <p:cNvPr id="10" name="CuadroTexto 9">
            <a:extLst>
              <a:ext uri="{FF2B5EF4-FFF2-40B4-BE49-F238E27FC236}">
                <a16:creationId xmlns:a16="http://schemas.microsoft.com/office/drawing/2014/main" id="{02CE005B-C84F-2990-A816-8A6E77FEF0E7}"/>
              </a:ext>
            </a:extLst>
          </p:cNvPr>
          <p:cNvSpPr txBox="1"/>
          <p:nvPr/>
        </p:nvSpPr>
        <p:spPr>
          <a:xfrm>
            <a:off x="3071674" y="1887175"/>
            <a:ext cx="6143346" cy="3088089"/>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s-AR" sz="3200" b="0" i="0" u="none" strike="noStrike" kern="0" cap="none" spc="0" normalizeH="0" baseline="0" noProof="0" dirty="0">
                <a:ln>
                  <a:noFill/>
                </a:ln>
                <a:solidFill>
                  <a:srgbClr val="FFFF00"/>
                </a:solidFill>
                <a:effectLst/>
                <a:uLnTx/>
                <a:uFillTx/>
                <a:latin typeface="Righteous" panose="02010506000000020000" pitchFamily="2" charset="0"/>
                <a:sym typeface="Arial"/>
              </a:rPr>
              <a:t>Presentado a CSS</a:t>
            </a:r>
            <a:endParaRPr kumimoji="0" lang="es-AR" sz="3200" b="0" i="0" u="none" strike="noStrike" kern="0" cap="none" spc="0" normalizeH="0" baseline="0" noProof="0" dirty="0">
              <a:ln>
                <a:noFill/>
              </a:ln>
              <a:solidFill>
                <a:srgbClr val="FFFFFF"/>
              </a:solidFill>
              <a:effectLst/>
              <a:uLnTx/>
              <a:uFillTx/>
              <a:latin typeface="Righteous" panose="02010506000000020000" pitchFamily="2" charset="0"/>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lang="es-AR" sz="1867" b="0" i="0" u="none" strike="noStrike" kern="1200" cap="none" spc="0" normalizeH="0" baseline="0" noProof="0" dirty="0">
              <a:ln>
                <a:noFill/>
              </a:ln>
              <a:solidFill>
                <a:srgbClr val="FFFFFF"/>
              </a:solidFill>
              <a:effectLst/>
              <a:uLnTx/>
              <a:uFillTx/>
              <a:latin typeface="Righteous" panose="02010506000000020000" pitchFamily="2" charset="0"/>
            </a:endParaRP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 Conocimos que es CSS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 Primeros pasos en CSS</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 3 formas de trabajar con CSS</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 Selectores</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 Herencia y cascada</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 Reseteo y Normalize</a:t>
            </a:r>
            <a:endParaRPr kumimoji="0" lang="en-US"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endParaRPr>
          </a:p>
        </p:txBody>
      </p:sp>
      <p:sp>
        <p:nvSpPr>
          <p:cNvPr id="4" name="CuadroTexto 3">
            <a:extLst>
              <a:ext uri="{FF2B5EF4-FFF2-40B4-BE49-F238E27FC236}">
                <a16:creationId xmlns:a16="http://schemas.microsoft.com/office/drawing/2014/main" id="{7EE5544F-ED33-4178-3DF5-9BA1810DA6D7}"/>
              </a:ext>
            </a:extLst>
          </p:cNvPr>
          <p:cNvSpPr txBox="1"/>
          <p:nvPr/>
        </p:nvSpPr>
        <p:spPr>
          <a:xfrm>
            <a:off x="0" y="811767"/>
            <a:ext cx="12192000" cy="707886"/>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 typeface="Arial"/>
              <a:buNone/>
              <a:tabLst/>
              <a:defRPr/>
            </a:pPr>
            <a:r>
              <a:rPr lang="es-AR" sz="4000" kern="0" dirty="0">
                <a:solidFill>
                  <a:srgbClr val="FFFFFF"/>
                </a:solidFill>
                <a:latin typeface="Righteous" panose="02010506000000020000" pitchFamily="2" charset="0"/>
                <a:sym typeface="Arial"/>
              </a:rPr>
              <a:t>C</a:t>
            </a:r>
            <a:r>
              <a:rPr kumimoji="0" lang="es-AR" sz="4000" b="0" i="0" u="none" strike="noStrike" kern="0" cap="none" spc="0" normalizeH="0" baseline="0" noProof="0" dirty="0">
                <a:ln>
                  <a:noFill/>
                </a:ln>
                <a:solidFill>
                  <a:srgbClr val="FFFFFF"/>
                </a:solidFill>
                <a:effectLst/>
                <a:uLnTx/>
                <a:uFillTx/>
                <a:latin typeface="Righteous" panose="02010506000000020000" pitchFamily="2" charset="0"/>
                <a:sym typeface="Arial"/>
              </a:rPr>
              <a:t>lase 3</a:t>
            </a:r>
            <a:endParaRPr kumimoji="0" lang="en-US" sz="4000" b="0" i="0" u="none" strike="noStrike" kern="0" cap="none" spc="0" normalizeH="0" baseline="0" noProof="0" dirty="0">
              <a:ln>
                <a:noFill/>
              </a:ln>
              <a:solidFill>
                <a:srgbClr val="FFFFFF"/>
              </a:solidFill>
              <a:effectLst/>
              <a:uLnTx/>
              <a:uFillTx/>
              <a:latin typeface="Righteous" panose="02010506000000020000" pitchFamily="2" charset="0"/>
              <a:sym typeface="Arial"/>
            </a:endParaRPr>
          </a:p>
        </p:txBody>
      </p:sp>
    </p:spTree>
    <p:extLst>
      <p:ext uri="{BB962C8B-B14F-4D97-AF65-F5344CB8AC3E}">
        <p14:creationId xmlns:p14="http://schemas.microsoft.com/office/powerpoint/2010/main" val="807985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Selectores CSS</a:t>
            </a:r>
            <a:endParaRPr sz="4000" b="0" dirty="0">
              <a:latin typeface="Righteous" panose="02010506000000020000" pitchFamily="2" charset="0"/>
              <a:ea typeface="Roboto"/>
              <a:cs typeface="Roboto"/>
              <a:sym typeface="Roboto"/>
            </a:endParaRPr>
          </a:p>
        </p:txBody>
      </p:sp>
      <p:pic>
        <p:nvPicPr>
          <p:cNvPr id="7170" name="Picture 2" descr="Jerarquía CSS - Cómo evitar el uso de !important en CSS - Cómo  sobreescribir a un important CSS - El Maquetador Web, Maquetación  Freelance, Curso HTML HTML5 CSS Tutorial Diseño Responsive Adap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471" y="1283996"/>
            <a:ext cx="6793057" cy="472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43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Selectores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EJEMPLO COMBINADOS:</a:t>
            </a:r>
          </a:p>
        </p:txBody>
      </p:sp>
      <p:sp>
        <p:nvSpPr>
          <p:cNvPr id="4" name="CuadroTexto 3"/>
          <p:cNvSpPr txBox="1"/>
          <p:nvPr/>
        </p:nvSpPr>
        <p:spPr>
          <a:xfrm>
            <a:off x="5846618" y="2602017"/>
            <a:ext cx="5308954" cy="3108543"/>
          </a:xfrm>
          <a:prstGeom prst="rect">
            <a:avLst/>
          </a:prstGeom>
          <a:solidFill>
            <a:schemeClr val="tx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Etiqueta</a:t>
            </a:r>
            <a:r>
              <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.clase </a:t>
            </a:r>
            <a:r>
              <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p</a:t>
            </a:r>
            <a:r>
              <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.orange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C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.clase </a:t>
            </a: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Etiqueta</a:t>
            </a:r>
            <a:r>
              <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rPr>
              <a:t> = </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.titulo1 </a:t>
            </a: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8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FF0000"/>
                </a:solidFill>
                <a:effectLst/>
                <a:uLnTx/>
                <a:uFillTx/>
                <a:latin typeface="Calibri" panose="020F0502020204030204"/>
                <a:ea typeface="+mn-ea"/>
                <a:cs typeface="+mn-cs"/>
              </a:rPr>
              <a:t>#id </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.clase </a:t>
            </a: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Etiqueta</a:t>
            </a:r>
            <a:r>
              <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rPr>
              <a:t> = </a:t>
            </a:r>
            <a:r>
              <a:rPr kumimoji="0" lang="es-MX" sz="2800" b="0" i="0" u="none" strike="noStrike" kern="1200" cap="none" spc="0" normalizeH="0" baseline="0" noProof="0" dirty="0">
                <a:ln>
                  <a:noFill/>
                </a:ln>
                <a:solidFill>
                  <a:srgbClr val="FF0000"/>
                </a:solidFill>
                <a:effectLst/>
                <a:uLnTx/>
                <a:uFillTx/>
                <a:latin typeface="Calibri" panose="020F0502020204030204"/>
                <a:ea typeface="+mn-ea"/>
                <a:cs typeface="+mn-cs"/>
              </a:rPr>
              <a:t>#box1 </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.items </a:t>
            </a: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uadroTexto 4"/>
          <p:cNvSpPr txBox="1"/>
          <p:nvPr/>
        </p:nvSpPr>
        <p:spPr>
          <a:xfrm>
            <a:off x="686128" y="2648925"/>
            <a:ext cx="5021944" cy="400110"/>
          </a:xfrm>
          <a:prstGeom prst="rect">
            <a:avLst/>
          </a:prstGeom>
          <a:solidFill>
            <a:schemeClr val="tx1">
              <a:lumMod val="95000"/>
              <a:lumOff val="5000"/>
            </a:schemeClr>
          </a:solidFill>
          <a:ln>
            <a:solidFill>
              <a:srgbClr val="00B0F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&lt;p&gt;&lt;span </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class=“orange”</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&gt;&lt;/span&gt;&lt;/p&gt;</a:t>
            </a:r>
            <a:endPar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6" name="CuadroTexto 5"/>
          <p:cNvSpPr txBox="1"/>
          <p:nvPr/>
        </p:nvSpPr>
        <p:spPr>
          <a:xfrm flipH="1">
            <a:off x="2406500" y="1894872"/>
            <a:ext cx="191370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Righteous" panose="02010506000000020000" pitchFamily="2" charset="0"/>
              </a:rPr>
              <a:t>HTML</a:t>
            </a:r>
            <a:endParaRPr kumimoji="0" lang="en-US" sz="3200" b="0" i="0" u="none" strike="noStrike" kern="1200" cap="none" spc="0" normalizeH="0" baseline="0" noProof="0" dirty="0">
              <a:ln>
                <a:noFill/>
              </a:ln>
              <a:solidFill>
                <a:prstClr val="white"/>
              </a:solidFill>
              <a:effectLst/>
              <a:uLnTx/>
              <a:uFillTx/>
              <a:latin typeface="Righteous" panose="02010506000000020000" pitchFamily="2" charset="0"/>
            </a:endParaRPr>
          </a:p>
        </p:txBody>
      </p:sp>
      <p:sp>
        <p:nvSpPr>
          <p:cNvPr id="8" name="CuadroTexto 7"/>
          <p:cNvSpPr txBox="1"/>
          <p:nvPr/>
        </p:nvSpPr>
        <p:spPr>
          <a:xfrm flipH="1">
            <a:off x="7815404" y="1891671"/>
            <a:ext cx="191370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Righteous" panose="02010506000000020000" pitchFamily="2" charset="0"/>
              </a:rPr>
              <a:t>CSS</a:t>
            </a:r>
            <a:endParaRPr kumimoji="0" lang="en-US" sz="3200" b="0" i="0" u="none" strike="noStrike" kern="1200" cap="none" spc="0" normalizeH="0" baseline="0" noProof="0" dirty="0">
              <a:ln>
                <a:noFill/>
              </a:ln>
              <a:solidFill>
                <a:prstClr val="white"/>
              </a:solidFill>
              <a:effectLst/>
              <a:uLnTx/>
              <a:uFillTx/>
              <a:latin typeface="Righteous" panose="02010506000000020000" pitchFamily="2" charset="0"/>
            </a:endParaRPr>
          </a:p>
        </p:txBody>
      </p:sp>
      <p:sp>
        <p:nvSpPr>
          <p:cNvPr id="7" name="CuadroTexto 6"/>
          <p:cNvSpPr txBox="1"/>
          <p:nvPr/>
        </p:nvSpPr>
        <p:spPr>
          <a:xfrm>
            <a:off x="686128" y="3510700"/>
            <a:ext cx="5021944" cy="400110"/>
          </a:xfrm>
          <a:prstGeom prst="rect">
            <a:avLst/>
          </a:prstGeom>
          <a:solidFill>
            <a:schemeClr val="tx1">
              <a:lumMod val="95000"/>
              <a:lumOff val="5000"/>
            </a:schemeClr>
          </a:solidFill>
          <a:ln>
            <a:solidFill>
              <a:srgbClr val="00B0F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&lt;div </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class=”titulo1”</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&gt;&lt;p&gt;</a:t>
            </a:r>
            <a:r>
              <a:rPr kumimoji="0" lang="es-MX" sz="2000" b="0" i="0" u="none" strike="noStrike" kern="1200" cap="none" spc="0" normalizeH="0" baseline="0" noProof="0" dirty="0">
                <a:ln>
                  <a:noFill/>
                </a:ln>
                <a:solidFill>
                  <a:prstClr val="white"/>
                </a:solidFill>
                <a:effectLst/>
                <a:uLnTx/>
                <a:uFillTx/>
                <a:latin typeface="Calibri" panose="020F0502020204030204"/>
                <a:ea typeface="+mn-ea"/>
                <a:cs typeface="+mn-cs"/>
              </a:rPr>
              <a:t>lorem</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&lt;/p&gt;&lt;/div&gt;</a:t>
            </a:r>
            <a:endPar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9" name="CuadroTexto 8"/>
          <p:cNvSpPr txBox="1"/>
          <p:nvPr/>
        </p:nvSpPr>
        <p:spPr>
          <a:xfrm>
            <a:off x="686128" y="4185466"/>
            <a:ext cx="5021944" cy="1631216"/>
          </a:xfrm>
          <a:prstGeom prst="rect">
            <a:avLst/>
          </a:prstGeom>
          <a:solidFill>
            <a:schemeClr val="tx1">
              <a:lumMod val="95000"/>
              <a:lumOff val="5000"/>
            </a:schemeClr>
          </a:solidFill>
          <a:ln>
            <a:solidFill>
              <a:srgbClr val="00B0F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&lt;div</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FF0000"/>
                </a:solidFill>
                <a:effectLst/>
                <a:uLnTx/>
                <a:uFillTx/>
                <a:latin typeface="Calibri" panose="020F0502020204030204"/>
                <a:ea typeface="+mn-ea"/>
                <a:cs typeface="+mn-cs"/>
              </a:rPr>
              <a:t>id=”box1”</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&lt;div</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 class=“items”&gt;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&lt;p&gt;</a:t>
            </a:r>
            <a:r>
              <a:rPr kumimoji="0" lang="es-MX" sz="2000" b="0" i="0" u="none" strike="noStrike" kern="1200" cap="none" spc="0" normalizeH="0" baseline="0" noProof="0" dirty="0">
                <a:ln>
                  <a:noFill/>
                </a:ln>
                <a:solidFill>
                  <a:prstClr val="white"/>
                </a:solidFill>
                <a:effectLst/>
                <a:uLnTx/>
                <a:uFillTx/>
                <a:latin typeface="Calibri" panose="020F0502020204030204"/>
                <a:ea typeface="+mn-ea"/>
                <a:cs typeface="+mn-cs"/>
              </a:rPr>
              <a:t>lorem</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&lt;/p&gt;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&lt;/div&gt;</a:t>
            </a:r>
            <a:endPar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031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Selectores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EJEMPLO COMBINADOS:</a:t>
            </a:r>
          </a:p>
        </p:txBody>
      </p:sp>
      <p:sp>
        <p:nvSpPr>
          <p:cNvPr id="4" name="CuadroTexto 3"/>
          <p:cNvSpPr txBox="1"/>
          <p:nvPr/>
        </p:nvSpPr>
        <p:spPr>
          <a:xfrm>
            <a:off x="5846618" y="2602017"/>
            <a:ext cx="4868192" cy="3970318"/>
          </a:xfrm>
          <a:prstGeom prst="rect">
            <a:avLst/>
          </a:prstGeom>
          <a:solidFill>
            <a:schemeClr val="tx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Etiqueta</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.clase </a:t>
            </a:r>
            <a:r>
              <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div</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.box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Etiqueta</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#id </a:t>
            </a:r>
            <a:r>
              <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div</a:t>
            </a:r>
            <a:r>
              <a:rPr kumimoji="0" lang="es-MX" sz="2800" b="0" i="0" u="none" strike="noStrike" kern="1200" cap="none" spc="0" normalizeH="0" baseline="0" noProof="0" dirty="0">
                <a:ln>
                  <a:noFill/>
                </a:ln>
                <a:solidFill>
                  <a:srgbClr val="FF0000"/>
                </a:solidFill>
                <a:effectLst/>
                <a:uLnTx/>
                <a:uFillTx/>
                <a:latin typeface="Calibri" panose="020F0502020204030204"/>
                <a:ea typeface="+mn-ea"/>
                <a:cs typeface="+mn-cs"/>
              </a:rPr>
              <a:t>#box1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C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.clase</a:t>
            </a:r>
            <a:r>
              <a:rPr kumimoji="0" lang="es-MX" sz="2800" b="0" i="0" u="none" strike="noStrike" kern="1200" cap="none" spc="0" normalizeH="0" baseline="0" noProof="0" dirty="0">
                <a:ln>
                  <a:noFill/>
                </a:ln>
                <a:solidFill>
                  <a:srgbClr val="FF0000"/>
                </a:solidFill>
                <a:effectLst/>
                <a:uLnTx/>
                <a:uFillTx/>
                <a:latin typeface="Calibri" panose="020F0502020204030204"/>
                <a:ea typeface="+mn-ea"/>
                <a:cs typeface="+mn-cs"/>
              </a:rPr>
              <a:t>#id</a:t>
            </a:r>
            <a:r>
              <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rPr>
              <a:t> = </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.box</a:t>
            </a:r>
            <a:r>
              <a:rPr kumimoji="0" lang="es-MX" sz="2800" b="0" i="0" u="none" strike="noStrike" kern="1200" cap="none" spc="0" normalizeH="0" baseline="0" noProof="0" dirty="0">
                <a:ln>
                  <a:noFill/>
                </a:ln>
                <a:solidFill>
                  <a:srgbClr val="FF0000"/>
                </a:solidFill>
                <a:effectLst/>
                <a:uLnTx/>
                <a:uFillTx/>
                <a:latin typeface="Calibri" panose="020F0502020204030204"/>
                <a:ea typeface="+mn-ea"/>
                <a:cs typeface="+mn-cs"/>
              </a:rPr>
              <a:t>#box1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8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FF0000"/>
                </a:solidFill>
                <a:effectLst/>
                <a:uLnTx/>
                <a:uFillTx/>
                <a:latin typeface="Calibri" panose="020F0502020204030204"/>
                <a:ea typeface="+mn-ea"/>
                <a:cs typeface="+mn-cs"/>
              </a:rPr>
              <a:t>#id</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.clase </a:t>
            </a: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Etiqueta</a:t>
            </a:r>
            <a:r>
              <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rPr>
              <a:t> = </a:t>
            </a:r>
            <a:r>
              <a:rPr kumimoji="0" lang="es-MX" sz="2800" b="0" i="0" u="none" strike="noStrike" kern="1200" cap="none" spc="0" normalizeH="0" baseline="0" noProof="0" dirty="0">
                <a:ln>
                  <a:noFill/>
                </a:ln>
                <a:solidFill>
                  <a:srgbClr val="FF0000"/>
                </a:solidFill>
                <a:effectLst/>
                <a:uLnTx/>
                <a:uFillTx/>
                <a:latin typeface="Calibri" panose="020F0502020204030204"/>
                <a:ea typeface="+mn-ea"/>
                <a:cs typeface="+mn-cs"/>
              </a:rPr>
              <a:t>#box1</a:t>
            </a:r>
            <a:r>
              <a:rPr kumimoji="0" lang="es-MX" sz="2800" b="0" i="0" u="none" strike="noStrike" kern="1200" cap="none" spc="0" normalizeH="0" baseline="0" noProof="0" dirty="0">
                <a:ln>
                  <a:noFill/>
                </a:ln>
                <a:solidFill>
                  <a:srgbClr val="FFC000"/>
                </a:solidFill>
                <a:effectLst/>
                <a:uLnTx/>
                <a:uFillTx/>
                <a:latin typeface="Calibri" panose="020F0502020204030204"/>
                <a:ea typeface="+mn-ea"/>
                <a:cs typeface="+mn-cs"/>
              </a:rPr>
              <a:t>.box </a:t>
            </a:r>
            <a:r>
              <a:rPr kumimoji="0" lang="es-MX" sz="2800" b="0" i="0" u="none" strike="noStrike" kern="1200" cap="none" spc="0" normalizeH="0" baseline="0" noProof="0" dirty="0">
                <a:ln>
                  <a:noFill/>
                </a:ln>
                <a:solidFill>
                  <a:srgbClr val="FFFF00"/>
                </a:solidFill>
                <a:effectLst/>
                <a:uLnTx/>
                <a:uFillTx/>
                <a:latin typeface="Calibri" panose="020F0502020204030204"/>
                <a:ea typeface="+mn-ea"/>
                <a:cs typeface="+mn-cs"/>
              </a:rPr>
              <a:t>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CuadroTexto 5"/>
          <p:cNvSpPr txBox="1"/>
          <p:nvPr/>
        </p:nvSpPr>
        <p:spPr>
          <a:xfrm flipH="1">
            <a:off x="2406500" y="1894872"/>
            <a:ext cx="191370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Righteous" panose="02010506000000020000" pitchFamily="2" charset="0"/>
              </a:rPr>
              <a:t>HTML</a:t>
            </a:r>
            <a:endParaRPr kumimoji="0" lang="en-US" sz="3200" b="0" i="0" u="none" strike="noStrike" kern="1200" cap="none" spc="0" normalizeH="0" baseline="0" noProof="0" dirty="0">
              <a:ln>
                <a:noFill/>
              </a:ln>
              <a:solidFill>
                <a:prstClr val="white"/>
              </a:solidFill>
              <a:effectLst/>
              <a:uLnTx/>
              <a:uFillTx/>
              <a:latin typeface="Righteous" panose="02010506000000020000" pitchFamily="2" charset="0"/>
            </a:endParaRPr>
          </a:p>
        </p:txBody>
      </p:sp>
      <p:sp>
        <p:nvSpPr>
          <p:cNvPr id="8" name="CuadroTexto 7"/>
          <p:cNvSpPr txBox="1"/>
          <p:nvPr/>
        </p:nvSpPr>
        <p:spPr>
          <a:xfrm flipH="1">
            <a:off x="7815404" y="1891671"/>
            <a:ext cx="1913709"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Righteous" panose="02010506000000020000" pitchFamily="2" charset="0"/>
              </a:rPr>
              <a:t>CSS</a:t>
            </a:r>
            <a:endParaRPr kumimoji="0" lang="en-US" sz="3200" b="0" i="0" u="none" strike="noStrike" kern="1200" cap="none" spc="0" normalizeH="0" baseline="0" noProof="0" dirty="0">
              <a:ln>
                <a:noFill/>
              </a:ln>
              <a:solidFill>
                <a:prstClr val="white"/>
              </a:solidFill>
              <a:effectLst/>
              <a:uLnTx/>
              <a:uFillTx/>
              <a:latin typeface="Righteous" panose="02010506000000020000" pitchFamily="2" charset="0"/>
            </a:endParaRPr>
          </a:p>
        </p:txBody>
      </p:sp>
      <p:sp>
        <p:nvSpPr>
          <p:cNvPr id="9" name="CuadroTexto 8"/>
          <p:cNvSpPr txBox="1"/>
          <p:nvPr/>
        </p:nvSpPr>
        <p:spPr>
          <a:xfrm>
            <a:off x="603001" y="2844292"/>
            <a:ext cx="5021944" cy="2554545"/>
          </a:xfrm>
          <a:prstGeom prst="rect">
            <a:avLst/>
          </a:prstGeom>
          <a:solidFill>
            <a:schemeClr val="tx1">
              <a:lumMod val="95000"/>
              <a:lumOff val="5000"/>
            </a:schemeClr>
          </a:solidFill>
          <a:ln>
            <a:solidFill>
              <a:srgbClr val="00B0F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&lt;div</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FF0000"/>
                </a:solidFill>
                <a:effectLst/>
                <a:uLnTx/>
                <a:uFillTx/>
                <a:latin typeface="Calibri" panose="020F0502020204030204"/>
                <a:ea typeface="+mn-ea"/>
                <a:cs typeface="+mn-cs"/>
              </a:rPr>
              <a:t>id=”box1” </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Class=“box”</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&lt;div</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 class=“items” </a:t>
            </a:r>
            <a:r>
              <a:rPr kumimoji="0" lang="es-MX" sz="2000" b="0" i="0" u="none" strike="noStrike" kern="1200" cap="none" spc="0" normalizeH="0" baseline="0" noProof="0" dirty="0">
                <a:ln>
                  <a:noFill/>
                </a:ln>
                <a:solidFill>
                  <a:srgbClr val="FF0000"/>
                </a:solidFill>
                <a:effectLst/>
                <a:uLnTx/>
                <a:uFillTx/>
                <a:latin typeface="Calibri" panose="020F0502020204030204"/>
                <a:ea typeface="+mn-ea"/>
                <a:cs typeface="+mn-cs"/>
              </a:rPr>
              <a:t>id=“item1”</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&lt;p&gt;</a:t>
            </a:r>
            <a:r>
              <a:rPr kumimoji="0" lang="es-MX" sz="2000" b="0" i="0" u="none" strike="noStrike" kern="1200" cap="none" spc="0" normalizeH="0" baseline="0" noProof="0" dirty="0">
                <a:ln>
                  <a:noFill/>
                </a:ln>
                <a:solidFill>
                  <a:prstClr val="white"/>
                </a:solidFill>
                <a:effectLst/>
                <a:uLnTx/>
                <a:uFillTx/>
                <a:latin typeface="Calibri" panose="020F0502020204030204"/>
                <a:ea typeface="+mn-ea"/>
                <a:cs typeface="+mn-cs"/>
              </a:rPr>
              <a:t>lorem</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&lt;/p&gt;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&lt;div</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 class=“items” </a:t>
            </a:r>
            <a:r>
              <a:rPr kumimoji="0" lang="es-MX" sz="2000" b="0" i="0" u="none" strike="noStrike" kern="1200" cap="none" spc="0" normalizeH="0" baseline="0" noProof="0" dirty="0">
                <a:ln>
                  <a:noFill/>
                </a:ln>
                <a:solidFill>
                  <a:srgbClr val="FF0000"/>
                </a:solidFill>
                <a:effectLst/>
                <a:uLnTx/>
                <a:uFillTx/>
                <a:latin typeface="Calibri" panose="020F0502020204030204"/>
                <a:ea typeface="+mn-ea"/>
                <a:cs typeface="+mn-cs"/>
              </a:rPr>
              <a:t>id=“item2”</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&lt;p&gt;</a:t>
            </a:r>
            <a:r>
              <a:rPr kumimoji="0" lang="es-MX" sz="2000" b="0" i="0" u="none" strike="noStrike" kern="1200" cap="none" spc="0" normalizeH="0" baseline="0" noProof="0" dirty="0">
                <a:ln>
                  <a:noFill/>
                </a:ln>
                <a:solidFill>
                  <a:prstClr val="white"/>
                </a:solidFill>
                <a:effectLst/>
                <a:uLnTx/>
                <a:uFillTx/>
                <a:latin typeface="Calibri" panose="020F0502020204030204"/>
                <a:ea typeface="+mn-ea"/>
                <a:cs typeface="+mn-cs"/>
              </a:rPr>
              <a:t>lorem</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&lt;/p&gt;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&lt;/div&gt;</a:t>
            </a:r>
            <a:endPar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693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!important</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7"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La Regla !important:</a:t>
            </a:r>
          </a:p>
        </p:txBody>
      </p:sp>
      <p:sp>
        <p:nvSpPr>
          <p:cNvPr id="3" name="Rectángulo 2"/>
          <p:cNvSpPr/>
          <p:nvPr/>
        </p:nvSpPr>
        <p:spPr>
          <a:xfrm>
            <a:off x="360217" y="1530227"/>
            <a:ext cx="11471564" cy="181588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rPr>
              <a:t>La palabra clave !important se utiliza para dar mayor prioridad a una instrucciones, de manera que las instrucciones siguientes no puedan sobrescribirla. Se le da prioridad frente a todas las demás especificaciones.</a:t>
            </a:r>
            <a:endParaRPr kumimoji="0" lang="en-US" sz="2800" b="0" i="0" u="none" strike="noStrike" kern="1200" cap="none" spc="0" normalizeH="0" baseline="0" noProof="0" dirty="0">
              <a:ln>
                <a:noFill/>
              </a:ln>
              <a:solidFill>
                <a:prstClr val="white"/>
              </a:solidFill>
              <a:effectLst/>
              <a:uLnTx/>
              <a:uFillTx/>
              <a:latin typeface="Righteous" panose="02010506000000020000" pitchFamily="2" charset="0"/>
            </a:endParaRPr>
          </a:p>
        </p:txBody>
      </p:sp>
      <p:pic>
        <p:nvPicPr>
          <p:cNvPr id="9218" name="Picture 2" descr="CodeByZ – The Most Important CSS Rule You Might Have Mis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010" y="3346109"/>
            <a:ext cx="5859977" cy="3305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763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!important</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La Regla !important:</a:t>
            </a:r>
          </a:p>
        </p:txBody>
      </p:sp>
      <p:sp>
        <p:nvSpPr>
          <p:cNvPr id="3" name="Rectángulo 2"/>
          <p:cNvSpPr/>
          <p:nvPr/>
        </p:nvSpPr>
        <p:spPr>
          <a:xfrm>
            <a:off x="360217" y="1530227"/>
            <a:ext cx="11471564" cy="138499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rPr>
              <a:t>Para utilizar la regla !important solo debemos escribir al lado del valor la palabra !important dejando un espacio. De esta manera tendrá mayor jerarquía que cualquier otra.</a:t>
            </a:r>
            <a:endParaRPr kumimoji="0" lang="en-US" sz="2800" b="0" i="0" u="none" strike="noStrike" kern="1200" cap="none" spc="0" normalizeH="0" baseline="0" noProof="0" dirty="0">
              <a:ln>
                <a:noFill/>
              </a:ln>
              <a:solidFill>
                <a:prstClr val="white"/>
              </a:solidFill>
              <a:effectLst/>
              <a:uLnTx/>
              <a:uFillTx/>
              <a:latin typeface="Righteous" panose="02010506000000020000" pitchFamily="2" charset="0"/>
            </a:endParaRPr>
          </a:p>
        </p:txBody>
      </p:sp>
      <p:sp>
        <p:nvSpPr>
          <p:cNvPr id="8" name="CuadroTexto 7"/>
          <p:cNvSpPr txBox="1"/>
          <p:nvPr/>
        </p:nvSpPr>
        <p:spPr>
          <a:xfrm>
            <a:off x="3585027" y="2945999"/>
            <a:ext cx="5021944" cy="3477875"/>
          </a:xfrm>
          <a:prstGeom prst="rect">
            <a:avLst/>
          </a:prstGeom>
          <a:solidFill>
            <a:schemeClr val="tx1">
              <a:lumMod val="95000"/>
              <a:lumOff val="5000"/>
            </a:schemeClr>
          </a:solidFill>
          <a:ln>
            <a:solidFill>
              <a:srgbClr val="00B0F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Calibri" panose="020F0502020204030204"/>
                <a:ea typeface="+mn-ea"/>
                <a:cs typeface="+mn-cs"/>
              </a:rPr>
              <a:t>/*Estos son comentarios*/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00B0F0"/>
                </a:solidFill>
                <a:effectLst/>
                <a:uLnTx/>
                <a:uFillTx/>
                <a:latin typeface="Calibri" panose="020F0502020204030204"/>
                <a:ea typeface="+mn-ea"/>
                <a:cs typeface="+mn-cs"/>
              </a:rPr>
              <a:t>font-family:</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serif;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00B0F0"/>
                </a:solidFill>
                <a:effectLst/>
                <a:uLnTx/>
                <a:uFillTx/>
                <a:latin typeface="Calibri" panose="020F0502020204030204"/>
                <a:ea typeface="+mn-ea"/>
                <a:cs typeface="+mn-cs"/>
              </a:rPr>
              <a:t>color:</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yellow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00B0F0"/>
                </a:solidFill>
                <a:effectLst/>
                <a:uLnTx/>
                <a:uFillTx/>
                <a:latin typeface="Calibri" panose="020F0502020204030204"/>
                <a:ea typeface="+mn-ea"/>
                <a:cs typeface="+mn-cs"/>
              </a:rPr>
              <a:t>font-family:</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cursive;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00B0F0"/>
                </a:solidFill>
                <a:effectLst/>
                <a:uLnTx/>
                <a:uFillTx/>
                <a:latin typeface="Calibri" panose="020F0502020204030204"/>
                <a:ea typeface="+mn-ea"/>
                <a:cs typeface="+mn-cs"/>
              </a:rPr>
              <a:t>color:</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768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Herencia y cascada CSS</a:t>
            </a:r>
            <a:endParaRPr sz="4000" b="0" dirty="0">
              <a:latin typeface="Righteous" panose="02010506000000020000" pitchFamily="2" charset="0"/>
              <a:ea typeface="Roboto"/>
              <a:cs typeface="Roboto"/>
              <a:sym typeface="Roboto"/>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518805"/>
            <a:ext cx="7620000" cy="428625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565266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Cascada y Herencia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7"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CASCADA:</a:t>
            </a:r>
          </a:p>
        </p:txBody>
      </p:sp>
      <p:sp>
        <p:nvSpPr>
          <p:cNvPr id="3" name="Rectángulo 2"/>
          <p:cNvSpPr/>
          <p:nvPr/>
        </p:nvSpPr>
        <p:spPr>
          <a:xfrm>
            <a:off x="360217" y="1530227"/>
            <a:ext cx="11471564"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El estilo final de una página web es establecido por el total de códigos CSS que influyen sobre ella; las fuentes de código CSS pueden ser: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a:ln>
                <a:noFill/>
              </a:ln>
              <a:solidFill>
                <a:prstClr val="white"/>
              </a:solidFill>
              <a:effectLst/>
              <a:uLnTx/>
              <a:uFillTx/>
              <a:latin typeface="Righteous" panose="0201050600000002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La hoja de estilos creada por el desarrollador de la página.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Los estilos predeterminados del navegador.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Los estilos especificados por el usuario.</a:t>
            </a:r>
            <a:endParaRPr kumimoji="0" lang="en-US" sz="2000" b="0" i="0" u="none" strike="noStrike" kern="1200" cap="none" spc="0" normalizeH="0" baseline="0" noProof="0" dirty="0">
              <a:ln>
                <a:noFill/>
              </a:ln>
              <a:solidFill>
                <a:prstClr val="white"/>
              </a:solidFill>
              <a:effectLst/>
              <a:uLnTx/>
              <a:uFillTx/>
              <a:latin typeface="Righteous" panose="02010506000000020000" pitchFamily="2" charset="0"/>
            </a:endParaRPr>
          </a:p>
        </p:txBody>
      </p:sp>
      <p:sp>
        <p:nvSpPr>
          <p:cNvPr id="11" name="Rectángulo 10"/>
          <p:cNvSpPr/>
          <p:nvPr/>
        </p:nvSpPr>
        <p:spPr>
          <a:xfrm>
            <a:off x="360217" y="3501047"/>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HERENCIA:</a:t>
            </a:r>
          </a:p>
        </p:txBody>
      </p:sp>
      <p:sp>
        <p:nvSpPr>
          <p:cNvPr id="4" name="Rectángulo 3"/>
          <p:cNvSpPr/>
          <p:nvPr/>
        </p:nvSpPr>
        <p:spPr>
          <a:xfrm>
            <a:off x="360217" y="3994540"/>
            <a:ext cx="11471564"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Esta característica en CSS consiste en que los elementos hijos, adoptan los etilos determinados para los elementos padre en caso no se determine uno específico para el elemento hijo.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a:ln>
                <a:noFill/>
              </a:ln>
              <a:solidFill>
                <a:prstClr val="white"/>
              </a:solidFill>
              <a:effectLst/>
              <a:uLnTx/>
              <a:uFillTx/>
              <a:latin typeface="Righteous" panose="0201050600000002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Righteous" panose="02010506000000020000" pitchFamily="2" charset="0"/>
              </a:rPr>
              <a:t>Por ejemplo: si determinamos color de letra en azul para el elemento HTML &lt;body&gt; esto afectará a todos los elementos que estén dentro de &lt;body&gt;, esto incluye los párrafos, subtítulos, o cualquier otro elemento de texto contenido dentro de &lt;body&gt;.</a:t>
            </a:r>
            <a:endParaRPr kumimoji="0" lang="en-US" sz="2000" b="0" i="0" u="none" strike="noStrike" kern="1200" cap="none" spc="0" normalizeH="0" baseline="0" noProof="0" dirty="0">
              <a:ln>
                <a:noFill/>
              </a:ln>
              <a:solidFill>
                <a:prstClr val="white"/>
              </a:solidFill>
              <a:effectLst/>
              <a:uLnTx/>
              <a:uFillTx/>
              <a:latin typeface="Righteous" panose="02010506000000020000" pitchFamily="2" charset="0"/>
            </a:endParaRPr>
          </a:p>
        </p:txBody>
      </p:sp>
    </p:spTree>
    <p:extLst>
      <p:ext uri="{BB962C8B-B14F-4D97-AF65-F5344CB8AC3E}">
        <p14:creationId xmlns:p14="http://schemas.microsoft.com/office/powerpoint/2010/main" val="427574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846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Reseteo de CSS</a:t>
            </a:r>
            <a:endParaRPr sz="4000" b="0" dirty="0">
              <a:latin typeface="Righteous" panose="02010506000000020000" pitchFamily="2" charset="0"/>
              <a:ea typeface="Roboto"/>
              <a:cs typeface="Roboto"/>
              <a:sym typeface="Roboto"/>
            </a:endParaRPr>
          </a:p>
        </p:txBody>
      </p:sp>
      <p:pic>
        <p:nvPicPr>
          <p:cNvPr id="8194" name="Picture 2" descr="Normalize CSS or CSS Reset?!. CSS Architecture — Part 1 | by Elad Shechte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01662"/>
            <a:ext cx="8382000" cy="383857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47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Reseteo de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Reseteo:</a:t>
            </a:r>
          </a:p>
        </p:txBody>
      </p:sp>
      <p:sp>
        <p:nvSpPr>
          <p:cNvPr id="3" name="Rectángulo 2"/>
          <p:cNvSpPr/>
          <p:nvPr/>
        </p:nvSpPr>
        <p:spPr>
          <a:xfrm>
            <a:off x="360217" y="1530227"/>
            <a:ext cx="11471564" cy="310854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rPr>
              <a:t>Como regla general, queremos que los elementos HTML se vean de la misma manera, independientemente del navegador que se esté usando para verlos. Desafortunadamente, este no es el caso debido a la forma en que se ejecutan los navegadores.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rPr>
              <a:t>La cuestión de qué enfoque utilizarlo para eliminar las diferencias entre los estilos de los agentes de usuario es un debate en curso entre usar Normalize CSS o Resetear CSS .</a:t>
            </a:r>
            <a:endParaRPr kumimoji="0" lang="en-US" sz="2800" b="0" i="0" u="none" strike="noStrike" kern="1200" cap="none" spc="0" normalizeH="0" baseline="0" noProof="0" dirty="0">
              <a:ln>
                <a:noFill/>
              </a:ln>
              <a:solidFill>
                <a:prstClr val="white"/>
              </a:solidFill>
              <a:effectLst/>
              <a:uLnTx/>
              <a:uFillTx/>
              <a:latin typeface="Righteous" panose="02010506000000020000" pitchFamily="2" charset="0"/>
            </a:endParaRPr>
          </a:p>
        </p:txBody>
      </p:sp>
    </p:spTree>
    <p:extLst>
      <p:ext uri="{BB962C8B-B14F-4D97-AF65-F5344CB8AC3E}">
        <p14:creationId xmlns:p14="http://schemas.microsoft.com/office/powerpoint/2010/main" val="236053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Reseteo de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7"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Reseteo:</a:t>
            </a:r>
          </a:p>
        </p:txBody>
      </p:sp>
      <p:sp>
        <p:nvSpPr>
          <p:cNvPr id="3" name="Rectángulo 2"/>
          <p:cNvSpPr/>
          <p:nvPr/>
        </p:nvSpPr>
        <p:spPr>
          <a:xfrm>
            <a:off x="360217" y="1530227"/>
            <a:ext cx="11471564" cy="35394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rPr>
              <a:t>Si bien todos los navegadores aplican sus estilos básicos, cada navegador tiene sus estilos específicos diferentes a los de otros navegadores, y eso, por supuesto, causa un problema de inconsistencia.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rPr>
              <a:t>El intento de resolver el problema de inconsistencia del navegador ha producido dos enfoques: el enfoque Normalize CSS y el Reset CSS. En pocas palabras, podemos describir a Normalize CSS como una solución suave y Reset CSS como una solución más agresiva.</a:t>
            </a:r>
            <a:endParaRPr kumimoji="0" lang="en-US" sz="2800" b="0" i="0" u="none" strike="noStrike" kern="1200" cap="none" spc="0" normalizeH="0" baseline="0" noProof="0" dirty="0">
              <a:ln>
                <a:noFill/>
              </a:ln>
              <a:solidFill>
                <a:prstClr val="white"/>
              </a:solidFill>
              <a:effectLst/>
              <a:uLnTx/>
              <a:uFillTx/>
              <a:latin typeface="Righteous" panose="02010506000000020000" pitchFamily="2" charset="0"/>
            </a:endParaRPr>
          </a:p>
        </p:txBody>
      </p:sp>
    </p:spTree>
    <p:extLst>
      <p:ext uri="{BB962C8B-B14F-4D97-AF65-F5344CB8AC3E}">
        <p14:creationId xmlns:p14="http://schemas.microsoft.com/office/powerpoint/2010/main" val="80807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706582"/>
            <a:ext cx="12192000" cy="2687782"/>
          </a:xfrm>
          <a:prstGeom prst="rect">
            <a:avLst/>
          </a:prstGeom>
          <a:solidFill>
            <a:schemeClr val="tx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8000" dirty="0">
                <a:solidFill>
                  <a:schemeClr val="lt1"/>
                </a:solidFill>
                <a:latin typeface="Righteous" panose="02010506000000020000" pitchFamily="2" charset="0"/>
                <a:ea typeface="Roboto"/>
                <a:cs typeface="Roboto"/>
                <a:sym typeface="Roboto"/>
              </a:rPr>
              <a:t>¿Que es CSS?</a:t>
            </a:r>
            <a:endParaRPr sz="8000" b="0" dirty="0">
              <a:solidFill>
                <a:schemeClr val="lt1"/>
              </a:solidFill>
              <a:latin typeface="Righteous" panose="02010506000000020000" pitchFamily="2" charset="0"/>
              <a:ea typeface="Roboto"/>
              <a:cs typeface="Roboto"/>
              <a:sym typeface="Roboto"/>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809" y="2625436"/>
            <a:ext cx="3678382" cy="367838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545049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Reseteo de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Reseteo con Normalize.css:</a:t>
            </a:r>
          </a:p>
        </p:txBody>
      </p:sp>
      <p:sp>
        <p:nvSpPr>
          <p:cNvPr id="3" name="Rectángulo 2"/>
          <p:cNvSpPr/>
          <p:nvPr/>
        </p:nvSpPr>
        <p:spPr>
          <a:xfrm>
            <a:off x="360217" y="1530227"/>
            <a:ext cx="11471564" cy="310854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rPr>
              <a:t>Normalize.css es un pequeño archivo CSS que proporciona coherencia entre navegadores en el estilo predeterminado de los elementos HTML.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rPr>
              <a:t>Eso significa que si miramos los estándares W3C de los estilos aplicados por los navegadores, y hay una inconsistencia en uno de los navegadores, los estilos normalize.css arreglarán el estilo del navegador.</a:t>
            </a:r>
            <a:endParaRPr kumimoji="0" lang="en-US" sz="2800" b="0" i="0" u="none" strike="noStrike" kern="1200" cap="none" spc="0" normalizeH="0" baseline="0" noProof="0" dirty="0">
              <a:ln>
                <a:noFill/>
              </a:ln>
              <a:solidFill>
                <a:prstClr val="white"/>
              </a:solidFill>
              <a:effectLst/>
              <a:uLnTx/>
              <a:uFillTx/>
              <a:latin typeface="Righteous" panose="02010506000000020000" pitchFamily="2" charset="0"/>
            </a:endParaRPr>
          </a:p>
        </p:txBody>
      </p:sp>
      <p:pic>
        <p:nvPicPr>
          <p:cNvPr id="10242" name="Picture 2" descr="Normalizar CSS con normalize y compatibilizar navegadores con moderniz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425" y="4638770"/>
            <a:ext cx="2621147" cy="209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840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Reseteo de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RESET CSS:</a:t>
            </a:r>
          </a:p>
        </p:txBody>
      </p:sp>
      <p:sp>
        <p:nvSpPr>
          <p:cNvPr id="3" name="Rectángulo 2"/>
          <p:cNvSpPr/>
          <p:nvPr/>
        </p:nvSpPr>
        <p:spPr>
          <a:xfrm>
            <a:off x="360217" y="1530227"/>
            <a:ext cx="11471564" cy="267765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rPr>
              <a:t>Reset CSS adopta un enfoque diferente y dice que no necesitamos los estilos predeterminados de los navegadores en lo absoluto. Cualquiera  sean los estilos que necesitemos, los definiremos en el proyecto según nuestras necesidades. Entonces, "Reset CSS" restablece todos los estilos que vienen con el agente de usuario del navegador.</a:t>
            </a:r>
            <a:endParaRPr kumimoji="0" lang="en-US" sz="2800" b="0" i="0" u="none" strike="noStrike" kern="1200" cap="none" spc="0" normalizeH="0" baseline="0" noProof="0" dirty="0">
              <a:ln>
                <a:noFill/>
              </a:ln>
              <a:solidFill>
                <a:prstClr val="white"/>
              </a:solidFill>
              <a:effectLst/>
              <a:uLnTx/>
              <a:uFillTx/>
              <a:latin typeface="Righteous" panose="02010506000000020000" pitchFamily="2" charset="0"/>
            </a:endParaRPr>
          </a:p>
        </p:txBody>
      </p:sp>
    </p:spTree>
    <p:extLst>
      <p:ext uri="{BB962C8B-B14F-4D97-AF65-F5344CB8AC3E}">
        <p14:creationId xmlns:p14="http://schemas.microsoft.com/office/powerpoint/2010/main" val="1791485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Comentarios en CSS</a:t>
            </a:r>
            <a:endParaRPr sz="4000" b="0" dirty="0">
              <a:latin typeface="Righteous" panose="02010506000000020000" pitchFamily="2" charset="0"/>
              <a:ea typeface="Roboto"/>
              <a:cs typeface="Roboto"/>
              <a:sym typeface="Roboto"/>
            </a:endParaRPr>
          </a:p>
        </p:txBody>
      </p:sp>
      <p:sp>
        <p:nvSpPr>
          <p:cNvPr id="2" name="Rectángulo 1"/>
          <p:cNvSpPr/>
          <p:nvPr/>
        </p:nvSpPr>
        <p:spPr>
          <a:xfrm>
            <a:off x="360218" y="1068562"/>
            <a:ext cx="1147156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srgbClr val="FFFF00"/>
                </a:solidFill>
                <a:effectLst/>
                <a:uLnTx/>
                <a:uFillTx/>
                <a:latin typeface="Righteous" panose="02010506000000020000" pitchFamily="2" charset="0"/>
                <a:ea typeface="Roboto" panose="020B0604020202020204" charset="0"/>
              </a:rPr>
              <a:t>EJEMPLO DE COMENTARIOS:</a:t>
            </a:r>
          </a:p>
        </p:txBody>
      </p:sp>
      <p:sp>
        <p:nvSpPr>
          <p:cNvPr id="6" name="CuadroTexto 5"/>
          <p:cNvSpPr txBox="1"/>
          <p:nvPr/>
        </p:nvSpPr>
        <p:spPr>
          <a:xfrm flipH="1">
            <a:off x="2406500" y="1894872"/>
            <a:ext cx="191370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Righteous" panose="02010506000000020000" pitchFamily="2" charset="0"/>
              </a:rPr>
              <a:t>HTML</a:t>
            </a:r>
            <a:endParaRPr kumimoji="0" lang="en-US" sz="3200" b="0" i="0" u="none" strike="noStrike" kern="1200" cap="none" spc="0" normalizeH="0" baseline="0" noProof="0" dirty="0">
              <a:ln>
                <a:noFill/>
              </a:ln>
              <a:solidFill>
                <a:prstClr val="white"/>
              </a:solidFill>
              <a:effectLst/>
              <a:uLnTx/>
              <a:uFillTx/>
              <a:latin typeface="Righteous" panose="02010506000000020000" pitchFamily="2" charset="0"/>
            </a:endParaRPr>
          </a:p>
        </p:txBody>
      </p:sp>
      <p:sp>
        <p:nvSpPr>
          <p:cNvPr id="8" name="CuadroTexto 7"/>
          <p:cNvSpPr txBox="1"/>
          <p:nvPr/>
        </p:nvSpPr>
        <p:spPr>
          <a:xfrm flipH="1">
            <a:off x="7815404" y="1891671"/>
            <a:ext cx="191370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Righteous" panose="02010506000000020000" pitchFamily="2" charset="0"/>
              </a:rPr>
              <a:t>CSS</a:t>
            </a:r>
            <a:endParaRPr kumimoji="0" lang="en-US" sz="3200" b="0" i="0" u="none" strike="noStrike" kern="1200" cap="none" spc="0" normalizeH="0" baseline="0" noProof="0" dirty="0">
              <a:ln>
                <a:noFill/>
              </a:ln>
              <a:solidFill>
                <a:prstClr val="white"/>
              </a:solidFill>
              <a:effectLst/>
              <a:uLnTx/>
              <a:uFillTx/>
              <a:latin typeface="Righteous" panose="02010506000000020000" pitchFamily="2" charset="0"/>
            </a:endParaRPr>
          </a:p>
        </p:txBody>
      </p:sp>
      <p:sp>
        <p:nvSpPr>
          <p:cNvPr id="9" name="CuadroTexto 8"/>
          <p:cNvSpPr txBox="1"/>
          <p:nvPr/>
        </p:nvSpPr>
        <p:spPr>
          <a:xfrm>
            <a:off x="616856" y="2608763"/>
            <a:ext cx="5021944" cy="3170099"/>
          </a:xfrm>
          <a:prstGeom prst="rect">
            <a:avLst/>
          </a:prstGeom>
          <a:solidFill>
            <a:schemeClr val="tx1">
              <a:lumMod val="95000"/>
              <a:lumOff val="5000"/>
            </a:schemeClr>
          </a:solidFill>
          <a:ln>
            <a:solidFill>
              <a:srgbClr val="00B0F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Calibri" panose="020F0502020204030204"/>
                <a:ea typeface="+mn-ea"/>
                <a:cs typeface="+mn-cs"/>
              </a:rPr>
              <a:t>&lt;!– estos son comentarios--&gt;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&lt;div</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FF0000"/>
                </a:solidFill>
                <a:effectLst/>
                <a:uLnTx/>
                <a:uFillTx/>
                <a:latin typeface="Calibri" panose="020F0502020204030204"/>
                <a:ea typeface="+mn-ea"/>
                <a:cs typeface="+mn-cs"/>
              </a:rPr>
              <a:t>id=”box1” </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Class=“box”</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&lt;div</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 class=“items” </a:t>
            </a:r>
            <a:r>
              <a:rPr kumimoji="0" lang="es-MX" sz="2000" b="0" i="0" u="none" strike="noStrike" kern="1200" cap="none" spc="0" normalizeH="0" baseline="0" noProof="0" dirty="0">
                <a:ln>
                  <a:noFill/>
                </a:ln>
                <a:solidFill>
                  <a:srgbClr val="FF0000"/>
                </a:solidFill>
                <a:effectLst/>
                <a:uLnTx/>
                <a:uFillTx/>
                <a:latin typeface="Calibri" panose="020F0502020204030204"/>
                <a:ea typeface="+mn-ea"/>
                <a:cs typeface="+mn-cs"/>
              </a:rPr>
              <a:t>id=“item1”</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&lt;p&gt;</a:t>
            </a:r>
            <a:r>
              <a:rPr kumimoji="0" lang="es-MX" sz="2000" b="0" i="0" u="none" strike="noStrike" kern="1200" cap="none" spc="0" normalizeH="0" baseline="0" noProof="0" dirty="0">
                <a:ln>
                  <a:noFill/>
                </a:ln>
                <a:solidFill>
                  <a:prstClr val="white"/>
                </a:solidFill>
                <a:effectLst/>
                <a:uLnTx/>
                <a:uFillTx/>
                <a:latin typeface="Calibri" panose="020F0502020204030204"/>
                <a:ea typeface="+mn-ea"/>
                <a:cs typeface="+mn-cs"/>
              </a:rPr>
              <a:t>lorem</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&lt;/p&gt;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&lt;div</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 class=“items” </a:t>
            </a:r>
            <a:r>
              <a:rPr kumimoji="0" lang="es-MX" sz="2000" b="0" i="0" u="none" strike="noStrike" kern="1200" cap="none" spc="0" normalizeH="0" baseline="0" noProof="0" dirty="0">
                <a:ln>
                  <a:noFill/>
                </a:ln>
                <a:solidFill>
                  <a:srgbClr val="FF0000"/>
                </a:solidFill>
                <a:effectLst/>
                <a:uLnTx/>
                <a:uFillTx/>
                <a:latin typeface="Calibri" panose="020F0502020204030204"/>
                <a:ea typeface="+mn-ea"/>
                <a:cs typeface="+mn-cs"/>
              </a:rPr>
              <a:t>id=“item2”</a:t>
            </a:r>
            <a:r>
              <a:rPr kumimoji="0" lang="es-MX" sz="2000" b="0" i="0" u="none" strike="noStrike" kern="1200" cap="none" spc="0" normalizeH="0" baseline="0" noProof="0" dirty="0">
                <a:ln>
                  <a:noFill/>
                </a:ln>
                <a:solidFill>
                  <a:srgbClr val="FFC000"/>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&lt;p&gt;</a:t>
            </a:r>
            <a:r>
              <a:rPr kumimoji="0" lang="es-MX" sz="2000" b="0" i="0" u="none" strike="noStrike" kern="1200" cap="none" spc="0" normalizeH="0" baseline="0" noProof="0" dirty="0">
                <a:ln>
                  <a:noFill/>
                </a:ln>
                <a:solidFill>
                  <a:prstClr val="white"/>
                </a:solidFill>
                <a:effectLst/>
                <a:uLnTx/>
                <a:uFillTx/>
                <a:latin typeface="Calibri" panose="020F0502020204030204"/>
                <a:ea typeface="+mn-ea"/>
                <a:cs typeface="+mn-cs"/>
              </a:rPr>
              <a:t>lorem</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&lt;/p&gt;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&lt;/div&gt;</a:t>
            </a:r>
            <a:endPar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10" name="CuadroTexto 9"/>
          <p:cNvSpPr txBox="1"/>
          <p:nvPr/>
        </p:nvSpPr>
        <p:spPr>
          <a:xfrm>
            <a:off x="6261286" y="2608762"/>
            <a:ext cx="5021944" cy="3170099"/>
          </a:xfrm>
          <a:prstGeom prst="rect">
            <a:avLst/>
          </a:prstGeom>
          <a:solidFill>
            <a:schemeClr val="tx1">
              <a:lumMod val="95000"/>
              <a:lumOff val="5000"/>
            </a:schemeClr>
          </a:solidFill>
          <a:ln>
            <a:solidFill>
              <a:srgbClr val="00B0F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Calibri" panose="020F0502020204030204"/>
                <a:ea typeface="+mn-ea"/>
                <a:cs typeface="+mn-cs"/>
              </a:rPr>
              <a:t>/*Estos son comentarios*/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0000"/>
                </a:solidFill>
                <a:effectLst/>
                <a:uLnTx/>
                <a:uFillTx/>
                <a:latin typeface="Calibri" panose="020F0502020204030204"/>
                <a:ea typeface="+mn-ea"/>
                <a:cs typeface="+mn-cs"/>
              </a:rPr>
              <a:t>#box1</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00B0F0"/>
                </a:solidFill>
                <a:effectLst/>
                <a:uLnTx/>
                <a:uFillTx/>
                <a:latin typeface="Calibri" panose="020F0502020204030204"/>
                <a:ea typeface="+mn-ea"/>
                <a:cs typeface="+mn-cs"/>
              </a:rPr>
              <a:t>height:</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110px;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00B0F0"/>
                </a:solidFill>
                <a:effectLst/>
                <a:uLnTx/>
                <a:uFillTx/>
                <a:latin typeface="Calibri" panose="020F0502020204030204"/>
                <a:ea typeface="+mn-ea"/>
                <a:cs typeface="+mn-cs"/>
              </a:rPr>
              <a:t>width:</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00B0F0"/>
                </a:solidFill>
                <a:effectLst/>
                <a:uLnTx/>
                <a:uFillTx/>
                <a:latin typeface="Calibri" panose="020F0502020204030204"/>
                <a:ea typeface="+mn-ea"/>
                <a:cs typeface="+mn-cs"/>
              </a:rPr>
              <a:t>font-family:</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cursive;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s-MX" sz="2000" b="0" i="0" u="none" strike="noStrike" kern="1200" cap="none" spc="0" normalizeH="0" baseline="0" noProof="0" dirty="0">
                <a:ln>
                  <a:noFill/>
                </a:ln>
                <a:solidFill>
                  <a:srgbClr val="00B0F0"/>
                </a:solidFill>
                <a:effectLst/>
                <a:uLnTx/>
                <a:uFillTx/>
                <a:latin typeface="Calibri" panose="020F0502020204030204"/>
                <a:ea typeface="+mn-ea"/>
                <a:cs typeface="+mn-cs"/>
              </a:rPr>
              <a:t>text-align:</a:t>
            </a: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center;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00"/>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5729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a:xfrm>
            <a:off x="1" y="0"/>
            <a:ext cx="3049029" cy="745169"/>
          </a:xfrm>
        </p:spPr>
        <p:txBody>
          <a:bodyPr>
            <a:normAutofit/>
          </a:bodyPr>
          <a:lstStyle/>
          <a:p>
            <a:r>
              <a:rPr lang="es-AR" sz="2800" dirty="0">
                <a:solidFill>
                  <a:schemeClr val="bg1"/>
                </a:solidFill>
                <a:latin typeface="Righteous" panose="02010506000000020000" pitchFamily="2" charset="0"/>
              </a:rPr>
              <a:t>Curso de CSS </a:t>
            </a:r>
            <a:endParaRPr lang="en-US" sz="28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a:xfrm>
            <a:off x="7957752" y="228406"/>
            <a:ext cx="4333102" cy="516763"/>
          </a:xfrm>
        </p:spPr>
        <p:txBody>
          <a:bodyPr>
            <a:normAutofit/>
          </a:bodyPr>
          <a:lstStyle/>
          <a:p>
            <a:r>
              <a:rPr lang="es-AR" sz="2800" dirty="0">
                <a:solidFill>
                  <a:srgbClr val="FFFF00"/>
                </a:solidFill>
                <a:latin typeface="Righteous" panose="02010506000000020000" pitchFamily="2" charset="0"/>
              </a:rPr>
              <a:t>En Tecno Marema</a:t>
            </a:r>
            <a:endParaRPr lang="en-US" sz="2800" dirty="0">
              <a:solidFill>
                <a:srgbClr val="FFFF00"/>
              </a:solidFill>
              <a:latin typeface="Righteous" panose="02010506000000020000" pitchFamily="2" charset="0"/>
            </a:endParaRPr>
          </a:p>
        </p:txBody>
      </p:sp>
      <p:sp>
        <p:nvSpPr>
          <p:cNvPr id="10" name="CuadroTexto 9">
            <a:extLst>
              <a:ext uri="{FF2B5EF4-FFF2-40B4-BE49-F238E27FC236}">
                <a16:creationId xmlns:a16="http://schemas.microsoft.com/office/drawing/2014/main" id="{02CE005B-C84F-2990-A816-8A6E77FEF0E7}"/>
              </a:ext>
            </a:extLst>
          </p:cNvPr>
          <p:cNvSpPr txBox="1"/>
          <p:nvPr/>
        </p:nvSpPr>
        <p:spPr>
          <a:xfrm>
            <a:off x="3071674" y="1887175"/>
            <a:ext cx="6143346" cy="3088089"/>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s-AR" sz="3200" b="0" i="0" u="none" strike="noStrike" kern="1200" cap="none" spc="0" normalizeH="0" baseline="0" noProof="0" dirty="0">
                <a:ln>
                  <a:noFill/>
                </a:ln>
                <a:solidFill>
                  <a:srgbClr val="FFFF00"/>
                </a:solidFill>
                <a:effectLst/>
                <a:uLnTx/>
                <a:uFillTx/>
                <a:latin typeface="Righteous" panose="02010506000000020000" pitchFamily="2" charset="0"/>
              </a:rPr>
              <a:t>TEMAS VISTOS</a:t>
            </a:r>
            <a:endParaRPr kumimoji="0" lang="es-AR" sz="3200" b="0" i="0" u="none" strike="noStrike" kern="0" cap="none" spc="0" normalizeH="0" baseline="0" noProof="0" dirty="0">
              <a:ln>
                <a:noFill/>
              </a:ln>
              <a:solidFill>
                <a:srgbClr val="FFFFFF"/>
              </a:solidFill>
              <a:effectLst/>
              <a:uLnTx/>
              <a:uFillTx/>
              <a:latin typeface="Righteous" panose="02010506000000020000" pitchFamily="2" charset="0"/>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lang="es-AR" sz="1867" b="0" i="0" u="none" strike="noStrike" kern="1200" cap="none" spc="0" normalizeH="0" baseline="0" noProof="0" dirty="0">
              <a:ln>
                <a:noFill/>
              </a:ln>
              <a:solidFill>
                <a:srgbClr val="FFFFFF"/>
              </a:solidFill>
              <a:effectLst/>
              <a:uLnTx/>
              <a:uFillTx/>
              <a:latin typeface="Righteous" panose="02010506000000020000" pitchFamily="2" charset="0"/>
            </a:endParaRPr>
          </a:p>
          <a:p>
            <a:pPr marL="0" marR="0" lvl="0" indent="0" defTabSz="1219170" rtl="0" eaLnBrk="1" fontAlgn="auto" latinLnBrk="0" hangingPunct="1">
              <a:lnSpc>
                <a:spcPct val="100000"/>
              </a:lnSpc>
              <a:spcBef>
                <a:spcPts val="0"/>
              </a:spcBef>
              <a:spcAft>
                <a:spcPts val="0"/>
              </a:spcAft>
              <a:buClr>
                <a:srgbClr val="000000"/>
              </a:buClr>
              <a:buSzTx/>
              <a:buFont typeface="Arial"/>
              <a:buNone/>
              <a:tabLst/>
              <a:defRPr/>
            </a:pPr>
            <a:r>
              <a:rPr lang="es-AR" sz="2400" kern="0" dirty="0">
                <a:solidFill>
                  <a:srgbClr val="FFFFFF"/>
                </a:solidFill>
                <a:latin typeface="Righteous" panose="02010506000000020000" pitchFamily="2" charset="0"/>
                <a:cs typeface="Arial"/>
                <a:sym typeface="Arial"/>
              </a:rPr>
              <a:t>✅ </a:t>
            </a: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Conocimos que es CSS</a:t>
            </a:r>
          </a:p>
          <a:p>
            <a:pPr marL="0" marR="0" lvl="0" indent="0" defTabSz="1219170" rtl="0" eaLnBrk="1" fontAlgn="auto" latinLnBrk="0" hangingPunct="1">
              <a:lnSpc>
                <a:spcPct val="100000"/>
              </a:lnSpc>
              <a:spcBef>
                <a:spcPts val="0"/>
              </a:spcBef>
              <a:spcAft>
                <a:spcPts val="0"/>
              </a:spcAft>
              <a:buClrTx/>
              <a:buSzTx/>
              <a:buFontTx/>
              <a:buNone/>
              <a:tabLst/>
              <a:defRPr/>
            </a:pPr>
            <a:r>
              <a:rPr lang="es-AR" sz="2400" kern="0" dirty="0">
                <a:solidFill>
                  <a:srgbClr val="FFFFFF"/>
                </a:solidFill>
                <a:latin typeface="Righteous" panose="02010506000000020000" pitchFamily="2" charset="0"/>
                <a:cs typeface="Arial"/>
                <a:sym typeface="Arial"/>
              </a:rPr>
              <a:t>✅ </a:t>
            </a: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Primeros pasos en CSS</a:t>
            </a:r>
          </a:p>
          <a:p>
            <a:pPr marL="0" marR="0" lvl="0" indent="0" defTabSz="1219170" rtl="0" eaLnBrk="1" fontAlgn="auto" latinLnBrk="0" hangingPunct="1">
              <a:lnSpc>
                <a:spcPct val="100000"/>
              </a:lnSpc>
              <a:spcBef>
                <a:spcPts val="0"/>
              </a:spcBef>
              <a:spcAft>
                <a:spcPts val="0"/>
              </a:spcAft>
              <a:buClr>
                <a:srgbClr val="000000"/>
              </a:buClr>
              <a:buSzTx/>
              <a:buFont typeface="Arial"/>
              <a:buNone/>
              <a:tabLst/>
              <a:defRPr/>
            </a:pPr>
            <a:r>
              <a:rPr lang="es-AR" sz="2400" kern="0" dirty="0">
                <a:solidFill>
                  <a:srgbClr val="FFFFFF"/>
                </a:solidFill>
                <a:latin typeface="Righteous" panose="02010506000000020000" pitchFamily="2" charset="0"/>
                <a:cs typeface="Arial"/>
                <a:sym typeface="Arial"/>
              </a:rPr>
              <a:t>✅ </a:t>
            </a: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3 formas de trabajar con CSS</a:t>
            </a:r>
          </a:p>
          <a:p>
            <a:pPr marL="0" marR="0" lvl="0" indent="0" defTabSz="1219170" rtl="0" eaLnBrk="1" fontAlgn="auto" latinLnBrk="0" hangingPunct="1">
              <a:lnSpc>
                <a:spcPct val="100000"/>
              </a:lnSpc>
              <a:spcBef>
                <a:spcPts val="0"/>
              </a:spcBef>
              <a:spcAft>
                <a:spcPts val="0"/>
              </a:spcAft>
              <a:buClr>
                <a:srgbClr val="000000"/>
              </a:buClr>
              <a:buSzTx/>
              <a:buFont typeface="Arial"/>
              <a:buNone/>
              <a:tabLst/>
              <a:defRPr/>
            </a:pPr>
            <a:r>
              <a:rPr lang="es-AR" sz="2400" kern="0" dirty="0">
                <a:solidFill>
                  <a:srgbClr val="FFFFFF"/>
                </a:solidFill>
                <a:latin typeface="Righteous" panose="02010506000000020000" pitchFamily="2" charset="0"/>
                <a:cs typeface="Arial"/>
                <a:sym typeface="Arial"/>
              </a:rPr>
              <a:t>✅ </a:t>
            </a: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Selectores</a:t>
            </a:r>
          </a:p>
          <a:p>
            <a:pPr marL="0" marR="0" lvl="0" indent="0" defTabSz="1219170" rtl="0" eaLnBrk="1" fontAlgn="auto" latinLnBrk="0" hangingPunct="1">
              <a:lnSpc>
                <a:spcPct val="100000"/>
              </a:lnSpc>
              <a:spcBef>
                <a:spcPts val="0"/>
              </a:spcBef>
              <a:spcAft>
                <a:spcPts val="0"/>
              </a:spcAft>
              <a:buClr>
                <a:srgbClr val="000000"/>
              </a:buClr>
              <a:buSzTx/>
              <a:buFont typeface="Arial"/>
              <a:buNone/>
              <a:tabLst/>
              <a:defRPr/>
            </a:pPr>
            <a:r>
              <a:rPr lang="es-AR" sz="2400" kern="0" dirty="0">
                <a:solidFill>
                  <a:srgbClr val="FFFFFF"/>
                </a:solidFill>
                <a:latin typeface="Righteous" panose="02010506000000020000" pitchFamily="2" charset="0"/>
                <a:cs typeface="Arial"/>
                <a:sym typeface="Arial"/>
              </a:rPr>
              <a:t>✅ </a:t>
            </a: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Herencia y cascada</a:t>
            </a:r>
          </a:p>
          <a:p>
            <a:pPr marL="0" marR="0" lvl="0" indent="0" defTabSz="1219170" rtl="0" eaLnBrk="1" fontAlgn="auto" latinLnBrk="0" hangingPunct="1">
              <a:lnSpc>
                <a:spcPct val="100000"/>
              </a:lnSpc>
              <a:spcBef>
                <a:spcPts val="0"/>
              </a:spcBef>
              <a:spcAft>
                <a:spcPts val="0"/>
              </a:spcAft>
              <a:buClr>
                <a:srgbClr val="000000"/>
              </a:buClr>
              <a:buSzTx/>
              <a:buFont typeface="Arial"/>
              <a:buNone/>
              <a:tabLst/>
              <a:defRPr/>
            </a:pPr>
            <a:r>
              <a:rPr lang="es-AR" sz="2400" kern="0" dirty="0">
                <a:solidFill>
                  <a:srgbClr val="FFFFFF"/>
                </a:solidFill>
                <a:latin typeface="Righteous" panose="02010506000000020000" pitchFamily="2" charset="0"/>
                <a:cs typeface="Arial"/>
                <a:sym typeface="Arial"/>
              </a:rPr>
              <a:t>✅ </a:t>
            </a:r>
            <a:r>
              <a:rPr kumimoji="0" lang="es-AR"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rPr>
              <a:t>Reseteo y Normalize</a:t>
            </a:r>
            <a:endParaRPr kumimoji="0" lang="en-US" sz="2400"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endParaRPr>
          </a:p>
        </p:txBody>
      </p:sp>
      <p:sp>
        <p:nvSpPr>
          <p:cNvPr id="4" name="CuadroTexto 3">
            <a:extLst>
              <a:ext uri="{FF2B5EF4-FFF2-40B4-BE49-F238E27FC236}">
                <a16:creationId xmlns:a16="http://schemas.microsoft.com/office/drawing/2014/main" id="{7EE5544F-ED33-4178-3DF5-9BA1810DA6D7}"/>
              </a:ext>
            </a:extLst>
          </p:cNvPr>
          <p:cNvSpPr txBox="1"/>
          <p:nvPr/>
        </p:nvSpPr>
        <p:spPr>
          <a:xfrm>
            <a:off x="0" y="811767"/>
            <a:ext cx="12192000" cy="707886"/>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 typeface="Arial"/>
              <a:buNone/>
              <a:tabLst/>
              <a:defRPr/>
            </a:pPr>
            <a:r>
              <a:rPr kumimoji="0" lang="es-AR" sz="4000" b="0" i="0" u="none" strike="noStrike" kern="0" cap="none" spc="0" normalizeH="0" baseline="0" noProof="0" dirty="0">
                <a:ln>
                  <a:noFill/>
                </a:ln>
                <a:solidFill>
                  <a:srgbClr val="FFFFFF"/>
                </a:solidFill>
                <a:effectLst/>
                <a:uLnTx/>
                <a:uFillTx/>
                <a:latin typeface="Righteous" panose="02010506000000020000" pitchFamily="2" charset="0"/>
                <a:sym typeface="Arial"/>
              </a:rPr>
              <a:t>Resumen de la clase:</a:t>
            </a:r>
            <a:endParaRPr kumimoji="0" lang="en-US" sz="4000" b="0" i="0" u="none" strike="noStrike" kern="0" cap="none" spc="0" normalizeH="0" baseline="0" noProof="0" dirty="0">
              <a:ln>
                <a:noFill/>
              </a:ln>
              <a:solidFill>
                <a:srgbClr val="FFFFFF"/>
              </a:solidFill>
              <a:effectLst/>
              <a:uLnTx/>
              <a:uFillTx/>
              <a:latin typeface="Righteous" panose="02010506000000020000" pitchFamily="2" charset="0"/>
              <a:sym typeface="Arial"/>
            </a:endParaRPr>
          </a:p>
        </p:txBody>
      </p:sp>
    </p:spTree>
    <p:extLst>
      <p:ext uri="{BB962C8B-B14F-4D97-AF65-F5344CB8AC3E}">
        <p14:creationId xmlns:p14="http://schemas.microsoft.com/office/powerpoint/2010/main" val="264818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a:xfrm>
            <a:off x="0" y="1122363"/>
            <a:ext cx="12192000" cy="2387600"/>
          </a:xfrm>
        </p:spPr>
        <p:txBody>
          <a:bodyPr>
            <a:normAutofit/>
          </a:bodyPr>
          <a:lstStyle/>
          <a:p>
            <a:r>
              <a:rPr lang="es-AR" sz="8000" dirty="0">
                <a:solidFill>
                  <a:srgbClr val="00BFA6"/>
                </a:solidFill>
                <a:latin typeface="Righteous" panose="02010506000000020000" pitchFamily="2" charset="0"/>
              </a:rPr>
              <a:t>Muchas Gracias!</a:t>
            </a:r>
            <a:endParaRPr lang="en-US" sz="8000" dirty="0">
              <a:solidFill>
                <a:srgbClr val="00BFA6"/>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a:xfrm>
            <a:off x="0" y="3602038"/>
            <a:ext cx="12192000" cy="1655762"/>
          </a:xfrm>
        </p:spPr>
        <p:txBody>
          <a:bodyPr>
            <a:normAutofit/>
          </a:bodyPr>
          <a:lstStyle/>
          <a:p>
            <a:r>
              <a:rPr lang="es-AR" sz="3600" dirty="0">
                <a:solidFill>
                  <a:srgbClr val="FFFF00"/>
                </a:solidFill>
                <a:latin typeface="Righteous" panose="02010506000000020000" pitchFamily="2" charset="0"/>
              </a:rPr>
              <a:t>Tecno Marema😁</a:t>
            </a:r>
            <a:endParaRPr lang="en-US" sz="3600" dirty="0">
              <a:solidFill>
                <a:srgbClr val="FFFF00"/>
              </a:solidFill>
              <a:latin typeface="Righteous" panose="02010506000000020000" pitchFamily="2" charset="0"/>
            </a:endParaRPr>
          </a:p>
        </p:txBody>
      </p:sp>
    </p:spTree>
    <p:extLst>
      <p:ext uri="{BB962C8B-B14F-4D97-AF65-F5344CB8AC3E}">
        <p14:creationId xmlns:p14="http://schemas.microsoft.com/office/powerpoint/2010/main" val="891248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a:noFill/>
        </p:spPr>
        <p:txBody>
          <a:bodyPr>
            <a:normAutofit/>
          </a:bodyPr>
          <a:lstStyle/>
          <a:p>
            <a:r>
              <a:rPr lang="es-AR" sz="8000" dirty="0">
                <a:solidFill>
                  <a:schemeClr val="bg1"/>
                </a:solidFill>
                <a:latin typeface="Righteous" panose="02010506000000020000" pitchFamily="2" charset="0"/>
              </a:rPr>
              <a:t>Tecno Marema</a:t>
            </a:r>
            <a:endParaRPr lang="en-US" sz="80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solidFill>
                  <a:schemeClr val="bg1"/>
                </a:solidFill>
                <a:latin typeface="Righteous" panose="02010506000000020000" pitchFamily="2" charset="0"/>
              </a:rPr>
              <a:t>School</a:t>
            </a:r>
            <a:endParaRPr lang="en-US" sz="3600" dirty="0">
              <a:solidFill>
                <a:schemeClr val="bg1"/>
              </a:solidFill>
              <a:latin typeface="Righteous" panose="02010506000000020000" pitchFamily="2" charset="0"/>
            </a:endParaRPr>
          </a:p>
        </p:txBody>
      </p:sp>
    </p:spTree>
    <p:extLst>
      <p:ext uri="{BB962C8B-B14F-4D97-AF65-F5344CB8AC3E}">
        <p14:creationId xmlns:p14="http://schemas.microsoft.com/office/powerpoint/2010/main" val="83555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346300"/>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¿Que es CSS?</a:t>
            </a:r>
            <a:endParaRPr sz="4000" b="0" dirty="0">
              <a:latin typeface="Righteous" panose="02010506000000020000" pitchFamily="2" charset="0"/>
              <a:ea typeface="Roboto"/>
              <a:cs typeface="Roboto"/>
              <a:sym typeface="Roboto"/>
            </a:endParaRPr>
          </a:p>
        </p:txBody>
      </p:sp>
      <p:sp>
        <p:nvSpPr>
          <p:cNvPr id="5" name="Google Shape;114;ged28881af4_0_31"/>
          <p:cNvSpPr txBox="1">
            <a:spLocks/>
          </p:cNvSpPr>
          <p:nvPr/>
        </p:nvSpPr>
        <p:spPr>
          <a:xfrm>
            <a:off x="647115" y="2774241"/>
            <a:ext cx="10897770" cy="29955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90000"/>
              </a:lnSpc>
              <a:spcBef>
                <a:spcPts val="1000"/>
              </a:spcBef>
              <a:spcAft>
                <a:spcPts val="0"/>
              </a:spcAft>
              <a:buClr>
                <a:prstClr val="black"/>
              </a:buClr>
              <a:buSzPts val="2800"/>
              <a:buFont typeface="Arial"/>
              <a:buNone/>
              <a:tabLst/>
              <a:defRPr/>
            </a:pPr>
            <a:r>
              <a:rPr kumimoji="0" lang="es-MX" sz="3200" b="0" i="0" u="none" strike="noStrike" kern="1200" cap="none" spc="0" normalizeH="0" baseline="0" noProof="0" dirty="0">
                <a:ln>
                  <a:noFill/>
                </a:ln>
                <a:solidFill>
                  <a:prstClr val="white"/>
                </a:solidFill>
                <a:effectLst/>
                <a:uLnTx/>
                <a:uFillTx/>
                <a:latin typeface="Righteous" panose="02010506000000020000" pitchFamily="2" charset="0"/>
                <a:sym typeface="Calibri"/>
              </a:rPr>
              <a:t>CSS por sus siglas en inglés (Cascading Style Sheets)  “hojas de estilo en cascada” </a:t>
            </a:r>
            <a:r>
              <a:rPr kumimoji="0" lang="es-MX" sz="3200" b="1" i="0" u="none" strike="noStrike" kern="1200" cap="none" spc="0" normalizeH="0" baseline="0" noProof="0" dirty="0">
                <a:ln>
                  <a:noFill/>
                </a:ln>
                <a:solidFill>
                  <a:prstClr val="white"/>
                </a:solidFill>
                <a:effectLst/>
                <a:uLnTx/>
                <a:uFillTx/>
                <a:latin typeface="Righteous" panose="02010506000000020000" pitchFamily="2" charset="0"/>
                <a:sym typeface="Calibri"/>
              </a:rPr>
              <a:t>Es el lenguaje que define el estilo de los elementos de un documento HTML</a:t>
            </a:r>
            <a:r>
              <a:rPr kumimoji="0" lang="es-MX" sz="3200" b="0" i="0" u="none" strike="noStrike" kern="1200" cap="none" spc="0" normalizeH="0" baseline="0" noProof="0" dirty="0">
                <a:ln>
                  <a:noFill/>
                </a:ln>
                <a:solidFill>
                  <a:prstClr val="white"/>
                </a:solidFill>
                <a:effectLst/>
                <a:uLnTx/>
                <a:uFillTx/>
                <a:latin typeface="Righteous" panose="02010506000000020000" pitchFamily="2" charset="0"/>
                <a:sym typeface="Calibri"/>
              </a:rPr>
              <a:t>, por lo tanto es el lenguaje con la cual controlaremos el diseño, la apariencia de nuestras páginas web hechas con HTML.</a:t>
            </a:r>
            <a:endParaRPr kumimoji="0" lang="es-MX" sz="3200" b="0" i="0" u="none" strike="noStrike" kern="1200" cap="none" spc="0" normalizeH="0" baseline="0" noProof="0" dirty="0">
              <a:ln>
                <a:noFill/>
              </a:ln>
              <a:solidFill>
                <a:prstClr val="white"/>
              </a:solidFill>
              <a:effectLst/>
              <a:uLnTx/>
              <a:uFillTx/>
              <a:latin typeface="Righteous" panose="02010506000000020000" pitchFamily="2" charset="0"/>
              <a:ea typeface="Roboto"/>
              <a:cs typeface="Roboto"/>
              <a:sym typeface="Roboto"/>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156" y="1138554"/>
            <a:ext cx="1635687" cy="1635687"/>
          </a:xfrm>
          <a:prstGeom prst="rect">
            <a:avLst/>
          </a:prstGeom>
        </p:spPr>
      </p:pic>
    </p:spTree>
    <p:extLst>
      <p:ext uri="{BB962C8B-B14F-4D97-AF65-F5344CB8AC3E}">
        <p14:creationId xmlns:p14="http://schemas.microsoft.com/office/powerpoint/2010/main" val="142109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346300"/>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Un poco de historia</a:t>
            </a:r>
            <a:endParaRPr sz="4000" b="0" dirty="0">
              <a:latin typeface="Righteous" panose="02010506000000020000" pitchFamily="2" charset="0"/>
              <a:ea typeface="Roboto"/>
              <a:cs typeface="Roboto"/>
              <a:sym typeface="Roboto"/>
            </a:endParaRPr>
          </a:p>
        </p:txBody>
      </p:sp>
      <p:sp>
        <p:nvSpPr>
          <p:cNvPr id="5" name="Google Shape;114;ged28881af4_0_31"/>
          <p:cNvSpPr txBox="1">
            <a:spLocks/>
          </p:cNvSpPr>
          <p:nvPr/>
        </p:nvSpPr>
        <p:spPr>
          <a:xfrm>
            <a:off x="429491" y="1234818"/>
            <a:ext cx="11333017" cy="49997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marR="0" lvl="0" indent="-406400" algn="l" defTabSz="914400" rtl="0" eaLnBrk="1" fontAlgn="auto" latinLnBrk="0" hangingPunct="1">
              <a:lnSpc>
                <a:spcPct val="90000"/>
              </a:lnSpc>
              <a:spcBef>
                <a:spcPts val="1000"/>
              </a:spcBef>
              <a:spcAft>
                <a:spcPts val="0"/>
              </a:spcAft>
              <a:buClr>
                <a:srgbClr val="FFFF00"/>
              </a:buClr>
              <a:buSzPts val="2800"/>
              <a:buFont typeface="Arial"/>
              <a:buChar char="•"/>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sym typeface="Calibri"/>
              </a:rPr>
              <a:t>En 1995, el W3C decidió apostar por el desarrollo y estandarización de CSS y lo añadió a su grupo de trabajo de HTML. A finales de 1996, el W3C publicó la primera recomendación oficial, conocida como "CSS nivel 1".</a:t>
            </a:r>
          </a:p>
          <a:p>
            <a:pPr marL="457200" marR="0" lvl="0" indent="-406400" algn="l" defTabSz="914400" rtl="0" eaLnBrk="1" fontAlgn="auto" latinLnBrk="0" hangingPunct="1">
              <a:lnSpc>
                <a:spcPct val="90000"/>
              </a:lnSpc>
              <a:spcBef>
                <a:spcPts val="1000"/>
              </a:spcBef>
              <a:spcAft>
                <a:spcPts val="0"/>
              </a:spcAft>
              <a:buClr>
                <a:srgbClr val="FFFF00"/>
              </a:buClr>
              <a:buSzPts val="2800"/>
              <a:buFont typeface="Arial"/>
              <a:buChar char="•"/>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sym typeface="Calibri"/>
              </a:rPr>
              <a:t>A principios de 1997, el W3C decide separar los trabajos del grupo de HTML en tres secciones: el grupo de trabajo de HTML, el grupo de trabajo de DOM y el grupo de trabajo de CSS.</a:t>
            </a:r>
          </a:p>
        </p:txBody>
      </p:sp>
    </p:spTree>
    <p:extLst>
      <p:ext uri="{BB962C8B-B14F-4D97-AF65-F5344CB8AC3E}">
        <p14:creationId xmlns:p14="http://schemas.microsoft.com/office/powerpoint/2010/main" val="362996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346300"/>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Un poco de historia</a:t>
            </a:r>
            <a:endParaRPr sz="4000" b="0" dirty="0">
              <a:latin typeface="Righteous" panose="02010506000000020000" pitchFamily="2" charset="0"/>
              <a:ea typeface="Roboto"/>
              <a:cs typeface="Roboto"/>
              <a:sym typeface="Roboto"/>
            </a:endParaRPr>
          </a:p>
        </p:txBody>
      </p:sp>
      <p:sp>
        <p:nvSpPr>
          <p:cNvPr id="5" name="Google Shape;114;ged28881af4_0_31"/>
          <p:cNvSpPr txBox="1">
            <a:spLocks/>
          </p:cNvSpPr>
          <p:nvPr/>
        </p:nvSpPr>
        <p:spPr>
          <a:xfrm>
            <a:off x="429491" y="1179400"/>
            <a:ext cx="11333017" cy="4999727"/>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marR="0" lvl="0" indent="-406400" algn="l" defTabSz="914400" rtl="0" eaLnBrk="1" fontAlgn="auto" latinLnBrk="0" hangingPunct="1">
              <a:lnSpc>
                <a:spcPct val="90000"/>
              </a:lnSpc>
              <a:spcBef>
                <a:spcPts val="1000"/>
              </a:spcBef>
              <a:spcAft>
                <a:spcPts val="0"/>
              </a:spcAft>
              <a:buClr>
                <a:srgbClr val="FFFF00"/>
              </a:buClr>
              <a:buSzPts val="2800"/>
              <a:buFont typeface="Arial"/>
              <a:buChar char="•"/>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sym typeface="Calibri"/>
              </a:rPr>
              <a:t>El 12 de Mayo de 1998, el grupo de trabajo de CSS publica su segunda recomendación oficial, conocida como "CSS nivel 2". La versión de CSS que utilizan todos los navegadores de hoy en día es CSS 2.1, una revisión de CSS 2 que aún se está elaborando (la última actualización es del 8 de septiembre de 2009). Al mismo tiempo, la siguiente recomendación de CSS, conocida como "CSS nivel 3", continúa en desarrollo desde 1998 y hasta el momento sólo se han publicado borradores.</a:t>
            </a:r>
          </a:p>
          <a:p>
            <a:pPr marL="457200" marR="0" lvl="0" indent="-406400" algn="l" defTabSz="914400" rtl="0" eaLnBrk="1" fontAlgn="auto" latinLnBrk="0" hangingPunct="1">
              <a:lnSpc>
                <a:spcPct val="90000"/>
              </a:lnSpc>
              <a:spcBef>
                <a:spcPts val="1000"/>
              </a:spcBef>
              <a:spcAft>
                <a:spcPts val="0"/>
              </a:spcAft>
              <a:buClr>
                <a:srgbClr val="FFFF00"/>
              </a:buClr>
              <a:buSzPts val="2800"/>
              <a:buFont typeface="Arial"/>
              <a:buChar char="•"/>
              <a:tabLst/>
              <a:defRPr/>
            </a:pPr>
            <a:r>
              <a:rPr kumimoji="0" lang="es-MX" sz="28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sym typeface="Calibri"/>
              </a:rPr>
              <a:t>La adopción de CSS por parte de los navegadores ha requerido un largo periodo de tiempo. El mismo año que se publicó CSS 1, Microsoft lanzaba su navegador Internet Explorer 3.0, que disponía de un soporte bastante reducido de CSS. El primer navegador con soporte completo de CSS 1 fue la versión para Mac de Internet Explorer 5, que se publicó en el año 2000. Por el momento, ningún navegador tiene soporte completo de CSS 2.1.</a:t>
            </a:r>
          </a:p>
        </p:txBody>
      </p:sp>
    </p:spTree>
    <p:extLst>
      <p:ext uri="{BB962C8B-B14F-4D97-AF65-F5344CB8AC3E}">
        <p14:creationId xmlns:p14="http://schemas.microsoft.com/office/powerpoint/2010/main" val="37369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90881"/>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¿Porque usar CSS?</a:t>
            </a:r>
            <a:endParaRPr sz="4000" b="0" dirty="0">
              <a:latin typeface="Righteous" panose="02010506000000020000" pitchFamily="2" charset="0"/>
              <a:ea typeface="Roboto"/>
              <a:cs typeface="Roboto"/>
              <a:sym typeface="Roboto"/>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08" y="1814944"/>
            <a:ext cx="10143784" cy="4314023"/>
          </a:xfrm>
          <a:prstGeom prst="rect">
            <a:avLst/>
          </a:prstGeom>
        </p:spPr>
      </p:pic>
      <p:sp>
        <p:nvSpPr>
          <p:cNvPr id="3" name="CuadroTexto 2"/>
          <p:cNvSpPr txBox="1"/>
          <p:nvPr/>
        </p:nvSpPr>
        <p:spPr>
          <a:xfrm>
            <a:off x="0" y="1179400"/>
            <a:ext cx="12191999" cy="6155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Primero veamos el código en HTML</a:t>
            </a:r>
            <a:endParaRPr kumimoji="0" lang="en-US" sz="3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p:txBody>
      </p:sp>
    </p:spTree>
    <p:extLst>
      <p:ext uri="{BB962C8B-B14F-4D97-AF65-F5344CB8AC3E}">
        <p14:creationId xmlns:p14="http://schemas.microsoft.com/office/powerpoint/2010/main" val="66481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90881"/>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¿Porque usar CSS?</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0" y="1179400"/>
            <a:ext cx="12191999" cy="6155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rPr>
              <a:t>Este seria el resultado interpretado en el navegador</a:t>
            </a:r>
            <a:endParaRPr kumimoji="0" lang="en-US" sz="3400" b="0" i="0" u="none" strike="noStrike" kern="1200" cap="none" spc="0" normalizeH="0" baseline="0" noProof="0" dirty="0">
              <a:ln>
                <a:noFill/>
              </a:ln>
              <a:solidFill>
                <a:prstClr val="white"/>
              </a:solidFill>
              <a:effectLst/>
              <a:uLnTx/>
              <a:uFillTx/>
              <a:latin typeface="Righteous" panose="02010506000000020000" pitchFamily="2" charset="0"/>
              <a:ea typeface="Roboto" panose="020B0604020202020204" charset="0"/>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49" y="1963016"/>
            <a:ext cx="6134100" cy="4400550"/>
          </a:xfrm>
          <a:prstGeom prst="rect">
            <a:avLst/>
          </a:prstGeom>
        </p:spPr>
      </p:pic>
    </p:spTree>
    <p:extLst>
      <p:ext uri="{BB962C8B-B14F-4D97-AF65-F5344CB8AC3E}">
        <p14:creationId xmlns:p14="http://schemas.microsoft.com/office/powerpoint/2010/main" val="11788075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3521</TotalTime>
  <Words>3153</Words>
  <Application>Microsoft Office PowerPoint</Application>
  <PresentationFormat>Panorámica</PresentationFormat>
  <Paragraphs>264</Paragraphs>
  <Slides>45</Slides>
  <Notes>39</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45</vt:i4>
      </vt:variant>
    </vt:vector>
  </HeadingPairs>
  <TitlesOfParts>
    <vt:vector size="53" baseType="lpstr">
      <vt:lpstr>Arial</vt:lpstr>
      <vt:lpstr>Calibri</vt:lpstr>
      <vt:lpstr>Calibri Light</vt:lpstr>
      <vt:lpstr>Righteous</vt:lpstr>
      <vt:lpstr>Roboto</vt:lpstr>
      <vt:lpstr>Saira</vt:lpstr>
      <vt:lpstr>Tema de Office</vt:lpstr>
      <vt:lpstr>1_Tema de Office</vt:lpstr>
      <vt:lpstr>Tecno Marema</vt:lpstr>
      <vt:lpstr>Curso de CSS </vt:lpstr>
      <vt:lpstr>Curso de CSS </vt:lpstr>
      <vt:lpstr>¿Que es CSS?</vt:lpstr>
      <vt:lpstr>¿Que es CSS?</vt:lpstr>
      <vt:lpstr>Un poco de historia</vt:lpstr>
      <vt:lpstr>Un poco de historia</vt:lpstr>
      <vt:lpstr>¿Porque usar CSS?</vt:lpstr>
      <vt:lpstr>¿Porque usar CSS?</vt:lpstr>
      <vt:lpstr>¿Porque usar CSS?</vt:lpstr>
      <vt:lpstr>¿Porque usar CSS?</vt:lpstr>
      <vt:lpstr>¿Porque usar CSS?</vt:lpstr>
      <vt:lpstr>Ventajas de usar CSS</vt:lpstr>
      <vt:lpstr>Ventajas de usar CSS</vt:lpstr>
      <vt:lpstr>Ventajas de usar CSS</vt:lpstr>
      <vt:lpstr>Ventajas de usar CSS</vt:lpstr>
      <vt:lpstr>¿Cómo utilizo CSS?</vt:lpstr>
      <vt:lpstr>Como utilizo CSS</vt:lpstr>
      <vt:lpstr>Como utilizo CSS</vt:lpstr>
      <vt:lpstr>Como utilizo CSS</vt:lpstr>
      <vt:lpstr>¿Cuál es la sintaxis CSS?</vt:lpstr>
      <vt:lpstr>Sintaxis CSS</vt:lpstr>
      <vt:lpstr>¿Qué es una regla CSS?</vt:lpstr>
      <vt:lpstr>¿Qué es una regla CSS?</vt:lpstr>
      <vt:lpstr>¿Selectores CSS?</vt:lpstr>
      <vt:lpstr>Selectores CSS</vt:lpstr>
      <vt:lpstr>Selectores CSS</vt:lpstr>
      <vt:lpstr>Selectores CSS</vt:lpstr>
      <vt:lpstr>Selectores CSS</vt:lpstr>
      <vt:lpstr>Selectores CSS</vt:lpstr>
      <vt:lpstr>Selectores CSS</vt:lpstr>
      <vt:lpstr>Selectores CSS</vt:lpstr>
      <vt:lpstr>!important</vt:lpstr>
      <vt:lpstr>!important</vt:lpstr>
      <vt:lpstr>Herencia y cascada CSS</vt:lpstr>
      <vt:lpstr>Cascada y Herencia CSS</vt:lpstr>
      <vt:lpstr>Reseteo de CSS</vt:lpstr>
      <vt:lpstr>Reseteo de CSS</vt:lpstr>
      <vt:lpstr>Reseteo de CSS</vt:lpstr>
      <vt:lpstr>Reseteo de CSS</vt:lpstr>
      <vt:lpstr>Reseteo de CSS</vt:lpstr>
      <vt:lpstr>Comentarios en CSS</vt:lpstr>
      <vt:lpstr>Curso de CSS </vt:lpstr>
      <vt:lpstr>Muchas Gracias!</vt:lpstr>
      <vt:lpstr>Tecno Marema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UP</dc:title>
  <dc:creator>emanuel cabral</dc:creator>
  <cp:lastModifiedBy>emanuel cabral</cp:lastModifiedBy>
  <cp:revision>28</cp:revision>
  <dcterms:created xsi:type="dcterms:W3CDTF">2022-05-18T23:15:16Z</dcterms:created>
  <dcterms:modified xsi:type="dcterms:W3CDTF">2024-02-22T17:12:47Z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599362</vt:lpwstr>
  </property>
  <property fmtid="{D5CDD505-2E9C-101B-9397-08002B2CF9AE}" name="NXPowerLiteSettings" pid="3">
    <vt:lpwstr>F7000400038000</vt:lpwstr>
  </property>
  <property fmtid="{D5CDD505-2E9C-101B-9397-08002B2CF9AE}" name="NXPowerLiteVersion" pid="4">
    <vt:lpwstr>S10.3.1</vt:lpwstr>
  </property>
</Properties>
</file>