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0" r:id="rId3"/>
    <p:sldId id="555" r:id="rId4"/>
    <p:sldId id="416" r:id="rId5"/>
    <p:sldId id="455" r:id="rId6"/>
    <p:sldId id="457" r:id="rId7"/>
    <p:sldId id="458" r:id="rId8"/>
    <p:sldId id="459" r:id="rId9"/>
    <p:sldId id="456" r:id="rId10"/>
    <p:sldId id="460" r:id="rId11"/>
    <p:sldId id="461" r:id="rId12"/>
    <p:sldId id="462" r:id="rId13"/>
    <p:sldId id="463" r:id="rId14"/>
    <p:sldId id="540" r:id="rId15"/>
    <p:sldId id="541" r:id="rId16"/>
    <p:sldId id="547" r:id="rId17"/>
    <p:sldId id="548" r:id="rId18"/>
    <p:sldId id="549" r:id="rId19"/>
    <p:sldId id="550" r:id="rId20"/>
    <p:sldId id="551" r:id="rId21"/>
    <p:sldId id="552" r:id="rId22"/>
    <p:sldId id="344" r:id="rId23"/>
    <p:sldId id="553" r:id="rId24"/>
    <p:sldId id="348" r:id="rId25"/>
    <p:sldId id="556" r:id="rId26"/>
    <p:sldId id="554" r:id="rId27"/>
    <p:sldId id="257" r:id="rId28"/>
    <p:sldId id="262" r:id="rId29"/>
    <p:sldId id="264" r:id="rId30"/>
    <p:sldId id="26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anuel cabral" initials="ec" lastIdx="1" clrIdx="0">
    <p:extLst>
      <p:ext uri="{19B8F6BF-5375-455C-9EA6-DF929625EA0E}">
        <p15:presenceInfo xmlns:p15="http://schemas.microsoft.com/office/powerpoint/2012/main" userId="1175f350591e12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C63FF"/>
    <a:srgbClr val="1E1E1E"/>
    <a:srgbClr val="00B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56" autoAdjust="0"/>
  </p:normalViewPr>
  <p:slideViewPr>
    <p:cSldViewPr snapToGrid="0">
      <p:cViewPr varScale="1">
        <p:scale>
          <a:sx n="114" d="100"/>
          <a:sy n="114" d="100"/>
        </p:scale>
        <p:origin x="474"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DD2F4-DB2E-44B8-8AE6-49BED3DA6382}" type="datetimeFigureOut">
              <a:rPr lang="en-US" smtClean="0"/>
              <a:t>2/22/2024</a:t>
            </a:fld>
            <a:endParaRPr lang="en-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2AD00-AAD2-4B56-849A-82CCEA47AC0B}" type="slidenum">
              <a:rPr lang="en-US" smtClean="0"/>
              <a:t>‹Nº›</a:t>
            </a:fld>
            <a:endParaRPr lang="en-US" dirty="0"/>
          </a:p>
        </p:txBody>
      </p:sp>
    </p:spTree>
    <p:extLst>
      <p:ext uri="{BB962C8B-B14F-4D97-AF65-F5344CB8AC3E}">
        <p14:creationId xmlns:p14="http://schemas.microsoft.com/office/powerpoint/2010/main" val="3578333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5074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7702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5352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42972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0973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2111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9543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618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8511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00721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7752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2407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80567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5402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2547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7872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50795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01851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2733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1132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d28881a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d28881a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0317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533356-A645-CCD5-5E12-CB030BA2B228}"/>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n-US"/>
          </a:p>
        </p:txBody>
      </p:sp>
      <p:sp>
        <p:nvSpPr>
          <p:cNvPr id="3" name="Subtítulo 2">
            <a:extLst>
              <a:ext uri="{FF2B5EF4-FFF2-40B4-BE49-F238E27FC236}">
                <a16:creationId xmlns:a16="http://schemas.microsoft.com/office/drawing/2014/main" id="{39D46570-C087-E4D4-30FC-BC81E89BF8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a:p>
        </p:txBody>
      </p:sp>
      <p:sp>
        <p:nvSpPr>
          <p:cNvPr id="4" name="Marcador de fecha 3">
            <a:extLst>
              <a:ext uri="{FF2B5EF4-FFF2-40B4-BE49-F238E27FC236}">
                <a16:creationId xmlns:a16="http://schemas.microsoft.com/office/drawing/2014/main" id="{C41FC7D9-051A-199E-BC9E-B77404BAA60B}"/>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5" name="Marcador de pie de página 4">
            <a:extLst>
              <a:ext uri="{FF2B5EF4-FFF2-40B4-BE49-F238E27FC236}">
                <a16:creationId xmlns:a16="http://schemas.microsoft.com/office/drawing/2014/main" id="{2B6294E9-61A3-176D-8061-277C4F96B14D}"/>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FF74DAA8-3197-A8F0-7A08-FE54704D1D37}"/>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261366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FD5188-AB43-5A73-ED45-6C1F2A76AD49}"/>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texto vertical 2">
            <a:extLst>
              <a:ext uri="{FF2B5EF4-FFF2-40B4-BE49-F238E27FC236}">
                <a16:creationId xmlns:a16="http://schemas.microsoft.com/office/drawing/2014/main" id="{1B31F9D5-E2D5-255B-FD72-A29A7AC5C5EF}"/>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07C104B1-EFE7-A6F9-2D58-77C164A60C47}"/>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5" name="Marcador de pie de página 4">
            <a:extLst>
              <a:ext uri="{FF2B5EF4-FFF2-40B4-BE49-F238E27FC236}">
                <a16:creationId xmlns:a16="http://schemas.microsoft.com/office/drawing/2014/main" id="{CE3913A4-8095-87E2-BE22-E256AE308A01}"/>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05ABB9BF-B601-7C5B-1D3B-A1E6B3DFBAFF}"/>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2179630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3067424-C9F8-0504-FE51-687092CF79D5}"/>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n-US"/>
          </a:p>
        </p:txBody>
      </p:sp>
      <p:sp>
        <p:nvSpPr>
          <p:cNvPr id="3" name="Marcador de texto vertical 2">
            <a:extLst>
              <a:ext uri="{FF2B5EF4-FFF2-40B4-BE49-F238E27FC236}">
                <a16:creationId xmlns:a16="http://schemas.microsoft.com/office/drawing/2014/main" id="{99371C96-4D4B-0573-8F0D-B39CC4D3CB6B}"/>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FEA00AA7-12E5-ADBA-AE6A-3775D701F9ED}"/>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5" name="Marcador de pie de página 4">
            <a:extLst>
              <a:ext uri="{FF2B5EF4-FFF2-40B4-BE49-F238E27FC236}">
                <a16:creationId xmlns:a16="http://schemas.microsoft.com/office/drawing/2014/main" id="{6A1C32EB-7B1C-671D-124F-18D37E794D52}"/>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4CD0DE9B-BFA6-D106-2B9B-0A16809FAC24}"/>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2380877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ZOCALO">
  <p:cSld name="ZOCALO">
    <p:spTree>
      <p:nvGrpSpPr>
        <p:cNvPr id="1" name="Shape 80"/>
        <p:cNvGrpSpPr/>
        <p:nvPr/>
      </p:nvGrpSpPr>
      <p:grpSpPr>
        <a:xfrm>
          <a:off x="0" y="0"/>
          <a:ext cx="0" cy="0"/>
          <a:chOff x="0" y="0"/>
          <a:chExt cx="0" cy="0"/>
        </a:xfrm>
      </p:grpSpPr>
      <p:sp>
        <p:nvSpPr>
          <p:cNvPr id="81" name="Google Shape;81;ge9d3cb0220_0_277"/>
          <p:cNvSpPr/>
          <p:nvPr/>
        </p:nvSpPr>
        <p:spPr>
          <a:xfrm>
            <a:off x="176505" y="6357233"/>
            <a:ext cx="1718700" cy="3693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chemeClr val="dk1"/>
              </a:buClr>
              <a:buSzPts val="1200"/>
              <a:buFont typeface="Arial"/>
              <a:buNone/>
            </a:pPr>
            <a:r>
              <a:rPr lang="es-AR" sz="1200" b="0" i="0" u="none" strike="noStrike" cap="none" dirty="0">
                <a:solidFill>
                  <a:srgbClr val="BFBFBF"/>
                </a:solidFill>
                <a:latin typeface="Saira"/>
                <a:ea typeface="Saira"/>
                <a:cs typeface="Saira"/>
                <a:sym typeface="Saira"/>
              </a:rPr>
              <a:t>academianumen.com</a:t>
            </a:r>
            <a:endParaRPr sz="1500" b="0" i="0" u="none" strike="noStrike" cap="none" dirty="0">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200"/>
              <a:buFont typeface="Arial"/>
              <a:buNone/>
            </a:pPr>
            <a:endParaRPr sz="1200" b="0" i="0" u="none" strike="noStrike" cap="none" dirty="0">
              <a:solidFill>
                <a:srgbClr val="BFBFBF"/>
              </a:solidFill>
              <a:latin typeface="Saira"/>
              <a:ea typeface="Saira"/>
              <a:cs typeface="Saira"/>
              <a:sym typeface="Saira"/>
            </a:endParaRPr>
          </a:p>
        </p:txBody>
      </p:sp>
      <p:pic>
        <p:nvPicPr>
          <p:cNvPr id="82" name="Google Shape;82;ge9d3cb0220_0_277"/>
          <p:cNvPicPr preferRelativeResize="0"/>
          <p:nvPr/>
        </p:nvPicPr>
        <p:blipFill rotWithShape="1">
          <a:blip r:embed="rId2">
            <a:alphaModFix/>
          </a:blip>
          <a:srcRect/>
          <a:stretch/>
        </p:blipFill>
        <p:spPr>
          <a:xfrm>
            <a:off x="10110900" y="6298964"/>
            <a:ext cx="1879201" cy="427561"/>
          </a:xfrm>
          <a:prstGeom prst="rect">
            <a:avLst/>
          </a:prstGeom>
          <a:noFill/>
          <a:ln>
            <a:noFill/>
          </a:ln>
        </p:spPr>
      </p:pic>
    </p:spTree>
    <p:extLst>
      <p:ext uri="{BB962C8B-B14F-4D97-AF65-F5344CB8AC3E}">
        <p14:creationId xmlns:p14="http://schemas.microsoft.com/office/powerpoint/2010/main" val="1666755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9EE934-3217-E42D-1CC9-96508373A438}"/>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232B2672-2C98-FC5D-975F-3D4B9D357FF1}"/>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0DEC260A-9C60-36E9-3C9B-92F25708E659}"/>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5" name="Marcador de pie de página 4">
            <a:extLst>
              <a:ext uri="{FF2B5EF4-FFF2-40B4-BE49-F238E27FC236}">
                <a16:creationId xmlns:a16="http://schemas.microsoft.com/office/drawing/2014/main" id="{CC9D1950-6BDA-901F-243A-9100FDCA9DE2}"/>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E477AD4A-F670-15D9-9CA2-02A97EF329BD}"/>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4136862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1F510C-8F4D-1522-EEF4-D0E3035292E2}"/>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0E98C635-8879-E96B-8414-8430CC0576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6076F013-CDB0-72BD-1607-AB8A835AB570}"/>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5" name="Marcador de pie de página 4">
            <a:extLst>
              <a:ext uri="{FF2B5EF4-FFF2-40B4-BE49-F238E27FC236}">
                <a16:creationId xmlns:a16="http://schemas.microsoft.com/office/drawing/2014/main" id="{CD569702-C8BD-507A-9112-1E129A3B15B2}"/>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7F353D7A-002E-A3E4-E47C-ABEBB68896DD}"/>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1257719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14411B-F274-7C11-328E-B09B7737735A}"/>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4E931851-BCBF-7750-D1BD-3953C9E65485}"/>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contenido 3">
            <a:extLst>
              <a:ext uri="{FF2B5EF4-FFF2-40B4-BE49-F238E27FC236}">
                <a16:creationId xmlns:a16="http://schemas.microsoft.com/office/drawing/2014/main" id="{20F8CFD1-158F-0AFE-4CF7-D9302CB1ACF1}"/>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5" name="Marcador de fecha 4">
            <a:extLst>
              <a:ext uri="{FF2B5EF4-FFF2-40B4-BE49-F238E27FC236}">
                <a16:creationId xmlns:a16="http://schemas.microsoft.com/office/drawing/2014/main" id="{41C4150D-9701-940F-6A5D-D675EACE12A6}"/>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6" name="Marcador de pie de página 5">
            <a:extLst>
              <a:ext uri="{FF2B5EF4-FFF2-40B4-BE49-F238E27FC236}">
                <a16:creationId xmlns:a16="http://schemas.microsoft.com/office/drawing/2014/main" id="{4270FEB9-BDB4-6F5F-2368-1B55C5BB3BEA}"/>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BECB1C06-53DF-CCC5-6071-F5D56A7F614A}"/>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2011760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981FA-854F-A4CA-28F3-39FEFA813E32}"/>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DC6FFC39-7915-10BC-6B95-8F2E44EB6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DBE8FF67-B762-9333-20CD-D92380CF2ACA}"/>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5" name="Marcador de texto 4">
            <a:extLst>
              <a:ext uri="{FF2B5EF4-FFF2-40B4-BE49-F238E27FC236}">
                <a16:creationId xmlns:a16="http://schemas.microsoft.com/office/drawing/2014/main" id="{8E332B77-56E0-3DE5-976F-EF0793D36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495B086B-B7AF-674D-88D1-9005DB327E98}"/>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7" name="Marcador de fecha 6">
            <a:extLst>
              <a:ext uri="{FF2B5EF4-FFF2-40B4-BE49-F238E27FC236}">
                <a16:creationId xmlns:a16="http://schemas.microsoft.com/office/drawing/2014/main" id="{8C48F44B-3A1B-4C84-B424-AF5D837B5FA9}"/>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8" name="Marcador de pie de página 7">
            <a:extLst>
              <a:ext uri="{FF2B5EF4-FFF2-40B4-BE49-F238E27FC236}">
                <a16:creationId xmlns:a16="http://schemas.microsoft.com/office/drawing/2014/main" id="{2E39080D-6E3D-5B7A-B346-6A74A6C64AEF}"/>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BA4412C3-F2A2-AE39-99D0-CC115E6EB019}"/>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428173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1B133A-26B4-D5FF-D0D4-687AEF2FF548}"/>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fecha 2">
            <a:extLst>
              <a:ext uri="{FF2B5EF4-FFF2-40B4-BE49-F238E27FC236}">
                <a16:creationId xmlns:a16="http://schemas.microsoft.com/office/drawing/2014/main" id="{50E78DE9-A3D4-FAD5-6326-7CC700025F06}"/>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4" name="Marcador de pie de página 3">
            <a:extLst>
              <a:ext uri="{FF2B5EF4-FFF2-40B4-BE49-F238E27FC236}">
                <a16:creationId xmlns:a16="http://schemas.microsoft.com/office/drawing/2014/main" id="{65BD1D70-2890-76ED-2867-4FDCE76679C0}"/>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3EF5C1F1-6609-A44E-C2F3-C28ED461662F}"/>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176329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2352ADC-442F-4CBE-C7DA-934F45D453B8}"/>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3" name="Marcador de pie de página 2">
            <a:extLst>
              <a:ext uri="{FF2B5EF4-FFF2-40B4-BE49-F238E27FC236}">
                <a16:creationId xmlns:a16="http://schemas.microsoft.com/office/drawing/2014/main" id="{0C39E2D1-DF97-F60E-A2BD-FB97B198A15D}"/>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4BE03F9A-D158-F9F2-541D-9B3AFFDE5166}"/>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537723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761AC6-D164-B077-6405-A08C0FC9BA50}"/>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5D4FA604-8BFC-FFD2-5B2D-A5ED5C9731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texto 3">
            <a:extLst>
              <a:ext uri="{FF2B5EF4-FFF2-40B4-BE49-F238E27FC236}">
                <a16:creationId xmlns:a16="http://schemas.microsoft.com/office/drawing/2014/main" id="{EABD9B8D-FBA6-B766-2340-DAE928D66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FAE2ADF-240A-FFDD-3C2C-7748E48AE65F}"/>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6" name="Marcador de pie de página 5">
            <a:extLst>
              <a:ext uri="{FF2B5EF4-FFF2-40B4-BE49-F238E27FC236}">
                <a16:creationId xmlns:a16="http://schemas.microsoft.com/office/drawing/2014/main" id="{0240F509-478B-CCD2-E183-3CCC7F08E63D}"/>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60F2A474-70D2-346C-E737-531FEC977B64}"/>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608554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A40957-672F-DFEE-BD3C-400EFAD20A88}"/>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a:p>
        </p:txBody>
      </p:sp>
      <p:sp>
        <p:nvSpPr>
          <p:cNvPr id="3" name="Marcador de posición de imagen 2">
            <a:extLst>
              <a:ext uri="{FF2B5EF4-FFF2-40B4-BE49-F238E27FC236}">
                <a16:creationId xmlns:a16="http://schemas.microsoft.com/office/drawing/2014/main" id="{80752E96-FC82-7FA4-514E-FB133CED2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Marcador de texto 3">
            <a:extLst>
              <a:ext uri="{FF2B5EF4-FFF2-40B4-BE49-F238E27FC236}">
                <a16:creationId xmlns:a16="http://schemas.microsoft.com/office/drawing/2014/main" id="{C4E2E1A4-94F6-6DBB-EA41-44AABC43A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17B94C06-3925-E046-57AC-98949063C9A0}"/>
              </a:ext>
            </a:extLst>
          </p:cNvPr>
          <p:cNvSpPr>
            <a:spLocks noGrp="1"/>
          </p:cNvSpPr>
          <p:nvPr>
            <p:ph type="dt" sz="half" idx="10"/>
          </p:nvPr>
        </p:nvSpPr>
        <p:spPr/>
        <p:txBody>
          <a:bodyPr/>
          <a:lstStyle/>
          <a:p>
            <a:fld id="{A0866B7D-D77D-4817-B899-0D24200B03DA}" type="datetimeFigureOut">
              <a:rPr lang="en-US" smtClean="0"/>
              <a:t>2/22/2024</a:t>
            </a:fld>
            <a:endParaRPr lang="en-US" dirty="0"/>
          </a:p>
        </p:txBody>
      </p:sp>
      <p:sp>
        <p:nvSpPr>
          <p:cNvPr id="6" name="Marcador de pie de página 5">
            <a:extLst>
              <a:ext uri="{FF2B5EF4-FFF2-40B4-BE49-F238E27FC236}">
                <a16:creationId xmlns:a16="http://schemas.microsoft.com/office/drawing/2014/main" id="{28436DCA-6A44-232B-A695-4F8CB1D9C5A7}"/>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C4BA7D4B-1005-12E9-C14B-C98E1132E97E}"/>
              </a:ext>
            </a:extLst>
          </p:cNvPr>
          <p:cNvSpPr>
            <a:spLocks noGrp="1"/>
          </p:cNvSpPr>
          <p:nvPr>
            <p:ph type="sldNum" sz="quarter" idx="12"/>
          </p:nvPr>
        </p:nvSpPr>
        <p:spPr/>
        <p:txBody>
          <a:bodyPr/>
          <a:lstStyle/>
          <a:p>
            <a:fld id="{F512C4BF-490B-4C20-85B9-5E298A0649DD}" type="slidenum">
              <a:rPr lang="en-US" smtClean="0"/>
              <a:t>‹Nº›</a:t>
            </a:fld>
            <a:endParaRPr lang="en-US" dirty="0"/>
          </a:p>
        </p:txBody>
      </p:sp>
    </p:spTree>
    <p:extLst>
      <p:ext uri="{BB962C8B-B14F-4D97-AF65-F5344CB8AC3E}">
        <p14:creationId xmlns:p14="http://schemas.microsoft.com/office/powerpoint/2010/main" val="53944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19000" b="-19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06D0BDA-FB29-23A8-BC6F-8266CF754F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02B6B529-1088-C376-C11D-CBE7A41EF3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0CB5B00B-26BB-9276-B89A-DF757C027A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866B7D-D77D-4817-B899-0D24200B03DA}" type="datetimeFigureOut">
              <a:rPr lang="en-US" smtClean="0"/>
              <a:t>2/22/2024</a:t>
            </a:fld>
            <a:endParaRPr lang="en-US" dirty="0"/>
          </a:p>
        </p:txBody>
      </p:sp>
      <p:sp>
        <p:nvSpPr>
          <p:cNvPr id="5" name="Marcador de pie de página 4">
            <a:extLst>
              <a:ext uri="{FF2B5EF4-FFF2-40B4-BE49-F238E27FC236}">
                <a16:creationId xmlns:a16="http://schemas.microsoft.com/office/drawing/2014/main" id="{7A33EB27-13C4-2D8B-740F-79DDE06BBA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0108CDD8-50A3-931A-4F5C-096740844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12C4BF-490B-4C20-85B9-5E298A0649DD}" type="slidenum">
              <a:rPr lang="en-US" smtClean="0"/>
              <a:t>‹Nº›</a:t>
            </a:fld>
            <a:endParaRPr lang="en-US" dirty="0"/>
          </a:p>
        </p:txBody>
      </p:sp>
    </p:spTree>
    <p:extLst>
      <p:ext uri="{BB962C8B-B14F-4D97-AF65-F5344CB8AC3E}">
        <p14:creationId xmlns:p14="http://schemas.microsoft.com/office/powerpoint/2010/main" val="2558087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arget="https://cssgridgarden.com/" TargetMode="External" Type="http://schemas.openxmlformats.org/officeDocument/2006/relationships/hyperlink"/><Relationship Id="rId2" Target="../notesSlides/notesSlide20.xml" Type="http://schemas.openxmlformats.org/officeDocument/2006/relationships/notesSlide"/><Relationship Id="rId1" Target="../slideLayouts/slideLayout12.xml" Type="http://schemas.openxmlformats.org/officeDocument/2006/relationships/slideLayout"/><Relationship Id="rId4" Target="../media/image10.jpeg" Type="http://schemas.openxmlformats.org/officeDocument/2006/relationships/image"/></Relationships>
</file>

<file path=ppt/slides/_rels/slide24.xml.rels><?xml version="1.0" encoding="UTF-8" standalone="yes"?>
<Relationships xmlns="http://schemas.openxmlformats.org/package/2006/relationships"><Relationship Id="rId8" Type="http://schemas.openxmlformats.org/officeDocument/2006/relationships/hyperlink" Target="https://mobbin.design/browse/ios/apps" TargetMode="External"/><Relationship Id="rId3" Type="http://schemas.openxmlformats.org/officeDocument/2006/relationships/hyperlink" Target="https://www.designspiration.com/" TargetMode="External"/><Relationship Id="rId7" Type="http://schemas.openxmlformats.org/officeDocument/2006/relationships/hyperlink" Target="https://collectui.com/"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hyperlink" Target="https://www.behance.net/galleries/ui-ux/ui-ux" TargetMode="External"/><Relationship Id="rId5" Type="http://schemas.openxmlformats.org/officeDocument/2006/relationships/hyperlink" Target="https://dribbble.com/" TargetMode="External"/><Relationship Id="rId4" Type="http://schemas.openxmlformats.org/officeDocument/2006/relationships/hyperlink" Target="https://www.awwwards.com/" TargetMode="External"/><Relationship Id="rId9" Type="http://schemas.openxmlformats.org/officeDocument/2006/relationships/hyperlink" Target="https://muz.li/"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4BB61-9EB8-6ADC-32D8-631A17CC6244}"/>
              </a:ext>
            </a:extLst>
          </p:cNvPr>
          <p:cNvSpPr>
            <a:spLocks noGrp="1"/>
          </p:cNvSpPr>
          <p:nvPr>
            <p:ph type="ctrTitle"/>
          </p:nvPr>
        </p:nvSpPr>
        <p:spPr/>
        <p:txBody>
          <a:bodyPr>
            <a:normAutofit/>
          </a:bodyPr>
          <a:lstStyle/>
          <a:p>
            <a:r>
              <a:rPr lang="es-AR" sz="8000" dirty="0">
                <a:latin typeface="Righteous" panose="02010506000000020000" pitchFamily="2" charset="0"/>
              </a:rPr>
              <a:t>Tecno Marema</a:t>
            </a:r>
            <a:endParaRPr lang="en-US" sz="8000" dirty="0">
              <a:latin typeface="Righteous" panose="02010506000000020000" pitchFamily="2" charset="0"/>
            </a:endParaRPr>
          </a:p>
        </p:txBody>
      </p:sp>
      <p:sp>
        <p:nvSpPr>
          <p:cNvPr id="3" name="Subtítulo 2">
            <a:extLst>
              <a:ext uri="{FF2B5EF4-FFF2-40B4-BE49-F238E27FC236}">
                <a16:creationId xmlns:a16="http://schemas.microsoft.com/office/drawing/2014/main" id="{BBB09285-D1EF-DBCA-6E9E-5D36586CB716}"/>
              </a:ext>
            </a:extLst>
          </p:cNvPr>
          <p:cNvSpPr>
            <a:spLocks noGrp="1"/>
          </p:cNvSpPr>
          <p:nvPr>
            <p:ph type="subTitle" idx="1"/>
          </p:nvPr>
        </p:nvSpPr>
        <p:spPr/>
        <p:txBody>
          <a:bodyPr>
            <a:normAutofit/>
          </a:bodyPr>
          <a:lstStyle/>
          <a:p>
            <a:r>
              <a:rPr lang="es-AR" sz="3600" dirty="0">
                <a:latin typeface="Righteous" panose="02010506000000020000" pitchFamily="2" charset="0"/>
              </a:rPr>
              <a:t>School</a:t>
            </a:r>
            <a:endParaRPr lang="en-US" sz="3600" dirty="0">
              <a:latin typeface="Righteous" panose="02010506000000020000" pitchFamily="2" charset="0"/>
            </a:endParaRPr>
          </a:p>
        </p:txBody>
      </p:sp>
    </p:spTree>
    <p:extLst>
      <p:ext uri="{BB962C8B-B14F-4D97-AF65-F5344CB8AC3E}">
        <p14:creationId xmlns:p14="http://schemas.microsoft.com/office/powerpoint/2010/main" val="10519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Grids</a:t>
            </a:r>
            <a:endParaRPr sz="4000" b="0" dirty="0">
              <a:latin typeface="Righteous" panose="02010506000000020000" pitchFamily="2" charset="0"/>
              <a:ea typeface="Roboto"/>
              <a:cs typeface="Roboto"/>
              <a:sym typeface="Roboto"/>
            </a:endParaRPr>
          </a:p>
        </p:txBody>
      </p:sp>
      <p:sp>
        <p:nvSpPr>
          <p:cNvPr id="2" name="Rectángulo 1"/>
          <p:cNvSpPr/>
          <p:nvPr/>
        </p:nvSpPr>
        <p:spPr>
          <a:xfrm>
            <a:off x="827314" y="1329819"/>
            <a:ext cx="10537371" cy="1569660"/>
          </a:xfrm>
          <a:prstGeom prst="rect">
            <a:avLst/>
          </a:prstGeom>
        </p:spPr>
        <p:txBody>
          <a:bodyPr wrap="square">
            <a:spAutoFit/>
          </a:bodyPr>
          <a:lstStyle/>
          <a:p>
            <a:r>
              <a:rPr lang="es-MX" sz="2400" dirty="0">
                <a:solidFill>
                  <a:srgbClr val="FFFF00"/>
                </a:solidFill>
                <a:latin typeface="Righteous" panose="02010506000000020000" pitchFamily="2" charset="0"/>
              </a:rPr>
              <a:t>Como aplicar CSS Grid:</a:t>
            </a:r>
          </a:p>
          <a:p>
            <a:endParaRPr lang="es-MX" sz="2400" dirty="0">
              <a:solidFill>
                <a:srgbClr val="00B050"/>
              </a:solidFill>
              <a:latin typeface="Righteous" panose="02010506000000020000" pitchFamily="2" charset="0"/>
            </a:endParaRPr>
          </a:p>
          <a:p>
            <a:r>
              <a:rPr lang="es-MX" sz="2400" dirty="0">
                <a:solidFill>
                  <a:schemeClr val="bg1"/>
                </a:solidFill>
                <a:latin typeface="Righteous" panose="02010506000000020000" pitchFamily="2" charset="0"/>
              </a:rPr>
              <a:t>Para activar la cuadrícula grid hay que utilizar sobre el elemento contenedor la propiedad display y especificar el valor grid o inline-grid.</a:t>
            </a:r>
            <a:endParaRPr lang="en-US" sz="2400" dirty="0">
              <a:solidFill>
                <a:schemeClr val="bg1"/>
              </a:solidFill>
              <a:latin typeface="Righteous" panose="02010506000000020000" pitchFamily="2" charset="0"/>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14" y="3193145"/>
            <a:ext cx="10784623" cy="16896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24255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Grids</a:t>
            </a:r>
            <a:endParaRPr sz="4000" b="0" dirty="0">
              <a:latin typeface="Righteous" panose="02010506000000020000" pitchFamily="2" charset="0"/>
              <a:ea typeface="Roboto"/>
              <a:cs typeface="Roboto"/>
              <a:sym typeface="Roboto"/>
            </a:endParaRPr>
          </a:p>
        </p:txBody>
      </p:sp>
      <p:sp>
        <p:nvSpPr>
          <p:cNvPr id="2" name="Rectángulo 1"/>
          <p:cNvSpPr/>
          <p:nvPr/>
        </p:nvSpPr>
        <p:spPr>
          <a:xfrm>
            <a:off x="827314" y="1329819"/>
            <a:ext cx="10537371" cy="3046988"/>
          </a:xfrm>
          <a:prstGeom prst="rect">
            <a:avLst/>
          </a:prstGeom>
        </p:spPr>
        <p:txBody>
          <a:bodyPr wrap="square">
            <a:spAutoFit/>
          </a:bodyPr>
          <a:lstStyle/>
          <a:p>
            <a:r>
              <a:rPr lang="es-MX" sz="2400" dirty="0">
                <a:solidFill>
                  <a:srgbClr val="FFFF00"/>
                </a:solidFill>
                <a:latin typeface="Righteous" panose="02010506000000020000" pitchFamily="2" charset="0"/>
              </a:rPr>
              <a:t>Como aplicar CSS Grid:</a:t>
            </a:r>
          </a:p>
          <a:p>
            <a:r>
              <a:rPr lang="es-MX" sz="2400" dirty="0">
                <a:solidFill>
                  <a:schemeClr val="bg1"/>
                </a:solidFill>
                <a:latin typeface="Righteous" panose="02010506000000020000" pitchFamily="2" charset="0"/>
              </a:rPr>
              <a:t>Para activar la cuadrícula grid hay que utilizar sobre el elemento contenedor la propiedad display y especificar el valor grid o inline-grid.</a:t>
            </a:r>
          </a:p>
          <a:p>
            <a:r>
              <a:rPr lang="es-MX" sz="2400" dirty="0">
                <a:solidFill>
                  <a:schemeClr val="bg1"/>
                </a:solidFill>
                <a:latin typeface="Righteous" panose="02010506000000020000" pitchFamily="2" charset="0"/>
              </a:rPr>
              <a:t>Este valor influye en como se comportará la cuadrícula con el contenido exterior. El primero de ellos permite que la cuadrícula aparezca encima/debajo del contenido exterior (en bloque) y el segundo de ellos permite que la cuadrícula aparezca a la izquierda/derecha (en línea) del contenido exterior (ojo, la cuadrícula entera, no cada uno de sus ítems)</a:t>
            </a:r>
            <a:endParaRPr lang="en-US" sz="2400" dirty="0">
              <a:solidFill>
                <a:schemeClr val="bg1"/>
              </a:solidFill>
              <a:latin typeface="Righteous" panose="02010506000000020000" pitchFamily="2" charset="0"/>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14" y="4376807"/>
            <a:ext cx="10784623" cy="168966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327281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Grids</a:t>
            </a:r>
            <a:endParaRPr sz="4000" b="0" dirty="0">
              <a:latin typeface="Righteous" panose="02010506000000020000" pitchFamily="2" charset="0"/>
              <a:ea typeface="Roboto"/>
              <a:cs typeface="Roboto"/>
              <a:sym typeface="Roboto"/>
            </a:endParaRPr>
          </a:p>
        </p:txBody>
      </p:sp>
      <p:sp>
        <p:nvSpPr>
          <p:cNvPr id="2" name="Rectángulo 1"/>
          <p:cNvSpPr/>
          <p:nvPr/>
        </p:nvSpPr>
        <p:spPr>
          <a:xfrm>
            <a:off x="827314" y="1329819"/>
            <a:ext cx="10537371" cy="2308324"/>
          </a:xfrm>
          <a:prstGeom prst="rect">
            <a:avLst/>
          </a:prstGeom>
        </p:spPr>
        <p:txBody>
          <a:bodyPr wrap="square">
            <a:spAutoFit/>
          </a:bodyPr>
          <a:lstStyle/>
          <a:p>
            <a:r>
              <a:rPr lang="es-MX" sz="2400" dirty="0">
                <a:solidFill>
                  <a:srgbClr val="FFFF00"/>
                </a:solidFill>
                <a:latin typeface="Righteous" panose="02010506000000020000" pitchFamily="2" charset="0"/>
              </a:rPr>
              <a:t>Grid con filas y columnas:</a:t>
            </a:r>
          </a:p>
          <a:p>
            <a:r>
              <a:rPr lang="es-MX" sz="2400" dirty="0">
                <a:solidFill>
                  <a:schemeClr val="bg1"/>
                </a:solidFill>
                <a:latin typeface="Righteous" panose="02010506000000020000" pitchFamily="2" charset="0"/>
              </a:rPr>
              <a:t>Es posible crear cuadrículas con un tamaño explícito. Para ello, sólo tenemos que usar las propiedades CSS grid-template-columns y grid-template-rows, que sirven para indicar las dimensiones de cada celda de la cuadrícula, diferenciando entre columnas y filas. Las propiedades son las siguientes:</a:t>
            </a:r>
            <a:endParaRPr lang="en-US" sz="2400" dirty="0">
              <a:solidFill>
                <a:schemeClr val="bg1"/>
              </a:solidFill>
              <a:latin typeface="Righteous" panose="02010506000000020000" pitchFamily="2" charset="0"/>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14" y="3899400"/>
            <a:ext cx="10612553" cy="170871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028435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Grids</a:t>
            </a:r>
            <a:endParaRPr sz="4000" b="0" dirty="0">
              <a:latin typeface="Righteous" panose="02010506000000020000" pitchFamily="2" charset="0"/>
              <a:ea typeface="Roboto"/>
              <a:cs typeface="Roboto"/>
              <a:sym typeface="Roboto"/>
            </a:endParaRPr>
          </a:p>
        </p:txBody>
      </p:sp>
      <p:sp>
        <p:nvSpPr>
          <p:cNvPr id="2" name="Rectángulo 1"/>
          <p:cNvSpPr/>
          <p:nvPr/>
        </p:nvSpPr>
        <p:spPr>
          <a:xfrm>
            <a:off x="827314" y="3217767"/>
            <a:ext cx="10537371" cy="3416320"/>
          </a:xfrm>
          <a:prstGeom prst="rect">
            <a:avLst/>
          </a:prstGeom>
        </p:spPr>
        <p:txBody>
          <a:bodyPr wrap="square">
            <a:spAutoFit/>
          </a:bodyPr>
          <a:lstStyle/>
          <a:p>
            <a:r>
              <a:rPr lang="es-MX" sz="2400" dirty="0">
                <a:solidFill>
                  <a:schemeClr val="bg1"/>
                </a:solidFill>
                <a:latin typeface="Righteous" panose="02010506000000020000" pitchFamily="2" charset="0"/>
              </a:rPr>
              <a:t>Con estas propiedades definimos el numero de columnas(grid-template-columns) y filas(grid-template-rows). Cada valor que indiquemos será una columna o una fila. En el ejemplo tenemos 3 columnas y 4 filas. La unidad fraccionaria (fr) es una unidad relativa que nos permite definir un cierto porcentaje de la totalidad del contenedor dependiendo de los valores que ingresemos ejemplo, si tengo dos columnas (1fr, 3fr) se debe sumar las dimensiones que será la totalidad del contenedor y la primera columna ocupara solo la cuarta parte y la segunda columna ocupara tres cuartos de la totalidad del contenedor.</a:t>
            </a:r>
            <a:endParaRPr lang="en-US" sz="2400" dirty="0">
              <a:solidFill>
                <a:schemeClr val="bg1"/>
              </a:solidFill>
              <a:latin typeface="Righteous" panose="02010506000000020000" pitchFamily="2" charset="0"/>
            </a:endParaRPr>
          </a:p>
        </p:txBody>
      </p:sp>
      <p:sp>
        <p:nvSpPr>
          <p:cNvPr id="4" name="CuadroTexto 3">
            <a:extLst>
              <a:ext uri="{FF2B5EF4-FFF2-40B4-BE49-F238E27FC236}">
                <a16:creationId xmlns:a16="http://schemas.microsoft.com/office/drawing/2014/main" id="{1F2F6239-DF93-583F-175C-D900A82D9A92}"/>
              </a:ext>
            </a:extLst>
          </p:cNvPr>
          <p:cNvSpPr txBox="1"/>
          <p:nvPr/>
        </p:nvSpPr>
        <p:spPr>
          <a:xfrm>
            <a:off x="899719" y="1217219"/>
            <a:ext cx="4553125" cy="2000548"/>
          </a:xfrm>
          <a:prstGeom prst="rect">
            <a:avLst/>
          </a:prstGeom>
          <a:solidFill>
            <a:schemeClr val="tx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400" b="0" i="0" u="none" strike="noStrike" kern="1200" cap="none" spc="0" normalizeH="0" baseline="0" noProof="0" dirty="0" err="1">
                <a:ln>
                  <a:noFill/>
                </a:ln>
                <a:solidFill>
                  <a:srgbClr val="00B050"/>
                </a:solidFill>
                <a:effectLst/>
                <a:highlight>
                  <a:srgbClr val="000000"/>
                </a:highlight>
                <a:uLnTx/>
                <a:uFillTx/>
                <a:latin typeface="Calibri" panose="020F0502020204030204"/>
                <a:ea typeface="+mn-ea"/>
                <a:cs typeface="+mn-cs"/>
              </a:rPr>
              <a:t>Grid</a:t>
            </a:r>
            <a:r>
              <a:rPr kumimoji="0" lang="es-MX" sz="2400" b="0" i="0" u="none" strike="noStrike" kern="1200" cap="none" spc="0" normalizeH="0" baseline="0" noProof="0" dirty="0">
                <a:ln>
                  <a:noFill/>
                </a:ln>
                <a:solidFill>
                  <a:srgbClr val="00B050"/>
                </a:solidFill>
                <a:effectLst/>
                <a:highlight>
                  <a:srgbClr val="000000"/>
                </a:highlight>
                <a:uLnTx/>
                <a:uFillTx/>
                <a:latin typeface="Calibri" panose="020F0502020204030204"/>
                <a:ea typeface="+mn-ea"/>
                <a:cs typeface="+mn-cs"/>
              </a:rPr>
              <a:t> con filas y columnas: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0F0"/>
                </a:solidFill>
                <a:effectLst/>
                <a:highlight>
                  <a:srgbClr val="000000"/>
                </a:highlight>
                <a:uLnTx/>
                <a:uFillTx/>
                <a:latin typeface="Calibri" panose="020F0502020204030204"/>
                <a:ea typeface="+mn-ea"/>
                <a:cs typeface="+mn-cs"/>
              </a:rPr>
              <a:t>.grid </a:t>
            </a:r>
            <a:r>
              <a:rPr kumimoji="0" lang="en-US" sz="2000" b="0" i="0" u="none" strike="noStrike" kern="1200" cap="none" spc="0" normalizeH="0" baseline="0" noProof="0" dirty="0">
                <a:ln>
                  <a:noFill/>
                </a:ln>
                <a:solidFill>
                  <a:prstClr val="white"/>
                </a:solidFill>
                <a:effectLst/>
                <a:highlight>
                  <a:srgbClr val="000000"/>
                </a:highligh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highlight>
                  <a:srgbClr val="000000"/>
                </a:highlight>
                <a:uLnTx/>
                <a:uFillTx/>
                <a:latin typeface="Calibri" panose="020F0502020204030204"/>
                <a:ea typeface="+mn-ea"/>
                <a:cs typeface="+mn-cs"/>
              </a:rPr>
              <a:t>  </a:t>
            </a:r>
            <a:r>
              <a:rPr kumimoji="0" lang="en-US" sz="2000" b="0" i="0" u="none" strike="noStrike" kern="1200" cap="none" spc="0" normalizeH="0" baseline="0" noProof="0" dirty="0">
                <a:ln>
                  <a:noFill/>
                </a:ln>
                <a:solidFill>
                  <a:srgbClr val="00B050"/>
                </a:solidFill>
                <a:effectLst/>
                <a:highlight>
                  <a:srgbClr val="000000"/>
                </a:highlight>
                <a:uLnTx/>
                <a:uFillTx/>
                <a:latin typeface="Calibri" panose="020F0502020204030204"/>
                <a:ea typeface="+mn-ea"/>
                <a:cs typeface="+mn-cs"/>
              </a:rPr>
              <a:t>display:</a:t>
            </a:r>
            <a:r>
              <a:rPr kumimoji="0" lang="en-US" sz="2000" b="0" i="0" u="none" strike="noStrike" kern="1200" cap="none" spc="0" normalizeH="0" baseline="0" noProof="0" dirty="0">
                <a:ln>
                  <a:noFill/>
                </a:ln>
                <a:solidFill>
                  <a:prstClr val="white"/>
                </a:solidFill>
                <a:effectLst/>
                <a:highlight>
                  <a:srgbClr val="000000"/>
                </a:highlight>
                <a:uLnTx/>
                <a:uFillTx/>
                <a:latin typeface="Calibri" panose="020F0502020204030204"/>
                <a:ea typeface="+mn-ea"/>
                <a:cs typeface="+mn-cs"/>
              </a:rPr>
              <a:t> </a:t>
            </a:r>
            <a:r>
              <a:rPr kumimoji="0" lang="en-US" sz="2000" b="0" i="0" u="none" strike="noStrike" kern="1200" cap="none" spc="0" normalizeH="0" baseline="0" noProof="0" dirty="0">
                <a:ln>
                  <a:noFill/>
                </a:ln>
                <a:solidFill>
                  <a:srgbClr val="FFFF00"/>
                </a:solidFill>
                <a:effectLst/>
                <a:highlight>
                  <a:srgbClr val="000000"/>
                </a:highlight>
                <a:uLnTx/>
                <a:uFillTx/>
                <a:latin typeface="Calibri" panose="020F0502020204030204"/>
                <a:ea typeface="+mn-ea"/>
                <a:cs typeface="+mn-cs"/>
              </a:rPr>
              <a:t>grid</a:t>
            </a:r>
            <a:r>
              <a:rPr kumimoji="0" lang="en-US" sz="2000" b="0" i="0" u="none" strike="noStrike" kern="1200" cap="none" spc="0" normalizeH="0" baseline="0" noProof="0" dirty="0">
                <a:ln>
                  <a:noFill/>
                </a:ln>
                <a:solidFill>
                  <a:prstClr val="white"/>
                </a:solidFill>
                <a:effectLst/>
                <a:highlight>
                  <a:srgbClr val="000000"/>
                </a:highligh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highlight>
                  <a:srgbClr val="000000"/>
                </a:highlight>
                <a:uLnTx/>
                <a:uFillTx/>
                <a:latin typeface="Calibri" panose="020F0502020204030204"/>
                <a:ea typeface="+mn-ea"/>
                <a:cs typeface="+mn-cs"/>
              </a:rPr>
              <a:t>  </a:t>
            </a:r>
            <a:r>
              <a:rPr kumimoji="0" lang="en-US" sz="2000" b="0" i="0" u="none" strike="noStrike" kern="1200" cap="none" spc="0" normalizeH="0" baseline="0" noProof="0" dirty="0">
                <a:ln>
                  <a:noFill/>
                </a:ln>
                <a:solidFill>
                  <a:srgbClr val="00B050"/>
                </a:solidFill>
                <a:effectLst/>
                <a:highlight>
                  <a:srgbClr val="000000"/>
                </a:highlight>
                <a:uLnTx/>
                <a:uFillTx/>
                <a:latin typeface="Calibri" panose="020F0502020204030204"/>
                <a:ea typeface="+mn-ea"/>
                <a:cs typeface="+mn-cs"/>
              </a:rPr>
              <a:t>grid-template-columns:</a:t>
            </a:r>
            <a:r>
              <a:rPr kumimoji="0" lang="en-US" sz="2000" b="0" i="0" u="none" strike="noStrike" kern="1200" cap="none" spc="0" normalizeH="0" baseline="0" noProof="0" dirty="0">
                <a:ln>
                  <a:noFill/>
                </a:ln>
                <a:solidFill>
                  <a:prstClr val="white"/>
                </a:solidFill>
                <a:effectLst/>
                <a:highlight>
                  <a:srgbClr val="000000"/>
                </a:highlight>
                <a:uLnTx/>
                <a:uFillTx/>
                <a:latin typeface="Calibri" panose="020F0502020204030204"/>
                <a:ea typeface="+mn-ea"/>
                <a:cs typeface="+mn-cs"/>
              </a:rPr>
              <a:t> </a:t>
            </a:r>
            <a:r>
              <a:rPr kumimoji="0" lang="en-US" sz="2000" b="0" i="0" u="none" strike="noStrike" kern="1200" cap="none" spc="0" normalizeH="0" baseline="0" noProof="0" dirty="0">
                <a:ln>
                  <a:noFill/>
                </a:ln>
                <a:solidFill>
                  <a:srgbClr val="FFFF00"/>
                </a:solidFill>
                <a:effectLst/>
                <a:highlight>
                  <a:srgbClr val="000000"/>
                </a:highlight>
                <a:uLnTx/>
                <a:uFillTx/>
                <a:latin typeface="Calibri" panose="020F0502020204030204"/>
                <a:ea typeface="+mn-ea"/>
                <a:cs typeface="+mn-cs"/>
              </a:rPr>
              <a:t>50px 300px 1fr</a:t>
            </a:r>
            <a:r>
              <a:rPr kumimoji="0" lang="en-US" sz="2000" b="0" i="0" u="none" strike="noStrike" kern="1200" cap="none" spc="0" normalizeH="0" baseline="0" noProof="0" dirty="0">
                <a:ln>
                  <a:noFill/>
                </a:ln>
                <a:solidFill>
                  <a:prstClr val="white"/>
                </a:solidFill>
                <a:effectLst/>
                <a:highlight>
                  <a:srgbClr val="000000"/>
                </a:highligh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highlight>
                  <a:srgbClr val="000000"/>
                </a:highlight>
                <a:uLnTx/>
                <a:uFillTx/>
                <a:latin typeface="Calibri" panose="020F0502020204030204"/>
                <a:ea typeface="+mn-ea"/>
                <a:cs typeface="+mn-cs"/>
              </a:rPr>
              <a:t>  </a:t>
            </a:r>
            <a:r>
              <a:rPr kumimoji="0" lang="en-US" sz="2000" b="0" i="0" u="none" strike="noStrike" kern="1200" cap="none" spc="0" normalizeH="0" baseline="0" noProof="0" dirty="0">
                <a:ln>
                  <a:noFill/>
                </a:ln>
                <a:solidFill>
                  <a:srgbClr val="00B050"/>
                </a:solidFill>
                <a:effectLst/>
                <a:highlight>
                  <a:srgbClr val="000000"/>
                </a:highlight>
                <a:uLnTx/>
                <a:uFillTx/>
                <a:latin typeface="Calibri" panose="020F0502020204030204"/>
                <a:ea typeface="+mn-ea"/>
                <a:cs typeface="+mn-cs"/>
              </a:rPr>
              <a:t>grid-template-rows:</a:t>
            </a:r>
            <a:r>
              <a:rPr kumimoji="0" lang="en-US" sz="2000" b="0" i="0" u="none" strike="noStrike" kern="1200" cap="none" spc="0" normalizeH="0" baseline="0" noProof="0" dirty="0">
                <a:ln>
                  <a:noFill/>
                </a:ln>
                <a:solidFill>
                  <a:prstClr val="white"/>
                </a:solidFill>
                <a:effectLst/>
                <a:highlight>
                  <a:srgbClr val="000000"/>
                </a:highlight>
                <a:uLnTx/>
                <a:uFillTx/>
                <a:latin typeface="Calibri" panose="020F0502020204030204"/>
                <a:ea typeface="+mn-ea"/>
                <a:cs typeface="+mn-cs"/>
              </a:rPr>
              <a:t> </a:t>
            </a:r>
            <a:r>
              <a:rPr kumimoji="0" lang="en-US" sz="2000" b="0" i="0" u="none" strike="noStrike" kern="1200" cap="none" spc="0" normalizeH="0" baseline="0" noProof="0" dirty="0">
                <a:ln>
                  <a:noFill/>
                </a:ln>
                <a:solidFill>
                  <a:srgbClr val="FFFF00"/>
                </a:solidFill>
                <a:effectLst/>
                <a:highlight>
                  <a:srgbClr val="000000"/>
                </a:highlight>
                <a:uLnTx/>
                <a:uFillTx/>
                <a:latin typeface="Calibri" panose="020F0502020204030204"/>
                <a:ea typeface="+mn-ea"/>
                <a:cs typeface="+mn-cs"/>
              </a:rPr>
              <a:t>200px 2fr 5% 1fr</a:t>
            </a:r>
            <a:r>
              <a:rPr kumimoji="0" lang="en-US" sz="2000" b="0" i="0" u="none" strike="noStrike" kern="1200" cap="none" spc="0" normalizeH="0" baseline="0" noProof="0" dirty="0">
                <a:ln>
                  <a:noFill/>
                </a:ln>
                <a:solidFill>
                  <a:prstClr val="white"/>
                </a:solidFill>
                <a:effectLst/>
                <a:highlight>
                  <a:srgbClr val="000000"/>
                </a:highligh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highlight>
                  <a:srgbClr val="000000"/>
                </a:highlight>
                <a:uLnTx/>
                <a:uFillTx/>
                <a:latin typeface="Calibri" panose="020F0502020204030204"/>
                <a:ea typeface="+mn-ea"/>
                <a:cs typeface="+mn-cs"/>
              </a:rPr>
              <a:t>}</a:t>
            </a:r>
            <a:endParaRPr kumimoji="0" lang="es-MX" sz="2000" b="0" i="0" u="none" strike="noStrike" kern="1200" cap="none" spc="0" normalizeH="0" baseline="0" noProof="0" dirty="0">
              <a:ln>
                <a:noFill/>
              </a:ln>
              <a:solidFill>
                <a:prstClr val="white"/>
              </a:solidFill>
              <a:effectLst/>
              <a:highlight>
                <a:srgbClr val="000000"/>
              </a:highlight>
              <a:uLnTx/>
              <a:uFillTx/>
              <a:latin typeface="Calibri" panose="020F0502020204030204"/>
              <a:ea typeface="+mn-ea"/>
              <a:cs typeface="+mn-cs"/>
            </a:endParaRPr>
          </a:p>
        </p:txBody>
      </p:sp>
    </p:spTree>
    <p:extLst>
      <p:ext uri="{BB962C8B-B14F-4D97-AF65-F5344CB8AC3E}">
        <p14:creationId xmlns:p14="http://schemas.microsoft.com/office/powerpoint/2010/main" val="2451253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Espacios en Grids</a:t>
            </a:r>
            <a:endParaRPr sz="4000" b="0" dirty="0">
              <a:latin typeface="Righteous" panose="02010506000000020000" pitchFamily="2" charset="0"/>
              <a:ea typeface="Roboto"/>
              <a:cs typeface="Roboto"/>
              <a:sym typeface="Roboto"/>
            </a:endParaRPr>
          </a:p>
        </p:txBody>
      </p:sp>
      <p:sp>
        <p:nvSpPr>
          <p:cNvPr id="2" name="Rectángulo 1"/>
          <p:cNvSpPr/>
          <p:nvPr/>
        </p:nvSpPr>
        <p:spPr>
          <a:xfrm>
            <a:off x="827314" y="1068562"/>
            <a:ext cx="10537371" cy="4893647"/>
          </a:xfrm>
          <a:prstGeom prst="rect">
            <a:avLst/>
          </a:prstGeom>
        </p:spPr>
        <p:txBody>
          <a:bodyPr wrap="square">
            <a:spAutoFit/>
          </a:bodyPr>
          <a:lstStyle/>
          <a:p>
            <a:r>
              <a:rPr lang="es-MX" sz="2400" dirty="0">
                <a:solidFill>
                  <a:srgbClr val="FFFF00"/>
                </a:solidFill>
                <a:latin typeface="Righteous" panose="02010506000000020000" pitchFamily="2" charset="0"/>
              </a:rPr>
              <a:t>Row-Gap:</a:t>
            </a:r>
          </a:p>
          <a:p>
            <a:r>
              <a:rPr lang="es-MX" sz="2400" dirty="0">
                <a:solidFill>
                  <a:schemeClr val="bg1"/>
                </a:solidFill>
                <a:latin typeface="Righteous" panose="02010506000000020000" pitchFamily="2" charset="0"/>
              </a:rPr>
              <a:t>Con esta propiedad podemos definir espacios entre filas solo debemos indicar un valor numerico, ejemplo </a:t>
            </a:r>
            <a:r>
              <a:rPr lang="es-MX" sz="2400" dirty="0">
                <a:solidFill>
                  <a:srgbClr val="00B050"/>
                </a:solidFill>
                <a:highlight>
                  <a:srgbClr val="000000"/>
                </a:highlight>
              </a:rPr>
              <a:t>rows-gap:</a:t>
            </a:r>
            <a:r>
              <a:rPr lang="es-MX" sz="2400" dirty="0">
                <a:solidFill>
                  <a:srgbClr val="FFFF00"/>
                </a:solidFill>
                <a:highlight>
                  <a:srgbClr val="000000"/>
                </a:highlight>
              </a:rPr>
              <a:t>10px;</a:t>
            </a:r>
          </a:p>
          <a:p>
            <a:endParaRPr lang="es-MX" sz="2400" dirty="0">
              <a:solidFill>
                <a:srgbClr val="00B050"/>
              </a:solidFill>
            </a:endParaRPr>
          </a:p>
          <a:p>
            <a:r>
              <a:rPr lang="es-MX" sz="2400" dirty="0">
                <a:solidFill>
                  <a:srgbClr val="FFFF00"/>
                </a:solidFill>
                <a:latin typeface="Righteous" panose="02010506000000020000" pitchFamily="2" charset="0"/>
              </a:rPr>
              <a:t>Columns-Gap:</a:t>
            </a:r>
          </a:p>
          <a:p>
            <a:r>
              <a:rPr lang="es-MX" sz="2400" dirty="0">
                <a:solidFill>
                  <a:schemeClr val="bg1"/>
                </a:solidFill>
                <a:latin typeface="Righteous" panose="02010506000000020000" pitchFamily="2" charset="0"/>
              </a:rPr>
              <a:t>Con esta propiedad podemos definir espacios entre columnas solo debemos indicar un valor numérico, ejemplo </a:t>
            </a:r>
            <a:r>
              <a:rPr lang="es-MX" sz="2400" dirty="0">
                <a:solidFill>
                  <a:srgbClr val="00B050"/>
                </a:solidFill>
                <a:highlight>
                  <a:srgbClr val="000000"/>
                </a:highlight>
              </a:rPr>
              <a:t>colums-gap:</a:t>
            </a:r>
            <a:r>
              <a:rPr lang="es-MX" sz="2400" dirty="0">
                <a:solidFill>
                  <a:srgbClr val="FFFF00"/>
                </a:solidFill>
                <a:highlight>
                  <a:srgbClr val="000000"/>
                </a:highlight>
              </a:rPr>
              <a:t>10px;</a:t>
            </a:r>
          </a:p>
          <a:p>
            <a:endParaRPr lang="es-MX" sz="2400" dirty="0">
              <a:solidFill>
                <a:srgbClr val="00B050"/>
              </a:solidFill>
            </a:endParaRPr>
          </a:p>
          <a:p>
            <a:r>
              <a:rPr lang="es-MX" sz="2400" dirty="0">
                <a:solidFill>
                  <a:srgbClr val="FFFF00"/>
                </a:solidFill>
                <a:latin typeface="Righteous" panose="02010506000000020000" pitchFamily="2" charset="0"/>
              </a:rPr>
              <a:t>Gap: </a:t>
            </a:r>
            <a:r>
              <a:rPr lang="es-MX" sz="2400" dirty="0">
                <a:solidFill>
                  <a:schemeClr val="bg1"/>
                </a:solidFill>
                <a:latin typeface="Righteous" panose="02010506000000020000" pitchFamily="2" charset="0"/>
              </a:rPr>
              <a:t>Con esta propiedad podemos definir espacios entre filas y columnas solo debemos indicar un valor numero ya sea en unidades relativas (%,em, rem,etc) y absolutas(px,etc). Esta propiedad nos permite definir un valor para los espacios de filas y otro para columnas.</a:t>
            </a:r>
          </a:p>
          <a:p>
            <a:r>
              <a:rPr lang="es-MX" sz="2400" dirty="0">
                <a:solidFill>
                  <a:schemeClr val="bg1"/>
                </a:solidFill>
                <a:latin typeface="Righteous" panose="02010506000000020000" pitchFamily="2" charset="0"/>
              </a:rPr>
              <a:t>ejemplo </a:t>
            </a:r>
            <a:r>
              <a:rPr lang="es-MX" sz="2400" dirty="0">
                <a:solidFill>
                  <a:srgbClr val="00B050"/>
                </a:solidFill>
                <a:highlight>
                  <a:srgbClr val="000000"/>
                </a:highlight>
              </a:rPr>
              <a:t>gap:</a:t>
            </a:r>
            <a:r>
              <a:rPr lang="es-MX" sz="2400" dirty="0">
                <a:solidFill>
                  <a:srgbClr val="FFFF00"/>
                </a:solidFill>
                <a:highlight>
                  <a:srgbClr val="000000"/>
                </a:highlight>
              </a:rPr>
              <a:t>10px 20px;</a:t>
            </a:r>
          </a:p>
        </p:txBody>
      </p:sp>
    </p:spTree>
    <p:extLst>
      <p:ext uri="{BB962C8B-B14F-4D97-AF65-F5344CB8AC3E}">
        <p14:creationId xmlns:p14="http://schemas.microsoft.com/office/powerpoint/2010/main" val="412427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Grid-template-areas</a:t>
            </a:r>
            <a:endParaRPr sz="4000" b="0" dirty="0">
              <a:latin typeface="Righteous" panose="02010506000000020000" pitchFamily="2" charset="0"/>
              <a:ea typeface="Roboto"/>
              <a:cs typeface="Roboto"/>
              <a:sym typeface="Roboto"/>
            </a:endParaRPr>
          </a:p>
        </p:txBody>
      </p:sp>
      <p:sp>
        <p:nvSpPr>
          <p:cNvPr id="2" name="Rectángulo 1"/>
          <p:cNvSpPr/>
          <p:nvPr/>
        </p:nvSpPr>
        <p:spPr>
          <a:xfrm>
            <a:off x="827314" y="1068562"/>
            <a:ext cx="10537371" cy="3416320"/>
          </a:xfrm>
          <a:prstGeom prst="rect">
            <a:avLst/>
          </a:prstGeom>
        </p:spPr>
        <p:txBody>
          <a:bodyPr wrap="square">
            <a:spAutoFit/>
          </a:bodyPr>
          <a:lstStyle/>
          <a:p>
            <a:r>
              <a:rPr lang="es-MX" sz="2400" dirty="0">
                <a:solidFill>
                  <a:srgbClr val="FFFF00"/>
                </a:solidFill>
                <a:latin typeface="Righteous" panose="02010506000000020000" pitchFamily="2" charset="0"/>
              </a:rPr>
              <a:t>Grid-teamplate-areas:</a:t>
            </a:r>
          </a:p>
          <a:p>
            <a:endParaRPr lang="es-MX" sz="2400" u="sng" dirty="0">
              <a:solidFill>
                <a:srgbClr val="00B050"/>
              </a:solidFill>
              <a:latin typeface="Righteous" panose="02010506000000020000" pitchFamily="2" charset="0"/>
            </a:endParaRPr>
          </a:p>
          <a:p>
            <a:r>
              <a:rPr lang="es-MX" sz="2400" dirty="0">
                <a:solidFill>
                  <a:schemeClr val="bg1"/>
                </a:solidFill>
                <a:latin typeface="Righteous" panose="02010506000000020000" pitchFamily="2" charset="0"/>
              </a:rPr>
              <a:t>Define una plantilla de cuadrícula haciendo referencia a los nombres de las áreas de cuadrícula que se especifican con la propiedad grid-area. La repetición del nombre de un área de la cuadrícula hace que el contenido abarque esas celdas. Un punto significa una celda vacía. La sintaxis en sí misma proporciona una visualización de la estructura de la cuadrícula.</a:t>
            </a:r>
            <a:endParaRPr lang="en-US" sz="2400" dirty="0">
              <a:solidFill>
                <a:schemeClr val="bg1"/>
              </a:solidFill>
              <a:latin typeface="Righteous" panose="02010506000000020000" pitchFamily="2" charset="0"/>
            </a:endParaRPr>
          </a:p>
          <a:p>
            <a:endParaRPr lang="es-MX" sz="2400" dirty="0">
              <a:solidFill>
                <a:srgbClr val="00B050"/>
              </a:solidFill>
              <a:latin typeface="Righteous" panose="02010506000000020000" pitchFamily="2" charset="0"/>
            </a:endParaRPr>
          </a:p>
        </p:txBody>
      </p:sp>
    </p:spTree>
    <p:extLst>
      <p:ext uri="{BB962C8B-B14F-4D97-AF65-F5344CB8AC3E}">
        <p14:creationId xmlns:p14="http://schemas.microsoft.com/office/powerpoint/2010/main" val="2913645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Grid-area</a:t>
            </a:r>
            <a:endParaRPr sz="4000" b="0" dirty="0">
              <a:latin typeface="Righteous" panose="02010506000000020000" pitchFamily="2" charset="0"/>
              <a:ea typeface="Roboto"/>
              <a:cs typeface="Roboto"/>
              <a:sym typeface="Roboto"/>
            </a:endParaRPr>
          </a:p>
        </p:txBody>
      </p:sp>
      <p:sp>
        <p:nvSpPr>
          <p:cNvPr id="2" name="Rectángulo 1"/>
          <p:cNvSpPr/>
          <p:nvPr/>
        </p:nvSpPr>
        <p:spPr>
          <a:xfrm>
            <a:off x="827314" y="1068562"/>
            <a:ext cx="10537371" cy="2308324"/>
          </a:xfrm>
          <a:prstGeom prst="rect">
            <a:avLst/>
          </a:prstGeom>
        </p:spPr>
        <p:txBody>
          <a:bodyPr wrap="square">
            <a:spAutoFit/>
          </a:bodyPr>
          <a:lstStyle/>
          <a:p>
            <a:r>
              <a:rPr lang="es-MX" sz="2400" dirty="0">
                <a:solidFill>
                  <a:srgbClr val="FFFF00"/>
                </a:solidFill>
                <a:latin typeface="Righteous" panose="02010506000000020000" pitchFamily="2" charset="0"/>
              </a:rPr>
              <a:t>Grid-area:</a:t>
            </a:r>
          </a:p>
          <a:p>
            <a:endParaRPr lang="es-MX" sz="2400" u="sng" dirty="0">
              <a:solidFill>
                <a:srgbClr val="00B050"/>
              </a:solidFill>
              <a:latin typeface="Righteous" panose="02010506000000020000" pitchFamily="2" charset="0"/>
            </a:endParaRPr>
          </a:p>
          <a:p>
            <a:r>
              <a:rPr lang="es-MX" sz="2400" dirty="0">
                <a:solidFill>
                  <a:schemeClr val="bg1"/>
                </a:solidFill>
                <a:latin typeface="Righteous" panose="02010506000000020000" pitchFamily="2" charset="0"/>
              </a:rPr>
              <a:t>Esta propiedad Indica el nombre del área que se vinculara con el nombre que le indique en el grid-teamplate-areas. Este atributo se aplica sobre ítems hijos del grid.</a:t>
            </a:r>
            <a:endParaRPr lang="en-US" sz="2400" dirty="0">
              <a:solidFill>
                <a:schemeClr val="bg1"/>
              </a:solidFill>
              <a:latin typeface="Righteous" panose="02010506000000020000" pitchFamily="2" charset="0"/>
            </a:endParaRPr>
          </a:p>
          <a:p>
            <a:endParaRPr lang="es-MX" sz="2400" dirty="0">
              <a:solidFill>
                <a:srgbClr val="00B050"/>
              </a:solidFill>
              <a:latin typeface="Righteous" panose="02010506000000020000" pitchFamily="2" charset="0"/>
            </a:endParaRPr>
          </a:p>
        </p:txBody>
      </p:sp>
    </p:spTree>
    <p:extLst>
      <p:ext uri="{BB962C8B-B14F-4D97-AF65-F5344CB8AC3E}">
        <p14:creationId xmlns:p14="http://schemas.microsoft.com/office/powerpoint/2010/main" val="1818484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Grid-row</a:t>
            </a:r>
            <a:endParaRPr sz="4000" b="0" dirty="0">
              <a:latin typeface="Righteous" panose="02010506000000020000" pitchFamily="2" charset="0"/>
              <a:ea typeface="Roboto"/>
              <a:cs typeface="Roboto"/>
              <a:sym typeface="Roboto"/>
            </a:endParaRPr>
          </a:p>
        </p:txBody>
      </p:sp>
      <p:sp>
        <p:nvSpPr>
          <p:cNvPr id="2" name="Rectángulo 1"/>
          <p:cNvSpPr/>
          <p:nvPr/>
        </p:nvSpPr>
        <p:spPr>
          <a:xfrm>
            <a:off x="827314" y="1381855"/>
            <a:ext cx="10537371" cy="4585871"/>
          </a:xfrm>
          <a:prstGeom prst="rect">
            <a:avLst/>
          </a:prstGeom>
        </p:spPr>
        <p:txBody>
          <a:bodyPr wrap="square">
            <a:spAutoFit/>
          </a:bodyPr>
          <a:lstStyle/>
          <a:p>
            <a:r>
              <a:rPr lang="es-MX" sz="2400" dirty="0">
                <a:solidFill>
                  <a:srgbClr val="FFFF00"/>
                </a:solidFill>
                <a:latin typeface="Righteous" panose="02010506000000020000" pitchFamily="2" charset="0"/>
              </a:rPr>
              <a:t>Grid-row-start:</a:t>
            </a:r>
            <a:endParaRPr lang="es-MX" sz="2400" u="sng" dirty="0">
              <a:solidFill>
                <a:srgbClr val="FFFF00"/>
              </a:solidFill>
              <a:latin typeface="Righteous" panose="02010506000000020000" pitchFamily="2" charset="0"/>
            </a:endParaRPr>
          </a:p>
          <a:p>
            <a:r>
              <a:rPr lang="es-MX" sz="2000" dirty="0">
                <a:solidFill>
                  <a:schemeClr val="bg1"/>
                </a:solidFill>
                <a:latin typeface="Righteous" panose="02010506000000020000" pitchFamily="2" charset="0"/>
              </a:rPr>
              <a:t>Con esta propiedad podemos definir donde comienza un elemento con relación a las filas, solo debemos aplicarlo al mismo elemento y no al contenedor padre. Para eso utilizaremos las líneas guía definiendo el valor numérico</a:t>
            </a:r>
            <a:endParaRPr lang="en-US" sz="2000" dirty="0">
              <a:solidFill>
                <a:schemeClr val="bg1"/>
              </a:solidFill>
              <a:latin typeface="Righteous" panose="02010506000000020000" pitchFamily="2" charset="0"/>
            </a:endParaRPr>
          </a:p>
          <a:p>
            <a:r>
              <a:rPr lang="es-MX" sz="2400" dirty="0">
                <a:solidFill>
                  <a:srgbClr val="FFFF00"/>
                </a:solidFill>
                <a:latin typeface="Righteous" panose="02010506000000020000" pitchFamily="2" charset="0"/>
              </a:rPr>
              <a:t>Grid-row-end:</a:t>
            </a:r>
          </a:p>
          <a:p>
            <a:r>
              <a:rPr lang="es-MX" sz="2000" dirty="0">
                <a:solidFill>
                  <a:schemeClr val="bg1"/>
                </a:solidFill>
                <a:latin typeface="Righteous" panose="02010506000000020000" pitchFamily="2" charset="0"/>
              </a:rPr>
              <a:t>Con esta propiedad podemos definir donde termina un elemento solo debemos aplicarlo al mismo elemento y no al contenedor padre. Para eso utilizaremos las líneas guía definiendo el valor numérico</a:t>
            </a:r>
            <a:endParaRPr lang="es-MX" sz="2000" dirty="0">
              <a:solidFill>
                <a:srgbClr val="00B050"/>
              </a:solidFill>
              <a:latin typeface="Righteous" panose="02010506000000020000" pitchFamily="2" charset="0"/>
            </a:endParaRPr>
          </a:p>
          <a:p>
            <a:r>
              <a:rPr lang="es-MX" sz="2400" dirty="0">
                <a:solidFill>
                  <a:srgbClr val="FFFF00"/>
                </a:solidFill>
                <a:latin typeface="Righteous" panose="02010506000000020000" pitchFamily="2" charset="0"/>
              </a:rPr>
              <a:t>Grid-row:</a:t>
            </a:r>
          </a:p>
          <a:p>
            <a:r>
              <a:rPr lang="es-MX" sz="2000" dirty="0">
                <a:solidFill>
                  <a:schemeClr val="bg1"/>
                </a:solidFill>
                <a:latin typeface="Righteous" panose="02010506000000020000" pitchFamily="2" charset="0"/>
              </a:rPr>
              <a:t>Con esta propiedad podemos definir </a:t>
            </a:r>
            <a:r>
              <a:rPr lang="es-AR" sz="2000" dirty="0">
                <a:solidFill>
                  <a:schemeClr val="bg1"/>
                </a:solidFill>
                <a:latin typeface="Righteous" panose="02010506000000020000" pitchFamily="2" charset="0"/>
              </a:rPr>
              <a:t>el espacio que ocupa determinado elemento, se puede aplicar un valor numérico indicando el espacio que ocupara con relación a la fila. Ej: grid-row: 3 ocupara tres filas. También podríamos indicar el valor de donde comienza y donde termina, ej: grid-row:2/4; de esta manera comenzara en la 2 línea y terminara en la 4 línea, ocupando el espacio de 2 filas.</a:t>
            </a:r>
            <a:endParaRPr lang="es-MX" sz="2000" dirty="0">
              <a:solidFill>
                <a:srgbClr val="00B050"/>
              </a:solidFill>
              <a:latin typeface="Righteous" panose="02010506000000020000" pitchFamily="2" charset="0"/>
            </a:endParaRPr>
          </a:p>
        </p:txBody>
      </p:sp>
    </p:spTree>
    <p:extLst>
      <p:ext uri="{BB962C8B-B14F-4D97-AF65-F5344CB8AC3E}">
        <p14:creationId xmlns:p14="http://schemas.microsoft.com/office/powerpoint/2010/main" val="367762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Grid-column</a:t>
            </a:r>
            <a:endParaRPr sz="4000" b="0" dirty="0">
              <a:latin typeface="Righteous" panose="02010506000000020000" pitchFamily="2" charset="0"/>
              <a:ea typeface="Roboto"/>
              <a:cs typeface="Roboto"/>
              <a:sym typeface="Roboto"/>
            </a:endParaRPr>
          </a:p>
        </p:txBody>
      </p:sp>
      <p:sp>
        <p:nvSpPr>
          <p:cNvPr id="4" name="Rectángulo 3"/>
          <p:cNvSpPr/>
          <p:nvPr/>
        </p:nvSpPr>
        <p:spPr>
          <a:xfrm>
            <a:off x="827314" y="1074509"/>
            <a:ext cx="10537371" cy="4893647"/>
          </a:xfrm>
          <a:prstGeom prst="rect">
            <a:avLst/>
          </a:prstGeom>
        </p:spPr>
        <p:txBody>
          <a:bodyPr wrap="square">
            <a:spAutoFit/>
          </a:bodyPr>
          <a:lstStyle/>
          <a:p>
            <a:r>
              <a:rPr lang="es-MX" sz="2400" dirty="0">
                <a:solidFill>
                  <a:srgbClr val="FFFF00"/>
                </a:solidFill>
                <a:latin typeface="Righteous" panose="02010506000000020000" pitchFamily="2" charset="0"/>
              </a:rPr>
              <a:t>Grid-column-start:</a:t>
            </a:r>
            <a:endParaRPr lang="es-MX" sz="2400" u="sng" dirty="0">
              <a:solidFill>
                <a:srgbClr val="FFFF00"/>
              </a:solidFill>
              <a:latin typeface="Righteous" panose="02010506000000020000" pitchFamily="2" charset="0"/>
            </a:endParaRPr>
          </a:p>
          <a:p>
            <a:r>
              <a:rPr lang="es-MX" sz="2000" dirty="0">
                <a:solidFill>
                  <a:schemeClr val="bg1"/>
                </a:solidFill>
                <a:latin typeface="Righteous" panose="02010506000000020000" pitchFamily="2" charset="0"/>
              </a:rPr>
              <a:t>Con esta propiedad podemos definir donde comienza un elemento en relación a las columnas, solo debemos aplicarlo al mismo elemento y no al contenedor padre. Para eso utilizaremos las líneas guía definiendo el valor numérico</a:t>
            </a:r>
            <a:endParaRPr lang="en-US" sz="2000" dirty="0">
              <a:solidFill>
                <a:schemeClr val="bg1"/>
              </a:solidFill>
              <a:latin typeface="Righteous" panose="02010506000000020000" pitchFamily="2" charset="0"/>
            </a:endParaRPr>
          </a:p>
          <a:p>
            <a:r>
              <a:rPr lang="es-MX" sz="2400" dirty="0">
                <a:solidFill>
                  <a:srgbClr val="FFFF00"/>
                </a:solidFill>
                <a:latin typeface="Righteous" panose="02010506000000020000" pitchFamily="2" charset="0"/>
              </a:rPr>
              <a:t>Grid-column-end:</a:t>
            </a:r>
          </a:p>
          <a:p>
            <a:r>
              <a:rPr lang="es-MX" sz="2000" dirty="0">
                <a:solidFill>
                  <a:schemeClr val="bg1"/>
                </a:solidFill>
                <a:latin typeface="Righteous" panose="02010506000000020000" pitchFamily="2" charset="0"/>
              </a:rPr>
              <a:t>Podemos definir donde termina un elemento con relación a las columnas, solo debemos aplicarlo al mismo elemento y no al contenedor padre. Para eso utilizaremos las líneas guía definiendo el valor numérico</a:t>
            </a:r>
            <a:endParaRPr lang="es-MX" sz="2000" dirty="0">
              <a:solidFill>
                <a:srgbClr val="00B050"/>
              </a:solidFill>
              <a:latin typeface="Righteous" panose="02010506000000020000" pitchFamily="2" charset="0"/>
            </a:endParaRPr>
          </a:p>
          <a:p>
            <a:r>
              <a:rPr lang="es-MX" sz="2400" dirty="0">
                <a:solidFill>
                  <a:srgbClr val="FFFF00"/>
                </a:solidFill>
                <a:latin typeface="Righteous" panose="02010506000000020000" pitchFamily="2" charset="0"/>
              </a:rPr>
              <a:t>Grid-column:</a:t>
            </a:r>
          </a:p>
          <a:p>
            <a:r>
              <a:rPr lang="es-MX" sz="2000" dirty="0">
                <a:solidFill>
                  <a:schemeClr val="bg1"/>
                </a:solidFill>
                <a:latin typeface="Righteous" panose="02010506000000020000" pitchFamily="2" charset="0"/>
              </a:rPr>
              <a:t>Podemos definir </a:t>
            </a:r>
            <a:r>
              <a:rPr lang="es-AR" sz="2000" dirty="0">
                <a:solidFill>
                  <a:schemeClr val="bg1"/>
                </a:solidFill>
                <a:latin typeface="Righteous" panose="02010506000000020000" pitchFamily="2" charset="0"/>
              </a:rPr>
              <a:t>el espacio que ocupa determinado elemento, se puede aplicar un valor numérico indicando el espacio que ocupara con relación a las columnas. Ej: grid-column: 2; ocupara dos columnas. También podríamos indicar el valor de donde comienza y donde termina, ej: grid-row:2/4; de esta manera comenzara en la 2 línea y terminara en la 4 línea, ocupando el espacio de 2 columnas.</a:t>
            </a:r>
            <a:endParaRPr lang="es-MX" sz="2000" dirty="0">
              <a:solidFill>
                <a:srgbClr val="00B050"/>
              </a:solidFill>
              <a:latin typeface="Righteous" panose="02010506000000020000" pitchFamily="2" charset="0"/>
            </a:endParaRPr>
          </a:p>
          <a:p>
            <a:endParaRPr lang="es-MX" sz="2000" dirty="0">
              <a:solidFill>
                <a:srgbClr val="00B050"/>
              </a:solidFill>
              <a:latin typeface="Righteous" panose="02010506000000020000" pitchFamily="2" charset="0"/>
            </a:endParaRPr>
          </a:p>
        </p:txBody>
      </p:sp>
    </p:spTree>
    <p:extLst>
      <p:ext uri="{BB962C8B-B14F-4D97-AF65-F5344CB8AC3E}">
        <p14:creationId xmlns:p14="http://schemas.microsoft.com/office/powerpoint/2010/main" val="441592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Alineaciones</a:t>
            </a:r>
            <a:endParaRPr sz="4000" b="0" dirty="0">
              <a:latin typeface="Righteous" panose="02010506000000020000" pitchFamily="2" charset="0"/>
              <a:ea typeface="Roboto"/>
              <a:cs typeface="Roboto"/>
              <a:sym typeface="Roboto"/>
            </a:endParaRPr>
          </a:p>
        </p:txBody>
      </p:sp>
      <p:sp>
        <p:nvSpPr>
          <p:cNvPr id="2" name="Rectángulo 1"/>
          <p:cNvSpPr/>
          <p:nvPr/>
        </p:nvSpPr>
        <p:spPr>
          <a:xfrm>
            <a:off x="827314" y="1068562"/>
            <a:ext cx="10537371" cy="4893647"/>
          </a:xfrm>
          <a:prstGeom prst="rect">
            <a:avLst/>
          </a:prstGeom>
        </p:spPr>
        <p:txBody>
          <a:bodyPr wrap="square">
            <a:spAutoFit/>
          </a:bodyPr>
          <a:lstStyle/>
          <a:p>
            <a:r>
              <a:rPr lang="es-MX" sz="2400" dirty="0">
                <a:solidFill>
                  <a:srgbClr val="FFFF00"/>
                </a:solidFill>
                <a:latin typeface="Righteous" panose="02010506000000020000" pitchFamily="2" charset="0"/>
              </a:rPr>
              <a:t>Justify-items:</a:t>
            </a:r>
          </a:p>
          <a:p>
            <a:r>
              <a:rPr lang="es-MX" sz="2400" dirty="0">
                <a:solidFill>
                  <a:schemeClr val="bg1"/>
                </a:solidFill>
                <a:latin typeface="Righteous" panose="02010506000000020000" pitchFamily="2" charset="0"/>
              </a:rPr>
              <a:t>Distribuye los elementos en el eje horizontal. Estas propiedades se aplican sobre el elemento contenedor padre, pero afectan a los ítems hijos, por lo que actúan sobre la distribución de cada uno de los hijos. Los valores son:</a:t>
            </a:r>
          </a:p>
          <a:p>
            <a:r>
              <a:rPr lang="es-MX" sz="2400" dirty="0">
                <a:solidFill>
                  <a:srgbClr val="7030A0"/>
                </a:solidFill>
                <a:latin typeface="Righteous" panose="02010506000000020000" pitchFamily="2" charset="0"/>
              </a:rPr>
              <a:t>start | end | center | stretch</a:t>
            </a:r>
          </a:p>
          <a:p>
            <a:endParaRPr lang="es-MX" sz="2400" dirty="0">
              <a:solidFill>
                <a:srgbClr val="00B050"/>
              </a:solidFill>
              <a:latin typeface="Righteous" panose="02010506000000020000" pitchFamily="2" charset="0"/>
            </a:endParaRPr>
          </a:p>
          <a:p>
            <a:r>
              <a:rPr lang="es-MX" sz="2400" dirty="0">
                <a:solidFill>
                  <a:srgbClr val="FFFF00"/>
                </a:solidFill>
                <a:latin typeface="Righteous" panose="02010506000000020000" pitchFamily="2" charset="0"/>
              </a:rPr>
              <a:t>align-items:</a:t>
            </a:r>
          </a:p>
          <a:p>
            <a:r>
              <a:rPr lang="es-MX" sz="2400" dirty="0">
                <a:solidFill>
                  <a:schemeClr val="bg1"/>
                </a:solidFill>
                <a:latin typeface="Righteous" panose="02010506000000020000" pitchFamily="2" charset="0"/>
              </a:rPr>
              <a:t>Distribuye los elementos en el eje vertical. Estas propiedades se aplican sobre el elemento contenedor padre, pero afectan a los ítems hijos, por lo que actúan sobre la distribución de cada uno de los hijos. Los valores:</a:t>
            </a:r>
          </a:p>
          <a:p>
            <a:r>
              <a:rPr lang="es-MX" sz="2400" dirty="0">
                <a:solidFill>
                  <a:srgbClr val="7030A0"/>
                </a:solidFill>
                <a:latin typeface="Righteous" panose="02010506000000020000" pitchFamily="2" charset="0"/>
              </a:rPr>
              <a:t>start | end | center | stretch</a:t>
            </a:r>
          </a:p>
          <a:p>
            <a:endParaRPr lang="es-MX" sz="2400" u="sng" dirty="0">
              <a:solidFill>
                <a:srgbClr val="00B050"/>
              </a:solidFill>
              <a:latin typeface="Righteous" panose="02010506000000020000" pitchFamily="2" charset="0"/>
            </a:endParaRPr>
          </a:p>
        </p:txBody>
      </p:sp>
    </p:spTree>
    <p:extLst>
      <p:ext uri="{BB962C8B-B14F-4D97-AF65-F5344CB8AC3E}">
        <p14:creationId xmlns:p14="http://schemas.microsoft.com/office/powerpoint/2010/main" val="2167592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4BB61-9EB8-6ADC-32D8-631A17CC6244}"/>
              </a:ext>
            </a:extLst>
          </p:cNvPr>
          <p:cNvSpPr>
            <a:spLocks noGrp="1"/>
          </p:cNvSpPr>
          <p:nvPr>
            <p:ph type="ctrTitle"/>
          </p:nvPr>
        </p:nvSpPr>
        <p:spPr/>
        <p:txBody>
          <a:bodyPr>
            <a:normAutofit/>
          </a:bodyPr>
          <a:lstStyle/>
          <a:p>
            <a:r>
              <a:rPr lang="es-AR" sz="8000" dirty="0">
                <a:solidFill>
                  <a:schemeClr val="bg1"/>
                </a:solidFill>
                <a:latin typeface="Righteous" panose="02010506000000020000" pitchFamily="2" charset="0"/>
              </a:rPr>
              <a:t>Curso de CSS </a:t>
            </a:r>
            <a:endParaRPr lang="en-US" sz="8000" dirty="0">
              <a:solidFill>
                <a:schemeClr val="bg1"/>
              </a:solidFill>
              <a:latin typeface="Righteous" panose="02010506000000020000" pitchFamily="2" charset="0"/>
            </a:endParaRPr>
          </a:p>
        </p:txBody>
      </p:sp>
      <p:sp>
        <p:nvSpPr>
          <p:cNvPr id="3" name="Subtítulo 2">
            <a:extLst>
              <a:ext uri="{FF2B5EF4-FFF2-40B4-BE49-F238E27FC236}">
                <a16:creationId xmlns:a16="http://schemas.microsoft.com/office/drawing/2014/main" id="{BBB09285-D1EF-DBCA-6E9E-5D36586CB716}"/>
              </a:ext>
            </a:extLst>
          </p:cNvPr>
          <p:cNvSpPr>
            <a:spLocks noGrp="1"/>
          </p:cNvSpPr>
          <p:nvPr>
            <p:ph type="subTitle" idx="1"/>
          </p:nvPr>
        </p:nvSpPr>
        <p:spPr/>
        <p:txBody>
          <a:bodyPr>
            <a:normAutofit/>
          </a:bodyPr>
          <a:lstStyle/>
          <a:p>
            <a:r>
              <a:rPr lang="es-AR" sz="3600" dirty="0">
                <a:solidFill>
                  <a:srgbClr val="FFFF00"/>
                </a:solidFill>
                <a:latin typeface="Righteous" panose="02010506000000020000" pitchFamily="2" charset="0"/>
              </a:rPr>
              <a:t>En Tecno Marema School</a:t>
            </a:r>
            <a:endParaRPr lang="en-US" sz="3600" dirty="0">
              <a:solidFill>
                <a:srgbClr val="FFFF00"/>
              </a:solidFill>
              <a:latin typeface="Righteous" panose="02010506000000020000" pitchFamily="2" charset="0"/>
            </a:endParaRPr>
          </a:p>
        </p:txBody>
      </p:sp>
    </p:spTree>
    <p:extLst>
      <p:ext uri="{BB962C8B-B14F-4D97-AF65-F5344CB8AC3E}">
        <p14:creationId xmlns:p14="http://schemas.microsoft.com/office/powerpoint/2010/main" val="1054207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Alineaciones</a:t>
            </a:r>
            <a:endParaRPr sz="4000" b="0" dirty="0">
              <a:latin typeface="Righteous" panose="02010506000000020000" pitchFamily="2" charset="0"/>
              <a:ea typeface="Roboto"/>
              <a:cs typeface="Roboto"/>
              <a:sym typeface="Roboto"/>
            </a:endParaRPr>
          </a:p>
        </p:txBody>
      </p:sp>
      <p:sp>
        <p:nvSpPr>
          <p:cNvPr id="2" name="Rectángulo 1"/>
          <p:cNvSpPr/>
          <p:nvPr/>
        </p:nvSpPr>
        <p:spPr>
          <a:xfrm>
            <a:off x="827314" y="1068562"/>
            <a:ext cx="10537371" cy="4524315"/>
          </a:xfrm>
          <a:prstGeom prst="rect">
            <a:avLst/>
          </a:prstGeom>
        </p:spPr>
        <p:txBody>
          <a:bodyPr wrap="square">
            <a:spAutoFit/>
          </a:bodyPr>
          <a:lstStyle/>
          <a:p>
            <a:r>
              <a:rPr lang="en-US" sz="2400" u="sng" dirty="0">
                <a:solidFill>
                  <a:srgbClr val="FFFF00"/>
                </a:solidFill>
                <a:latin typeface="Righteous" panose="02010506000000020000" pitchFamily="2" charset="0"/>
              </a:rPr>
              <a:t>Justify- content:</a:t>
            </a:r>
            <a:endParaRPr lang="es-MX" sz="2400" dirty="0">
              <a:solidFill>
                <a:srgbClr val="FFFF00"/>
              </a:solidFill>
              <a:latin typeface="Righteous" panose="02010506000000020000" pitchFamily="2" charset="0"/>
            </a:endParaRPr>
          </a:p>
          <a:p>
            <a:r>
              <a:rPr lang="es-MX" sz="2000" dirty="0">
                <a:solidFill>
                  <a:schemeClr val="bg1"/>
                </a:solidFill>
                <a:latin typeface="Righteous" panose="02010506000000020000" pitchFamily="2" charset="0"/>
              </a:rPr>
              <a:t>Esta propiedad distribuye espacios y alinea de forma horizontal al conjunto de los elementos. Estas propiedades se aplican sobre el elemento contenedor padre, pero afectan a los ítems hijos, por lo que actúan sobre la distribución de cada uno de los hijos. Los valores son:</a:t>
            </a:r>
            <a:r>
              <a:rPr lang="en-US" sz="2000" dirty="0">
                <a:solidFill>
                  <a:schemeClr val="bg1"/>
                </a:solidFill>
                <a:latin typeface="Righteous" panose="02010506000000020000" pitchFamily="2" charset="0"/>
              </a:rPr>
              <a:t> </a:t>
            </a:r>
            <a:r>
              <a:rPr lang="en-US" sz="2000" dirty="0">
                <a:solidFill>
                  <a:srgbClr val="7030A0"/>
                </a:solidFill>
                <a:latin typeface="Righteous" panose="02010506000000020000" pitchFamily="2" charset="0"/>
              </a:rPr>
              <a:t>start | end | center | stretch | space-around | space-between | space-evenly</a:t>
            </a:r>
          </a:p>
          <a:p>
            <a:endParaRPr lang="es-MX" sz="2000" dirty="0">
              <a:solidFill>
                <a:schemeClr val="bg1"/>
              </a:solidFill>
              <a:latin typeface="Righteous" panose="02010506000000020000" pitchFamily="2" charset="0"/>
            </a:endParaRPr>
          </a:p>
          <a:p>
            <a:r>
              <a:rPr lang="en-US" sz="2400" u="sng" dirty="0">
                <a:solidFill>
                  <a:srgbClr val="FFFF00"/>
                </a:solidFill>
                <a:latin typeface="Righteous" panose="02010506000000020000" pitchFamily="2" charset="0"/>
              </a:rPr>
              <a:t>align- content:</a:t>
            </a:r>
          </a:p>
          <a:p>
            <a:r>
              <a:rPr lang="es-MX" sz="2000" dirty="0">
                <a:solidFill>
                  <a:schemeClr val="bg1"/>
                </a:solidFill>
                <a:latin typeface="Righteous" panose="02010506000000020000" pitchFamily="2" charset="0"/>
              </a:rPr>
              <a:t>Esta propiedad distribuye espacios y alinea de forma horizontal al conjunto de los elementos. Estas propiedades se aplican sobre el elemento contenedor padre, pero afectan a los ítems hijos, por lo que actúan sobre la distribución de cada uno de los hijos. Los valores son:</a:t>
            </a:r>
            <a:r>
              <a:rPr lang="en-US" sz="2000" dirty="0">
                <a:solidFill>
                  <a:schemeClr val="bg1"/>
                </a:solidFill>
                <a:latin typeface="Righteous" panose="02010506000000020000" pitchFamily="2" charset="0"/>
              </a:rPr>
              <a:t> </a:t>
            </a:r>
            <a:r>
              <a:rPr lang="en-US" sz="2000" dirty="0">
                <a:solidFill>
                  <a:srgbClr val="7030A0"/>
                </a:solidFill>
                <a:latin typeface="Righteous" panose="02010506000000020000" pitchFamily="2" charset="0"/>
              </a:rPr>
              <a:t>start | end | center | stretch | space-around | space-between | space-evenly</a:t>
            </a:r>
            <a:endParaRPr lang="es-MX" sz="2000" dirty="0">
              <a:solidFill>
                <a:srgbClr val="7030A0"/>
              </a:solidFill>
              <a:latin typeface="Righteous" panose="02010506000000020000" pitchFamily="2" charset="0"/>
            </a:endParaRPr>
          </a:p>
          <a:p>
            <a:endParaRPr lang="en-US" sz="2000" dirty="0">
              <a:solidFill>
                <a:srgbClr val="00B050"/>
              </a:solidFill>
              <a:latin typeface="Righteous" panose="02010506000000020000" pitchFamily="2" charset="0"/>
            </a:endParaRPr>
          </a:p>
        </p:txBody>
      </p:sp>
    </p:spTree>
    <p:extLst>
      <p:ext uri="{BB962C8B-B14F-4D97-AF65-F5344CB8AC3E}">
        <p14:creationId xmlns:p14="http://schemas.microsoft.com/office/powerpoint/2010/main" val="4130470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Alineaciones</a:t>
            </a:r>
            <a:endParaRPr sz="4000" b="0" dirty="0">
              <a:latin typeface="Righteous" panose="02010506000000020000" pitchFamily="2" charset="0"/>
              <a:ea typeface="Roboto"/>
              <a:cs typeface="Roboto"/>
              <a:sym typeface="Roboto"/>
            </a:endParaRPr>
          </a:p>
        </p:txBody>
      </p:sp>
      <p:sp>
        <p:nvSpPr>
          <p:cNvPr id="2" name="Rectángulo 1"/>
          <p:cNvSpPr/>
          <p:nvPr/>
        </p:nvSpPr>
        <p:spPr>
          <a:xfrm>
            <a:off x="827314" y="1068562"/>
            <a:ext cx="10537371" cy="5262979"/>
          </a:xfrm>
          <a:prstGeom prst="rect">
            <a:avLst/>
          </a:prstGeom>
        </p:spPr>
        <p:txBody>
          <a:bodyPr wrap="square">
            <a:spAutoFit/>
          </a:bodyPr>
          <a:lstStyle/>
          <a:p>
            <a:r>
              <a:rPr lang="en-US" sz="2400" u="sng" dirty="0">
                <a:solidFill>
                  <a:srgbClr val="FFFF00"/>
                </a:solidFill>
                <a:latin typeface="Righteous" panose="02010506000000020000" pitchFamily="2" charset="0"/>
              </a:rPr>
              <a:t>Justify- self:</a:t>
            </a:r>
          </a:p>
          <a:p>
            <a:r>
              <a:rPr lang="es-MX" sz="2400" dirty="0">
                <a:solidFill>
                  <a:schemeClr val="bg1"/>
                </a:solidFill>
                <a:latin typeface="Righteous" panose="02010506000000020000" pitchFamily="2" charset="0"/>
              </a:rPr>
              <a:t>Con esta propiedad modifica la alineación del ítem hijo en el eje horizontal.</a:t>
            </a:r>
          </a:p>
          <a:p>
            <a:r>
              <a:rPr lang="es-MX" sz="2400" dirty="0">
                <a:solidFill>
                  <a:schemeClr val="bg1"/>
                </a:solidFill>
                <a:latin typeface="Righteous" panose="02010506000000020000" pitchFamily="2" charset="0"/>
              </a:rPr>
              <a:t>Solo debemos aplicarlo sobre ese mismo elemento hijo y no al contenedor. Los valores que pueden tomar son los siguientes:</a:t>
            </a:r>
          </a:p>
          <a:p>
            <a:r>
              <a:rPr lang="en-US" sz="2400" dirty="0">
                <a:solidFill>
                  <a:srgbClr val="7030A0"/>
                </a:solidFill>
                <a:latin typeface="Righteous" panose="02010506000000020000" pitchFamily="2" charset="0"/>
              </a:rPr>
              <a:t>stretch | center | flex-start | flex-end | baseline</a:t>
            </a:r>
          </a:p>
          <a:p>
            <a:endParaRPr lang="en-US" sz="2400" dirty="0">
              <a:solidFill>
                <a:schemeClr val="bg1"/>
              </a:solidFill>
              <a:latin typeface="Righteous" panose="02010506000000020000" pitchFamily="2" charset="0"/>
            </a:endParaRPr>
          </a:p>
          <a:p>
            <a:r>
              <a:rPr lang="en-US" sz="2400" u="sng" dirty="0">
                <a:solidFill>
                  <a:srgbClr val="FFFF00"/>
                </a:solidFill>
                <a:latin typeface="Righteous" panose="02010506000000020000" pitchFamily="2" charset="0"/>
              </a:rPr>
              <a:t>align- self:</a:t>
            </a:r>
          </a:p>
          <a:p>
            <a:r>
              <a:rPr lang="es-MX" sz="2400" dirty="0">
                <a:solidFill>
                  <a:schemeClr val="bg1"/>
                </a:solidFill>
                <a:latin typeface="Righteous" panose="02010506000000020000" pitchFamily="2" charset="0"/>
              </a:rPr>
              <a:t>Con esta propiedad modifica la alineación del ítem hijo en el eje horizontal.</a:t>
            </a:r>
          </a:p>
          <a:p>
            <a:r>
              <a:rPr lang="es-MX" sz="2400" dirty="0">
                <a:solidFill>
                  <a:schemeClr val="bg1"/>
                </a:solidFill>
                <a:latin typeface="Righteous" panose="02010506000000020000" pitchFamily="2" charset="0"/>
              </a:rPr>
              <a:t>Solo debemos aplicarlo sobre ese mismo elemento hijo y no al contenedor. Los valores que pueden tomar son los siguientes:</a:t>
            </a:r>
          </a:p>
          <a:p>
            <a:r>
              <a:rPr lang="es-MX" sz="2400" dirty="0">
                <a:solidFill>
                  <a:srgbClr val="7030A0"/>
                </a:solidFill>
                <a:latin typeface="Righteous" panose="02010506000000020000" pitchFamily="2" charset="0"/>
              </a:rPr>
              <a:t>stretch | center | flex-start | flex-end | baseline</a:t>
            </a:r>
          </a:p>
          <a:p>
            <a:endParaRPr lang="es-MX" sz="2400" u="sng" dirty="0">
              <a:solidFill>
                <a:srgbClr val="00B050"/>
              </a:solidFill>
              <a:latin typeface="Righteous" panose="02010506000000020000" pitchFamily="2" charset="0"/>
            </a:endParaRPr>
          </a:p>
        </p:txBody>
      </p:sp>
    </p:spTree>
    <p:extLst>
      <p:ext uri="{BB962C8B-B14F-4D97-AF65-F5344CB8AC3E}">
        <p14:creationId xmlns:p14="http://schemas.microsoft.com/office/powerpoint/2010/main" val="4192608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Sitios recomendados</a:t>
            </a:r>
            <a:endParaRPr sz="4000" b="0" dirty="0">
              <a:latin typeface="Righteous" panose="02010506000000020000" pitchFamily="2" charset="0"/>
              <a:ea typeface="Roboto"/>
              <a:cs typeface="Roboto"/>
              <a:sym typeface="Roboto"/>
            </a:endParaRPr>
          </a:p>
        </p:txBody>
      </p:sp>
      <p:pic>
        <p:nvPicPr>
          <p:cNvPr id="28676" name="Picture 4" descr="Cómo Usar Correctamente la Herramienta de Desautorización de Enlaces  Entrantes de Goo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566" y="1177637"/>
            <a:ext cx="8086868" cy="485212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897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oboto"/>
                <a:ea typeface="Roboto"/>
                <a:cs typeface="Roboto"/>
                <a:sym typeface="Roboto"/>
              </a:rPr>
              <a:t>Sitio para aprender grid jugando </a:t>
            </a:r>
            <a:endParaRPr sz="4000" b="0" dirty="0">
              <a:latin typeface="Roboto"/>
              <a:ea typeface="Roboto"/>
              <a:cs typeface="Roboto"/>
              <a:sym typeface="Roboto"/>
            </a:endParaRPr>
          </a:p>
        </p:txBody>
      </p:sp>
      <p:sp>
        <p:nvSpPr>
          <p:cNvPr id="3" name="CuadroTexto 2"/>
          <p:cNvSpPr txBox="1"/>
          <p:nvPr/>
        </p:nvSpPr>
        <p:spPr>
          <a:xfrm>
            <a:off x="476841" y="1068562"/>
            <a:ext cx="11014573" cy="830997"/>
          </a:xfrm>
          <a:prstGeom prst="rect">
            <a:avLst/>
          </a:prstGeom>
          <a:noFill/>
        </p:spPr>
        <p:txBody>
          <a:bodyPr wrap="square" rtlCol="0">
            <a:spAutoFit/>
          </a:bodyPr>
          <a:lstStyle/>
          <a:p>
            <a:pPr algn="ctr"/>
            <a:r>
              <a:rPr lang="en-US" sz="2400" dirty="0">
                <a:hlinkClick r:id="rId3"/>
              </a:rPr>
              <a:t>Grid Garden - A game for learning CSS grid (cssgridgarden.com)</a:t>
            </a:r>
            <a:endParaRPr lang="es-MX" sz="2400" dirty="0">
              <a:solidFill>
                <a:schemeClr val="bg1"/>
              </a:solidFill>
              <a:latin typeface="Roboto" panose="020B0604020202020204" charset="0"/>
              <a:ea typeface="Roboto" panose="020B0604020202020204" charset="0"/>
            </a:endParaRPr>
          </a:p>
          <a:p>
            <a:pPr algn="ctr"/>
            <a:endParaRPr lang="es-MX" sz="2400" dirty="0">
              <a:solidFill>
                <a:schemeClr val="bg1"/>
              </a:solidFill>
              <a:latin typeface="Roboto" panose="020B0604020202020204" charset="0"/>
              <a:ea typeface="Roboto" panose="020B0604020202020204" charset="0"/>
            </a:endParaRPr>
          </a:p>
        </p:txBody>
      </p:sp>
      <p:pic>
        <p:nvPicPr>
          <p:cNvPr id="1026" name="Picture 2" descr="Grid Garden">
            <a:extLst>
              <a:ext uri="{FF2B5EF4-FFF2-40B4-BE49-F238E27FC236}">
                <a16:creationId xmlns:a16="http://schemas.microsoft.com/office/drawing/2014/main" id="{735E65DE-DEF3-9F9C-911E-F0B92732D6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468" y="2230981"/>
            <a:ext cx="6791063" cy="36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728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Sitios diseño creatividad e inspiración</a:t>
            </a:r>
            <a:endParaRPr sz="4000" b="0" dirty="0">
              <a:latin typeface="Righteous" panose="02010506000000020000" pitchFamily="2" charset="0"/>
              <a:ea typeface="Roboto"/>
              <a:cs typeface="Roboto"/>
              <a:sym typeface="Roboto"/>
            </a:endParaRPr>
          </a:p>
        </p:txBody>
      </p:sp>
      <p:sp>
        <p:nvSpPr>
          <p:cNvPr id="3" name="CuadroTexto 2"/>
          <p:cNvSpPr txBox="1"/>
          <p:nvPr/>
        </p:nvSpPr>
        <p:spPr>
          <a:xfrm>
            <a:off x="476841" y="1068562"/>
            <a:ext cx="11014573" cy="3416320"/>
          </a:xfrm>
          <a:prstGeom prst="rect">
            <a:avLst/>
          </a:prstGeom>
          <a:noFill/>
        </p:spPr>
        <p:txBody>
          <a:bodyPr wrap="square" rtlCol="0">
            <a:spAutoFit/>
          </a:bodyPr>
          <a:lstStyle/>
          <a:p>
            <a:pPr algn="ctr"/>
            <a:r>
              <a:rPr lang="es-MX" sz="2400" dirty="0">
                <a:solidFill>
                  <a:schemeClr val="bg1"/>
                </a:solidFill>
                <a:latin typeface="Righteous" panose="02010506000000020000" pitchFamily="2" charset="0"/>
                <a:ea typeface="Roboto" panose="020B0604020202020204" charset="0"/>
                <a:hlinkClick r:id="rId3"/>
              </a:rPr>
              <a:t>https://www.designspiration.com/</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4"/>
              </a:rPr>
              <a:t>https://www.awwwards.com/</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5"/>
              </a:rPr>
              <a:t>https://dribbble.com/</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6"/>
              </a:rPr>
              <a:t>https://www.behance.net/galleries/ui-ux/ui-ux</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7"/>
              </a:rPr>
              <a:t>https://collectui.com/</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8"/>
              </a:rPr>
              <a:t>https://mobbin.design/browse/ios/apps</a:t>
            </a:r>
            <a:endParaRPr lang="es-MX" sz="2400" dirty="0">
              <a:solidFill>
                <a:schemeClr val="bg1"/>
              </a:solidFill>
              <a:latin typeface="Righteous" panose="02010506000000020000" pitchFamily="2" charset="0"/>
              <a:ea typeface="Roboto" panose="020B0604020202020204" charset="0"/>
            </a:endParaRPr>
          </a:p>
          <a:p>
            <a:pPr algn="ctr"/>
            <a:r>
              <a:rPr lang="es-MX" sz="2400" dirty="0">
                <a:solidFill>
                  <a:schemeClr val="bg1"/>
                </a:solidFill>
                <a:latin typeface="Righteous" panose="02010506000000020000" pitchFamily="2" charset="0"/>
                <a:ea typeface="Roboto" panose="020B0604020202020204" charset="0"/>
                <a:hlinkClick r:id="rId9"/>
              </a:rPr>
              <a:t>https://muz.li/</a:t>
            </a:r>
            <a:endParaRPr lang="es-MX" sz="2400" dirty="0">
              <a:solidFill>
                <a:schemeClr val="bg1"/>
              </a:solidFill>
              <a:latin typeface="Righteous" panose="02010506000000020000" pitchFamily="2" charset="0"/>
              <a:ea typeface="Roboto" panose="020B0604020202020204" charset="0"/>
            </a:endParaRPr>
          </a:p>
          <a:p>
            <a:pPr algn="ctr"/>
            <a:endParaRPr lang="es-MX" sz="2400" dirty="0">
              <a:solidFill>
                <a:schemeClr val="bg1"/>
              </a:solidFill>
              <a:latin typeface="Righteous" panose="02010506000000020000" pitchFamily="2" charset="0"/>
              <a:ea typeface="Roboto" panose="020B0604020202020204" charset="0"/>
            </a:endParaRPr>
          </a:p>
          <a:p>
            <a:pPr algn="ctr"/>
            <a:endParaRPr lang="es-MX" sz="2400" dirty="0">
              <a:solidFill>
                <a:schemeClr val="bg1"/>
              </a:solidFill>
              <a:latin typeface="Righteous" panose="02010506000000020000" pitchFamily="2" charset="0"/>
              <a:ea typeface="Roboto" panose="020B0604020202020204" charset="0"/>
            </a:endParaRPr>
          </a:p>
        </p:txBody>
      </p:sp>
    </p:spTree>
    <p:extLst>
      <p:ext uri="{BB962C8B-B14F-4D97-AF65-F5344CB8AC3E}">
        <p14:creationId xmlns:p14="http://schemas.microsoft.com/office/powerpoint/2010/main" val="878286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4BB61-9EB8-6ADC-32D8-631A17CC6244}"/>
              </a:ext>
            </a:extLst>
          </p:cNvPr>
          <p:cNvSpPr>
            <a:spLocks noGrp="1"/>
          </p:cNvSpPr>
          <p:nvPr>
            <p:ph type="ctrTitle"/>
          </p:nvPr>
        </p:nvSpPr>
        <p:spPr>
          <a:xfrm>
            <a:off x="1" y="0"/>
            <a:ext cx="3049029" cy="745169"/>
          </a:xfrm>
        </p:spPr>
        <p:txBody>
          <a:bodyPr>
            <a:normAutofit/>
          </a:bodyPr>
          <a:lstStyle/>
          <a:p>
            <a:r>
              <a:rPr lang="es-AR" sz="2800" dirty="0">
                <a:solidFill>
                  <a:schemeClr val="bg1"/>
                </a:solidFill>
                <a:latin typeface="Righteous" panose="02010506000000020000" pitchFamily="2" charset="0"/>
              </a:rPr>
              <a:t>Curso de CSS </a:t>
            </a:r>
            <a:endParaRPr lang="en-US" sz="2800" dirty="0">
              <a:solidFill>
                <a:schemeClr val="bg1"/>
              </a:solidFill>
              <a:latin typeface="Righteous" panose="02010506000000020000" pitchFamily="2" charset="0"/>
            </a:endParaRPr>
          </a:p>
        </p:txBody>
      </p:sp>
      <p:sp>
        <p:nvSpPr>
          <p:cNvPr id="3" name="Subtítulo 2">
            <a:extLst>
              <a:ext uri="{FF2B5EF4-FFF2-40B4-BE49-F238E27FC236}">
                <a16:creationId xmlns:a16="http://schemas.microsoft.com/office/drawing/2014/main" id="{BBB09285-D1EF-DBCA-6E9E-5D36586CB716}"/>
              </a:ext>
            </a:extLst>
          </p:cNvPr>
          <p:cNvSpPr>
            <a:spLocks noGrp="1"/>
          </p:cNvSpPr>
          <p:nvPr>
            <p:ph type="subTitle" idx="1"/>
          </p:nvPr>
        </p:nvSpPr>
        <p:spPr>
          <a:xfrm>
            <a:off x="7957752" y="228406"/>
            <a:ext cx="4333102" cy="516763"/>
          </a:xfrm>
        </p:spPr>
        <p:txBody>
          <a:bodyPr>
            <a:normAutofit/>
          </a:bodyPr>
          <a:lstStyle/>
          <a:p>
            <a:r>
              <a:rPr lang="es-AR" sz="2800" dirty="0">
                <a:solidFill>
                  <a:srgbClr val="FFFF00"/>
                </a:solidFill>
                <a:latin typeface="Righteous" panose="02010506000000020000" pitchFamily="2" charset="0"/>
              </a:rPr>
              <a:t>En Tecno Marema</a:t>
            </a:r>
            <a:endParaRPr lang="en-US" sz="2800" dirty="0">
              <a:solidFill>
                <a:srgbClr val="FFFF00"/>
              </a:solidFill>
              <a:latin typeface="Righteous" panose="02010506000000020000" pitchFamily="2" charset="0"/>
            </a:endParaRPr>
          </a:p>
        </p:txBody>
      </p:sp>
      <p:sp>
        <p:nvSpPr>
          <p:cNvPr id="11" name="CuadroTexto 10">
            <a:extLst>
              <a:ext uri="{FF2B5EF4-FFF2-40B4-BE49-F238E27FC236}">
                <a16:creationId xmlns:a16="http://schemas.microsoft.com/office/drawing/2014/main" id="{AB051B74-5189-FC54-AE6F-A6F8F0C5AB60}"/>
              </a:ext>
            </a:extLst>
          </p:cNvPr>
          <p:cNvSpPr txBox="1"/>
          <p:nvPr/>
        </p:nvSpPr>
        <p:spPr>
          <a:xfrm>
            <a:off x="0" y="811767"/>
            <a:ext cx="12192000" cy="707886"/>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
                <a:srgbClr val="000000"/>
              </a:buClr>
              <a:buSzTx/>
              <a:buFont typeface="Arial"/>
              <a:buNone/>
              <a:tabLst/>
              <a:defRPr/>
            </a:pPr>
            <a:r>
              <a:rPr kumimoji="0" lang="es-AR" sz="4000" b="0" i="0" u="none" strike="noStrike" kern="0" cap="none" spc="0" normalizeH="0" baseline="0" noProof="0" dirty="0">
                <a:ln>
                  <a:noFill/>
                </a:ln>
                <a:solidFill>
                  <a:srgbClr val="FFFFFF"/>
                </a:solidFill>
                <a:effectLst/>
                <a:uLnTx/>
                <a:uFillTx/>
                <a:latin typeface="Franklin Gothic Demi" panose="020B0703020102020204" pitchFamily="34" charset="0"/>
                <a:ea typeface="+mn-ea"/>
                <a:cs typeface="+mn-cs"/>
                <a:sym typeface="Arial"/>
              </a:rPr>
              <a:t>Resumen de la clase:</a:t>
            </a:r>
            <a:endParaRPr kumimoji="0" lang="en-US" sz="4000" b="0" i="0" u="none" strike="noStrike" kern="0" cap="none" spc="0" normalizeH="0" baseline="0" noProof="0" dirty="0">
              <a:ln>
                <a:noFill/>
              </a:ln>
              <a:solidFill>
                <a:srgbClr val="FFFFFF"/>
              </a:solidFill>
              <a:effectLst/>
              <a:uLnTx/>
              <a:uFillTx/>
              <a:latin typeface="Franklin Gothic Demi" panose="020B0703020102020204" pitchFamily="34" charset="0"/>
              <a:ea typeface="+mn-ea"/>
              <a:cs typeface="+mn-cs"/>
              <a:sym typeface="Arial"/>
            </a:endParaRPr>
          </a:p>
        </p:txBody>
      </p:sp>
      <p:sp>
        <p:nvSpPr>
          <p:cNvPr id="4" name="CuadroTexto 4">
            <a:extLst>
              <a:ext uri="{FF2B5EF4-FFF2-40B4-BE49-F238E27FC236}">
                <a16:creationId xmlns:a16="http://schemas.microsoft.com/office/drawing/2014/main" id="{DC6D16B3-8D00-E842-1429-A012786D1D51}"/>
              </a:ext>
            </a:extLst>
          </p:cNvPr>
          <p:cNvSpPr txBox="1"/>
          <p:nvPr/>
        </p:nvSpPr>
        <p:spPr>
          <a:xfrm>
            <a:off x="1592093" y="1848659"/>
            <a:ext cx="9007813" cy="4154984"/>
          </a:xfrm>
          <a:prstGeom prst="rect">
            <a:avLst/>
          </a:prstGeom>
          <a:noFill/>
        </p:spPr>
        <p:txBody>
          <a:bodyPr wrap="square" numCol="2"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r>
              <a:rPr kumimoji="0" lang="es-AR" sz="2400" b="0" i="0" u="none" strike="noStrike" kern="0" cap="none" spc="0" normalizeH="0" baseline="0" noProof="0" dirty="0">
                <a:ln>
                  <a:noFill/>
                </a:ln>
                <a:solidFill>
                  <a:srgbClr val="FFFF00"/>
                </a:solidFill>
                <a:effectLst/>
                <a:uLnTx/>
                <a:uFillTx/>
                <a:latin typeface="Franklin Gothic Demi" panose="020B0703020102020204" pitchFamily="34" charset="0"/>
                <a:sym typeface="Arial"/>
              </a:rPr>
              <a:t>PROPIEDADES PARA EL CONTENEDOR</a:t>
            </a:r>
          </a:p>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lang="en-US" sz="2400" b="0" i="0" u="none" strike="noStrike" kern="0" cap="none" spc="0" normalizeH="0" baseline="0" noProof="0" dirty="0">
              <a:ln>
                <a:noFill/>
              </a:ln>
              <a:solidFill>
                <a:srgbClr val="FFFFFF"/>
              </a:solidFill>
              <a:effectLst/>
              <a:uLnTx/>
              <a:uFillTx/>
              <a:latin typeface="Arial"/>
              <a:cs typeface="Arial"/>
              <a:sym typeface="Arial"/>
            </a:endParaRPr>
          </a:p>
          <a:p>
            <a:pPr marR="0" lvl="0" algn="l" defTabSz="1219170" rtl="0" eaLnBrk="1" fontAlgn="auto" latinLnBrk="0" hangingPunct="1">
              <a:lnSpc>
                <a:spcPct val="100000"/>
              </a:lnSpc>
              <a:spcBef>
                <a:spcPts val="0"/>
              </a:spcBef>
              <a:spcAft>
                <a:spcPts val="0"/>
              </a:spcAft>
              <a:buClr>
                <a:srgbClr val="000000"/>
              </a:buClr>
              <a:buSzTx/>
              <a:tabLst/>
              <a:defRPr/>
            </a:pPr>
            <a:r>
              <a:rPr lang="es-AR" sz="2400" dirty="0">
                <a:solidFill>
                  <a:schemeClr val="bg1"/>
                </a:solidFill>
              </a:rPr>
              <a:t>✅</a:t>
            </a:r>
            <a:r>
              <a:rPr lang="es-MX" sz="2400" dirty="0">
                <a:solidFill>
                  <a:schemeClr val="bg1"/>
                </a:solidFill>
              </a:rPr>
              <a:t>grid-template-columns:</a:t>
            </a:r>
          </a:p>
          <a:p>
            <a:pPr marR="0" lvl="0" algn="l" defTabSz="1219170" rtl="0" eaLnBrk="1" fontAlgn="auto" latinLnBrk="0" hangingPunct="1">
              <a:lnSpc>
                <a:spcPct val="100000"/>
              </a:lnSpc>
              <a:spcBef>
                <a:spcPts val="0"/>
              </a:spcBef>
              <a:spcAft>
                <a:spcPts val="0"/>
              </a:spcAft>
              <a:buClr>
                <a:srgbClr val="000000"/>
              </a:buClr>
              <a:buSzTx/>
              <a:tabLst/>
              <a:defRPr/>
            </a:pPr>
            <a:r>
              <a:rPr lang="es-AR" sz="2400" dirty="0">
                <a:solidFill>
                  <a:schemeClr val="bg1"/>
                </a:solidFill>
              </a:rPr>
              <a:t>✅ </a:t>
            </a:r>
            <a:r>
              <a:rPr lang="es-MX" sz="2400" dirty="0">
                <a:solidFill>
                  <a:schemeClr val="bg1"/>
                </a:solidFill>
              </a:rPr>
              <a:t>grid-template-rows:</a:t>
            </a:r>
          </a:p>
          <a:p>
            <a:pPr marR="0" lvl="0" algn="l" defTabSz="1219170" rtl="0" eaLnBrk="1" fontAlgn="auto" latinLnBrk="0" hangingPunct="1">
              <a:lnSpc>
                <a:spcPct val="100000"/>
              </a:lnSpc>
              <a:spcBef>
                <a:spcPts val="0"/>
              </a:spcBef>
              <a:spcAft>
                <a:spcPts val="0"/>
              </a:spcAft>
              <a:buClr>
                <a:srgbClr val="000000"/>
              </a:buClr>
              <a:buSzTx/>
              <a:tabLst/>
              <a:defRPr/>
            </a:pPr>
            <a:r>
              <a:rPr lang="es-AR" sz="2400" dirty="0">
                <a:solidFill>
                  <a:schemeClr val="bg1"/>
                </a:solidFill>
              </a:rPr>
              <a:t>✅</a:t>
            </a:r>
            <a:r>
              <a:rPr lang="es-MX" sz="2400" dirty="0">
                <a:solidFill>
                  <a:schemeClr val="bg1"/>
                </a:solidFill>
              </a:rPr>
              <a:t> grid-template-areas:</a:t>
            </a:r>
          </a:p>
          <a:p>
            <a:pPr marR="0" lvl="0" algn="l" defTabSz="1219170" rtl="0" eaLnBrk="1" fontAlgn="auto" latinLnBrk="0" hangingPunct="1">
              <a:lnSpc>
                <a:spcPct val="100000"/>
              </a:lnSpc>
              <a:spcBef>
                <a:spcPts val="0"/>
              </a:spcBef>
              <a:spcAft>
                <a:spcPts val="0"/>
              </a:spcAft>
              <a:buClr>
                <a:srgbClr val="000000"/>
              </a:buClr>
              <a:buSzTx/>
              <a:tabLst/>
              <a:defRPr/>
            </a:pPr>
            <a:r>
              <a:rPr lang="es-AR" sz="2400" dirty="0">
                <a:solidFill>
                  <a:schemeClr val="bg1"/>
                </a:solidFill>
              </a:rPr>
              <a:t>✅ </a:t>
            </a:r>
            <a:r>
              <a:rPr kumimoji="0" lang="es-MX" sz="2400" b="0" i="0" u="none" strike="noStrike" kern="0" cap="none" spc="0" normalizeH="0" baseline="0" noProof="0" dirty="0">
                <a:ln>
                  <a:noFill/>
                </a:ln>
                <a:solidFill>
                  <a:schemeClr val="bg1"/>
                </a:solidFill>
                <a:effectLst/>
                <a:uLnTx/>
                <a:uFillTx/>
                <a:latin typeface="Arial"/>
                <a:cs typeface="Arial"/>
                <a:sym typeface="Arial"/>
              </a:rPr>
              <a:t>grid-g</a:t>
            </a:r>
            <a:r>
              <a:rPr lang="es-MX" sz="2400" dirty="0">
                <a:solidFill>
                  <a:schemeClr val="bg1"/>
                </a:solidFill>
              </a:rPr>
              <a:t>ap:</a:t>
            </a:r>
          </a:p>
          <a:p>
            <a:pPr marR="0" lvl="0" algn="l" defTabSz="1219170" rtl="0" eaLnBrk="1" fontAlgn="auto" latinLnBrk="0" hangingPunct="1">
              <a:lnSpc>
                <a:spcPct val="100000"/>
              </a:lnSpc>
              <a:spcBef>
                <a:spcPts val="0"/>
              </a:spcBef>
              <a:spcAft>
                <a:spcPts val="0"/>
              </a:spcAft>
              <a:buClr>
                <a:srgbClr val="000000"/>
              </a:buClr>
              <a:buSzTx/>
              <a:tabLst/>
              <a:defRPr/>
            </a:pPr>
            <a:r>
              <a:rPr lang="es-AR" sz="2400" dirty="0">
                <a:solidFill>
                  <a:schemeClr val="bg1"/>
                </a:solidFill>
              </a:rPr>
              <a:t>✅ </a:t>
            </a:r>
            <a:r>
              <a:rPr kumimoji="0" lang="es-MX" sz="2400" b="0" i="0" u="none" strike="noStrike" kern="0" cap="none" spc="0" normalizeH="0" baseline="0" noProof="0" dirty="0">
                <a:ln>
                  <a:noFill/>
                </a:ln>
                <a:solidFill>
                  <a:schemeClr val="bg1"/>
                </a:solidFill>
                <a:effectLst/>
                <a:uLnTx/>
                <a:uFillTx/>
                <a:latin typeface="Arial"/>
                <a:cs typeface="Arial"/>
                <a:sym typeface="Arial"/>
              </a:rPr>
              <a:t>justify-items</a:t>
            </a:r>
          </a:p>
          <a:p>
            <a:pPr marR="0" lvl="0" algn="l" defTabSz="1219170" rtl="0" eaLnBrk="1" fontAlgn="auto" latinLnBrk="0" hangingPunct="1">
              <a:lnSpc>
                <a:spcPct val="100000"/>
              </a:lnSpc>
              <a:spcBef>
                <a:spcPts val="0"/>
              </a:spcBef>
              <a:spcAft>
                <a:spcPts val="0"/>
              </a:spcAft>
              <a:buClr>
                <a:srgbClr val="000000"/>
              </a:buClr>
              <a:buSzTx/>
              <a:tabLst/>
              <a:defRPr/>
            </a:pPr>
            <a:r>
              <a:rPr lang="es-AR" sz="2400" dirty="0">
                <a:solidFill>
                  <a:schemeClr val="bg1"/>
                </a:solidFill>
              </a:rPr>
              <a:t>✅ </a:t>
            </a:r>
            <a:r>
              <a:rPr lang="es-MX" sz="2400" dirty="0">
                <a:solidFill>
                  <a:schemeClr val="bg1"/>
                </a:solidFill>
              </a:rPr>
              <a:t>align-items</a:t>
            </a:r>
          </a:p>
          <a:p>
            <a:pPr marR="0" lvl="0" algn="l" defTabSz="1219170" rtl="0" eaLnBrk="1" fontAlgn="auto" latinLnBrk="0" hangingPunct="1">
              <a:lnSpc>
                <a:spcPct val="100000"/>
              </a:lnSpc>
              <a:spcBef>
                <a:spcPts val="0"/>
              </a:spcBef>
              <a:spcAft>
                <a:spcPts val="0"/>
              </a:spcAft>
              <a:buClr>
                <a:srgbClr val="000000"/>
              </a:buClr>
              <a:buSzTx/>
              <a:tabLst/>
              <a:defRPr/>
            </a:pPr>
            <a:r>
              <a:rPr lang="es-AR" sz="2400" dirty="0">
                <a:solidFill>
                  <a:schemeClr val="bg1"/>
                </a:solidFill>
              </a:rPr>
              <a:t>✅ </a:t>
            </a:r>
            <a:r>
              <a:rPr lang="es-MX" sz="2400" dirty="0">
                <a:solidFill>
                  <a:schemeClr val="bg1"/>
                </a:solidFill>
              </a:rPr>
              <a:t>Justify-content</a:t>
            </a:r>
          </a:p>
          <a:p>
            <a:pPr marR="0" lvl="0" algn="l" defTabSz="1219170" rtl="0" eaLnBrk="1" fontAlgn="auto" latinLnBrk="0" hangingPunct="1">
              <a:lnSpc>
                <a:spcPct val="100000"/>
              </a:lnSpc>
              <a:spcBef>
                <a:spcPts val="0"/>
              </a:spcBef>
              <a:spcAft>
                <a:spcPts val="0"/>
              </a:spcAft>
              <a:buClr>
                <a:srgbClr val="000000"/>
              </a:buClr>
              <a:buSzTx/>
              <a:tabLst/>
              <a:defRPr/>
            </a:pPr>
            <a:r>
              <a:rPr lang="es-AR" sz="2400" dirty="0">
                <a:solidFill>
                  <a:schemeClr val="bg1"/>
                </a:solidFill>
              </a:rPr>
              <a:t>✅ </a:t>
            </a:r>
            <a:r>
              <a:rPr kumimoji="0" lang="es-MX" sz="2400" b="0" i="0" u="none" strike="noStrike" kern="0" cap="none" spc="0" normalizeH="0" baseline="0" noProof="0" dirty="0">
                <a:ln>
                  <a:noFill/>
                </a:ln>
                <a:solidFill>
                  <a:schemeClr val="bg1"/>
                </a:solidFill>
                <a:effectLst/>
                <a:uLnTx/>
                <a:uFillTx/>
                <a:latin typeface="Arial"/>
                <a:cs typeface="Arial"/>
                <a:sym typeface="Arial"/>
              </a:rPr>
              <a:t>align-content</a:t>
            </a:r>
            <a:endParaRPr kumimoji="0" lang="en-US" sz="24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FF00"/>
                </a:solidFill>
                <a:effectLst/>
                <a:uLnTx/>
                <a:uFillTx/>
                <a:latin typeface="Franklin Gothic Demi" panose="020B0703020102020204" pitchFamily="34" charset="0"/>
                <a:sym typeface="Arial"/>
              </a:rPr>
              <a:t>PROPIEDADES PARA LOS ITEMS</a:t>
            </a:r>
          </a:p>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lang="en-US" sz="2400" b="0" i="0" u="none" strike="noStrike" kern="0" cap="none" spc="0" normalizeH="0" baseline="0" noProof="0" dirty="0">
              <a:ln>
                <a:noFill/>
              </a:ln>
              <a:solidFill>
                <a:srgbClr val="FFFFFF"/>
              </a:solidFill>
              <a:effectLst/>
              <a:uLnTx/>
              <a:uFillTx/>
              <a:latin typeface="Arial"/>
              <a:cs typeface="Arial"/>
              <a:sym typeface="Arial"/>
            </a:endParaRPr>
          </a:p>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r>
              <a:rPr lang="es-AR" sz="2400" dirty="0">
                <a:solidFill>
                  <a:schemeClr val="bg1"/>
                </a:solidFill>
              </a:rPr>
              <a:t>✅ </a:t>
            </a:r>
            <a:r>
              <a:rPr kumimoji="0" lang="en-US" sz="2400" b="0" i="0" u="none" strike="noStrike" kern="0" cap="none" spc="0" normalizeH="0" baseline="0" noProof="0" dirty="0">
                <a:ln>
                  <a:noFill/>
                </a:ln>
                <a:solidFill>
                  <a:srgbClr val="FFFFFF"/>
                </a:solidFill>
                <a:effectLst/>
                <a:uLnTx/>
                <a:uFillTx/>
                <a:latin typeface="Arial"/>
                <a:cs typeface="Arial"/>
                <a:sym typeface="Arial"/>
              </a:rPr>
              <a:t>grid-area</a:t>
            </a:r>
          </a:p>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r>
              <a:rPr lang="es-AR" sz="2400" dirty="0">
                <a:solidFill>
                  <a:schemeClr val="bg1"/>
                </a:solidFill>
              </a:rPr>
              <a:t>✅ </a:t>
            </a:r>
            <a:r>
              <a:rPr lang="en-US" sz="2400" dirty="0">
                <a:solidFill>
                  <a:srgbClr val="FFFFFF"/>
                </a:solidFill>
              </a:rPr>
              <a:t>grid-row</a:t>
            </a:r>
          </a:p>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r>
              <a:rPr lang="es-AR" sz="2400" dirty="0">
                <a:solidFill>
                  <a:schemeClr val="bg1"/>
                </a:solidFill>
              </a:rPr>
              <a:t>✅ </a:t>
            </a:r>
            <a:r>
              <a:rPr kumimoji="0" lang="en-US" sz="2400" b="0" i="0" u="none" strike="noStrike" kern="0" cap="none" spc="0" normalizeH="0" baseline="0" noProof="0" dirty="0">
                <a:ln>
                  <a:noFill/>
                </a:ln>
                <a:solidFill>
                  <a:srgbClr val="FFFFFF"/>
                </a:solidFill>
                <a:effectLst/>
                <a:uLnTx/>
                <a:uFillTx/>
                <a:latin typeface="Arial"/>
                <a:cs typeface="Arial"/>
                <a:sym typeface="Arial"/>
              </a:rPr>
              <a:t>grid-column</a:t>
            </a:r>
          </a:p>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r>
              <a:rPr lang="es-AR" sz="2400" dirty="0">
                <a:solidFill>
                  <a:schemeClr val="bg1"/>
                </a:solidFill>
              </a:rPr>
              <a:t>✅ </a:t>
            </a:r>
            <a:r>
              <a:rPr lang="en-US" sz="2400" dirty="0">
                <a:solidFill>
                  <a:srgbClr val="FFFFFF"/>
                </a:solidFill>
              </a:rPr>
              <a:t>justify-self</a:t>
            </a:r>
          </a:p>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r>
              <a:rPr lang="es-AR" sz="2400" dirty="0">
                <a:solidFill>
                  <a:schemeClr val="bg1"/>
                </a:solidFill>
              </a:rPr>
              <a:t>✅ </a:t>
            </a:r>
            <a:r>
              <a:rPr kumimoji="0" lang="en-US" sz="2400" b="0" i="0" u="none" strike="noStrike" kern="0" cap="none" spc="0" normalizeH="0" baseline="0" noProof="0" dirty="0">
                <a:ln>
                  <a:noFill/>
                </a:ln>
                <a:solidFill>
                  <a:srgbClr val="FFFFFF"/>
                </a:solidFill>
                <a:effectLst/>
                <a:uLnTx/>
                <a:uFillTx/>
                <a:latin typeface="Arial"/>
                <a:cs typeface="Arial"/>
                <a:sym typeface="Arial"/>
              </a:rPr>
              <a:t>Align-self</a:t>
            </a:r>
          </a:p>
        </p:txBody>
      </p:sp>
    </p:spTree>
    <p:extLst>
      <p:ext uri="{BB962C8B-B14F-4D97-AF65-F5344CB8AC3E}">
        <p14:creationId xmlns:p14="http://schemas.microsoft.com/office/powerpoint/2010/main" val="851309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4BB61-9EB8-6ADC-32D8-631A17CC6244}"/>
              </a:ext>
            </a:extLst>
          </p:cNvPr>
          <p:cNvSpPr>
            <a:spLocks noGrp="1"/>
          </p:cNvSpPr>
          <p:nvPr>
            <p:ph type="ctrTitle"/>
          </p:nvPr>
        </p:nvSpPr>
        <p:spPr>
          <a:xfrm>
            <a:off x="0" y="1122363"/>
            <a:ext cx="12192000" cy="2387600"/>
          </a:xfrm>
        </p:spPr>
        <p:txBody>
          <a:bodyPr>
            <a:normAutofit/>
          </a:bodyPr>
          <a:lstStyle/>
          <a:p>
            <a:r>
              <a:rPr lang="es-AR" sz="8000" dirty="0">
                <a:solidFill>
                  <a:srgbClr val="00BFA6"/>
                </a:solidFill>
                <a:latin typeface="Righteous" panose="02010506000000020000" pitchFamily="2" charset="0"/>
              </a:rPr>
              <a:t>Muchas Gracias!</a:t>
            </a:r>
            <a:endParaRPr lang="en-US" sz="8000" dirty="0">
              <a:solidFill>
                <a:srgbClr val="00BFA6"/>
              </a:solidFill>
              <a:latin typeface="Righteous" panose="02010506000000020000" pitchFamily="2" charset="0"/>
            </a:endParaRPr>
          </a:p>
        </p:txBody>
      </p:sp>
      <p:sp>
        <p:nvSpPr>
          <p:cNvPr id="3" name="Subtítulo 2">
            <a:extLst>
              <a:ext uri="{FF2B5EF4-FFF2-40B4-BE49-F238E27FC236}">
                <a16:creationId xmlns:a16="http://schemas.microsoft.com/office/drawing/2014/main" id="{BBB09285-D1EF-DBCA-6E9E-5D36586CB716}"/>
              </a:ext>
            </a:extLst>
          </p:cNvPr>
          <p:cNvSpPr>
            <a:spLocks noGrp="1"/>
          </p:cNvSpPr>
          <p:nvPr>
            <p:ph type="subTitle" idx="1"/>
          </p:nvPr>
        </p:nvSpPr>
        <p:spPr>
          <a:xfrm>
            <a:off x="0" y="3602038"/>
            <a:ext cx="12192000" cy="1655762"/>
          </a:xfrm>
        </p:spPr>
        <p:txBody>
          <a:bodyPr>
            <a:normAutofit/>
          </a:bodyPr>
          <a:lstStyle/>
          <a:p>
            <a:r>
              <a:rPr lang="es-AR" sz="3600" dirty="0">
                <a:solidFill>
                  <a:srgbClr val="FFFF00"/>
                </a:solidFill>
                <a:latin typeface="Righteous" panose="02010506000000020000" pitchFamily="2" charset="0"/>
              </a:rPr>
              <a:t>Tecno Marema School 😁</a:t>
            </a:r>
            <a:endParaRPr lang="en-US" sz="3600" dirty="0">
              <a:solidFill>
                <a:srgbClr val="FFFF00"/>
              </a:solidFill>
              <a:latin typeface="Righteous" panose="02010506000000020000" pitchFamily="2" charset="0"/>
            </a:endParaRPr>
          </a:p>
        </p:txBody>
      </p:sp>
    </p:spTree>
    <p:extLst>
      <p:ext uri="{BB962C8B-B14F-4D97-AF65-F5344CB8AC3E}">
        <p14:creationId xmlns:p14="http://schemas.microsoft.com/office/powerpoint/2010/main" val="461931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4BB61-9EB8-6ADC-32D8-631A17CC6244}"/>
              </a:ext>
            </a:extLst>
          </p:cNvPr>
          <p:cNvSpPr>
            <a:spLocks noGrp="1"/>
          </p:cNvSpPr>
          <p:nvPr>
            <p:ph type="ctrTitle"/>
          </p:nvPr>
        </p:nvSpPr>
        <p:spPr/>
        <p:txBody>
          <a:bodyPr>
            <a:normAutofit/>
          </a:bodyPr>
          <a:lstStyle/>
          <a:p>
            <a:r>
              <a:rPr lang="es-AR" sz="8000" dirty="0">
                <a:latin typeface="Righteous" panose="02010506000000020000" pitchFamily="2" charset="0"/>
              </a:rPr>
              <a:t>Tecno Marema</a:t>
            </a:r>
            <a:endParaRPr lang="en-US" sz="8000" dirty="0">
              <a:latin typeface="Righteous" panose="02010506000000020000" pitchFamily="2" charset="0"/>
            </a:endParaRPr>
          </a:p>
        </p:txBody>
      </p:sp>
      <p:sp>
        <p:nvSpPr>
          <p:cNvPr id="3" name="Subtítulo 2">
            <a:extLst>
              <a:ext uri="{FF2B5EF4-FFF2-40B4-BE49-F238E27FC236}">
                <a16:creationId xmlns:a16="http://schemas.microsoft.com/office/drawing/2014/main" id="{BBB09285-D1EF-DBCA-6E9E-5D36586CB716}"/>
              </a:ext>
            </a:extLst>
          </p:cNvPr>
          <p:cNvSpPr>
            <a:spLocks noGrp="1"/>
          </p:cNvSpPr>
          <p:nvPr>
            <p:ph type="subTitle" idx="1"/>
          </p:nvPr>
        </p:nvSpPr>
        <p:spPr/>
        <p:txBody>
          <a:bodyPr>
            <a:normAutofit/>
          </a:bodyPr>
          <a:lstStyle/>
          <a:p>
            <a:r>
              <a:rPr lang="es-AR" sz="3600" dirty="0">
                <a:latin typeface="Righteous" panose="02010506000000020000" pitchFamily="2" charset="0"/>
              </a:rPr>
              <a:t>School</a:t>
            </a:r>
            <a:endParaRPr lang="en-US" sz="3600" dirty="0">
              <a:latin typeface="Righteous" panose="02010506000000020000" pitchFamily="2" charset="0"/>
            </a:endParaRPr>
          </a:p>
        </p:txBody>
      </p:sp>
    </p:spTree>
    <p:extLst>
      <p:ext uri="{BB962C8B-B14F-4D97-AF65-F5344CB8AC3E}">
        <p14:creationId xmlns:p14="http://schemas.microsoft.com/office/powerpoint/2010/main" val="835551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4BB61-9EB8-6ADC-32D8-631A17CC6244}"/>
              </a:ext>
            </a:extLst>
          </p:cNvPr>
          <p:cNvSpPr>
            <a:spLocks noGrp="1"/>
          </p:cNvSpPr>
          <p:nvPr>
            <p:ph type="ctrTitle"/>
          </p:nvPr>
        </p:nvSpPr>
        <p:spPr/>
        <p:txBody>
          <a:bodyPr>
            <a:normAutofit/>
          </a:bodyPr>
          <a:lstStyle/>
          <a:p>
            <a:r>
              <a:rPr lang="es-AR" sz="8000" dirty="0">
                <a:solidFill>
                  <a:srgbClr val="00BFA6"/>
                </a:solidFill>
                <a:latin typeface="Righteous" panose="02010506000000020000" pitchFamily="2" charset="0"/>
              </a:rPr>
              <a:t>Curso de HTML</a:t>
            </a:r>
            <a:endParaRPr lang="en-US" sz="8000" dirty="0">
              <a:solidFill>
                <a:srgbClr val="00BFA6"/>
              </a:solidFill>
              <a:latin typeface="Righteous" panose="02010506000000020000" pitchFamily="2" charset="0"/>
            </a:endParaRPr>
          </a:p>
        </p:txBody>
      </p:sp>
      <p:sp>
        <p:nvSpPr>
          <p:cNvPr id="3" name="Subtítulo 2">
            <a:extLst>
              <a:ext uri="{FF2B5EF4-FFF2-40B4-BE49-F238E27FC236}">
                <a16:creationId xmlns:a16="http://schemas.microsoft.com/office/drawing/2014/main" id="{BBB09285-D1EF-DBCA-6E9E-5D36586CB716}"/>
              </a:ext>
            </a:extLst>
          </p:cNvPr>
          <p:cNvSpPr>
            <a:spLocks noGrp="1"/>
          </p:cNvSpPr>
          <p:nvPr>
            <p:ph type="subTitle" idx="1"/>
          </p:nvPr>
        </p:nvSpPr>
        <p:spPr/>
        <p:txBody>
          <a:bodyPr>
            <a:normAutofit/>
          </a:bodyPr>
          <a:lstStyle/>
          <a:p>
            <a:r>
              <a:rPr lang="es-AR" sz="3600" dirty="0">
                <a:solidFill>
                  <a:srgbClr val="6C63FF"/>
                </a:solidFill>
                <a:latin typeface="Righteous" panose="02010506000000020000" pitchFamily="2" charset="0"/>
              </a:rPr>
              <a:t>En Tecno Marema School</a:t>
            </a:r>
            <a:endParaRPr lang="en-US" sz="3600" dirty="0">
              <a:solidFill>
                <a:srgbClr val="6C63FF"/>
              </a:solidFill>
              <a:latin typeface="Righteous" panose="02010506000000020000" pitchFamily="2" charset="0"/>
            </a:endParaRPr>
          </a:p>
        </p:txBody>
      </p:sp>
    </p:spTree>
    <p:extLst>
      <p:ext uri="{BB962C8B-B14F-4D97-AF65-F5344CB8AC3E}">
        <p14:creationId xmlns:p14="http://schemas.microsoft.com/office/powerpoint/2010/main" val="2888192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4BB61-9EB8-6ADC-32D8-631A17CC6244}"/>
              </a:ext>
            </a:extLst>
          </p:cNvPr>
          <p:cNvSpPr>
            <a:spLocks noGrp="1"/>
          </p:cNvSpPr>
          <p:nvPr>
            <p:ph type="ctrTitle"/>
          </p:nvPr>
        </p:nvSpPr>
        <p:spPr/>
        <p:txBody>
          <a:bodyPr>
            <a:normAutofit/>
          </a:bodyPr>
          <a:lstStyle/>
          <a:p>
            <a:r>
              <a:rPr lang="es-AR" sz="8000" dirty="0">
                <a:solidFill>
                  <a:srgbClr val="00BFA6"/>
                </a:solidFill>
                <a:latin typeface="Righteous" panose="02010506000000020000" pitchFamily="2" charset="0"/>
              </a:rPr>
              <a:t>Curso de HTML</a:t>
            </a:r>
            <a:endParaRPr lang="en-US" sz="8000" dirty="0">
              <a:solidFill>
                <a:srgbClr val="00BFA6"/>
              </a:solidFill>
              <a:latin typeface="Righteous" panose="02010506000000020000" pitchFamily="2" charset="0"/>
            </a:endParaRPr>
          </a:p>
        </p:txBody>
      </p:sp>
      <p:sp>
        <p:nvSpPr>
          <p:cNvPr id="3" name="Subtítulo 2">
            <a:extLst>
              <a:ext uri="{FF2B5EF4-FFF2-40B4-BE49-F238E27FC236}">
                <a16:creationId xmlns:a16="http://schemas.microsoft.com/office/drawing/2014/main" id="{BBB09285-D1EF-DBCA-6E9E-5D36586CB716}"/>
              </a:ext>
            </a:extLst>
          </p:cNvPr>
          <p:cNvSpPr>
            <a:spLocks noGrp="1"/>
          </p:cNvSpPr>
          <p:nvPr>
            <p:ph type="subTitle" idx="1"/>
          </p:nvPr>
        </p:nvSpPr>
        <p:spPr/>
        <p:txBody>
          <a:bodyPr>
            <a:normAutofit/>
          </a:bodyPr>
          <a:lstStyle/>
          <a:p>
            <a:r>
              <a:rPr lang="es-AR" sz="3600" dirty="0">
                <a:solidFill>
                  <a:schemeClr val="bg1"/>
                </a:solidFill>
                <a:latin typeface="Righteous" panose="02010506000000020000" pitchFamily="2" charset="0"/>
              </a:rPr>
              <a:t>En Tecno Marema School</a:t>
            </a:r>
            <a:endParaRPr lang="en-US" sz="3600" dirty="0">
              <a:solidFill>
                <a:schemeClr val="bg1"/>
              </a:solidFill>
              <a:latin typeface="Righteous" panose="02010506000000020000" pitchFamily="2" charset="0"/>
            </a:endParaRPr>
          </a:p>
        </p:txBody>
      </p:sp>
    </p:spTree>
    <p:extLst>
      <p:ext uri="{BB962C8B-B14F-4D97-AF65-F5344CB8AC3E}">
        <p14:creationId xmlns:p14="http://schemas.microsoft.com/office/powerpoint/2010/main" val="89124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4BB61-9EB8-6ADC-32D8-631A17CC6244}"/>
              </a:ext>
            </a:extLst>
          </p:cNvPr>
          <p:cNvSpPr>
            <a:spLocks noGrp="1"/>
          </p:cNvSpPr>
          <p:nvPr>
            <p:ph type="ctrTitle"/>
          </p:nvPr>
        </p:nvSpPr>
        <p:spPr>
          <a:xfrm>
            <a:off x="1" y="0"/>
            <a:ext cx="3049029" cy="745169"/>
          </a:xfrm>
        </p:spPr>
        <p:txBody>
          <a:bodyPr>
            <a:normAutofit/>
          </a:bodyPr>
          <a:lstStyle/>
          <a:p>
            <a:r>
              <a:rPr lang="es-AR" sz="2800" dirty="0">
                <a:solidFill>
                  <a:schemeClr val="bg1"/>
                </a:solidFill>
                <a:latin typeface="Righteous" panose="02010506000000020000" pitchFamily="2" charset="0"/>
              </a:rPr>
              <a:t>Curso de CSS </a:t>
            </a:r>
            <a:endParaRPr lang="en-US" sz="2800" dirty="0">
              <a:solidFill>
                <a:schemeClr val="bg1"/>
              </a:solidFill>
              <a:latin typeface="Righteous" panose="02010506000000020000" pitchFamily="2" charset="0"/>
            </a:endParaRPr>
          </a:p>
        </p:txBody>
      </p:sp>
      <p:sp>
        <p:nvSpPr>
          <p:cNvPr id="3" name="Subtítulo 2">
            <a:extLst>
              <a:ext uri="{FF2B5EF4-FFF2-40B4-BE49-F238E27FC236}">
                <a16:creationId xmlns:a16="http://schemas.microsoft.com/office/drawing/2014/main" id="{BBB09285-D1EF-DBCA-6E9E-5D36586CB716}"/>
              </a:ext>
            </a:extLst>
          </p:cNvPr>
          <p:cNvSpPr>
            <a:spLocks noGrp="1"/>
          </p:cNvSpPr>
          <p:nvPr>
            <p:ph type="subTitle" idx="1"/>
          </p:nvPr>
        </p:nvSpPr>
        <p:spPr>
          <a:xfrm>
            <a:off x="7957752" y="228406"/>
            <a:ext cx="4333102" cy="516763"/>
          </a:xfrm>
        </p:spPr>
        <p:txBody>
          <a:bodyPr>
            <a:normAutofit/>
          </a:bodyPr>
          <a:lstStyle/>
          <a:p>
            <a:r>
              <a:rPr lang="es-AR" sz="2800" dirty="0">
                <a:solidFill>
                  <a:srgbClr val="FFFF00"/>
                </a:solidFill>
                <a:latin typeface="Righteous" panose="02010506000000020000" pitchFamily="2" charset="0"/>
              </a:rPr>
              <a:t>En Tecno Marema</a:t>
            </a:r>
            <a:endParaRPr lang="en-US" sz="2800" dirty="0">
              <a:solidFill>
                <a:srgbClr val="FFFF00"/>
              </a:solidFill>
              <a:latin typeface="Righteous" panose="02010506000000020000" pitchFamily="2" charset="0"/>
            </a:endParaRPr>
          </a:p>
        </p:txBody>
      </p:sp>
      <p:sp>
        <p:nvSpPr>
          <p:cNvPr id="5" name="CuadroTexto 4">
            <a:extLst>
              <a:ext uri="{FF2B5EF4-FFF2-40B4-BE49-F238E27FC236}">
                <a16:creationId xmlns:a16="http://schemas.microsoft.com/office/drawing/2014/main" id="{6814EDAE-2CAE-BE0A-540E-DF6F7F9C533A}"/>
              </a:ext>
            </a:extLst>
          </p:cNvPr>
          <p:cNvSpPr txBox="1"/>
          <p:nvPr/>
        </p:nvSpPr>
        <p:spPr>
          <a:xfrm>
            <a:off x="0" y="827157"/>
            <a:ext cx="12192000" cy="707886"/>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AR" sz="4000" dirty="0">
                <a:solidFill>
                  <a:srgbClr val="FFFFFF"/>
                </a:solidFill>
                <a:latin typeface="Righteous" panose="02010506000000020000" pitchFamily="2" charset="0"/>
                <a:ea typeface="Kozuka Mincho Pro EL" panose="02020200000000000000" pitchFamily="18" charset="-128"/>
              </a:rPr>
              <a:t>C</a:t>
            </a:r>
            <a:r>
              <a:rPr kumimoji="0" lang="es-AR" sz="4000" b="0" i="0" strike="noStrike" kern="1200" cap="none" spc="0" normalizeH="0" baseline="0" noProof="0" dirty="0">
                <a:ln>
                  <a:noFill/>
                </a:ln>
                <a:solidFill>
                  <a:srgbClr val="FFFFFF"/>
                </a:solidFill>
                <a:effectLst/>
                <a:uLnTx/>
                <a:uFillTx/>
                <a:latin typeface="Righteous" panose="02010506000000020000" pitchFamily="2" charset="0"/>
                <a:ea typeface="Kozuka Mincho Pro EL" panose="02020200000000000000" pitchFamily="18" charset="-128"/>
              </a:rPr>
              <a:t>lase 7</a:t>
            </a:r>
            <a:endParaRPr kumimoji="0" lang="en-US" sz="4000" b="0" i="0" strike="noStrike" kern="1200" cap="none" spc="0" normalizeH="0" baseline="0" noProof="0" dirty="0">
              <a:ln>
                <a:noFill/>
              </a:ln>
              <a:solidFill>
                <a:srgbClr val="FFFFFF"/>
              </a:solidFill>
              <a:effectLst/>
              <a:uLnTx/>
              <a:uFillTx/>
              <a:latin typeface="Righteous" panose="02010506000000020000" pitchFamily="2" charset="0"/>
              <a:ea typeface="Kozuka Mincho Pro EL" panose="02020200000000000000" pitchFamily="18" charset="-128"/>
            </a:endParaRPr>
          </a:p>
        </p:txBody>
      </p:sp>
      <p:sp>
        <p:nvSpPr>
          <p:cNvPr id="6" name="CuadroTexto 4">
            <a:extLst>
              <a:ext uri="{FF2B5EF4-FFF2-40B4-BE49-F238E27FC236}">
                <a16:creationId xmlns:a16="http://schemas.microsoft.com/office/drawing/2014/main" id="{DC6D16B3-8D00-E842-1429-A012786D1D51}"/>
              </a:ext>
            </a:extLst>
          </p:cNvPr>
          <p:cNvSpPr txBox="1"/>
          <p:nvPr/>
        </p:nvSpPr>
        <p:spPr>
          <a:xfrm>
            <a:off x="1758096" y="2213283"/>
            <a:ext cx="8675807" cy="280076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defRPr/>
            </a:pPr>
            <a:r>
              <a:rPr lang="es-AR" sz="3200" dirty="0">
                <a:solidFill>
                  <a:srgbClr val="FFFF00"/>
                </a:solidFill>
                <a:latin typeface="Righteous" panose="02010506000000020000" pitchFamily="2" charset="0"/>
              </a:rPr>
              <a:t>Introducción a Grid</a:t>
            </a:r>
          </a:p>
          <a:p>
            <a:pPr algn="ctr" defTabSz="1219170">
              <a:defRPr/>
            </a:pPr>
            <a:endParaRPr lang="es-AR" sz="2400" dirty="0">
              <a:solidFill>
                <a:srgbClr val="FFFFFF"/>
              </a:solidFill>
              <a:latin typeface="Righteous" panose="02010506000000020000" pitchFamily="2" charset="0"/>
            </a:endParaRPr>
          </a:p>
          <a:p>
            <a:pPr defTabSz="1219170">
              <a:defRPr/>
            </a:pPr>
            <a:r>
              <a:rPr lang="es-AR" sz="2400" dirty="0">
                <a:solidFill>
                  <a:srgbClr val="FFFFFF"/>
                </a:solidFill>
                <a:latin typeface="Righteous" panose="02010506000000020000" pitchFamily="2" charset="0"/>
              </a:rPr>
              <a:t>✅Conoceremos a grid</a:t>
            </a:r>
          </a:p>
          <a:p>
            <a:pPr defTabSz="1219170">
              <a:defRPr/>
            </a:pPr>
            <a:r>
              <a:rPr lang="es-AR" sz="2400" dirty="0">
                <a:solidFill>
                  <a:srgbClr val="FFFFFF"/>
                </a:solidFill>
                <a:latin typeface="Righteous" panose="02010506000000020000" pitchFamily="2" charset="0"/>
              </a:rPr>
              <a:t>✅Presentaremos las diferentes formas de maquetar con grids</a:t>
            </a:r>
          </a:p>
          <a:p>
            <a:pPr defTabSz="1219170">
              <a:defRPr/>
            </a:pPr>
            <a:r>
              <a:rPr lang="es-AR" sz="2400" dirty="0">
                <a:solidFill>
                  <a:srgbClr val="FFFFFF"/>
                </a:solidFill>
                <a:latin typeface="Righteous" panose="02010506000000020000" pitchFamily="2" charset="0"/>
              </a:rPr>
              <a:t>✅Aprenderemos diferentes etiquetas destinadas al contenedor y a sus items</a:t>
            </a:r>
            <a:endParaRPr lang="en-US" sz="2400" dirty="0">
              <a:solidFill>
                <a:srgbClr val="FFFFFF"/>
              </a:solidFill>
              <a:latin typeface="Righteous" panose="02010506000000020000" pitchFamily="2" charset="0"/>
            </a:endParaRPr>
          </a:p>
        </p:txBody>
      </p:sp>
    </p:spTree>
    <p:extLst>
      <p:ext uri="{BB962C8B-B14F-4D97-AF65-F5344CB8AC3E}">
        <p14:creationId xmlns:p14="http://schemas.microsoft.com/office/powerpoint/2010/main" val="4066886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4BB61-9EB8-6ADC-32D8-631A17CC6244}"/>
              </a:ext>
            </a:extLst>
          </p:cNvPr>
          <p:cNvSpPr>
            <a:spLocks noGrp="1"/>
          </p:cNvSpPr>
          <p:nvPr>
            <p:ph type="ctrTitle"/>
          </p:nvPr>
        </p:nvSpPr>
        <p:spPr/>
        <p:txBody>
          <a:bodyPr>
            <a:normAutofit/>
          </a:bodyPr>
          <a:lstStyle/>
          <a:p>
            <a:r>
              <a:rPr lang="es-AR" sz="8000" dirty="0">
                <a:solidFill>
                  <a:schemeClr val="bg1"/>
                </a:solidFill>
                <a:latin typeface="Righteous" panose="02010506000000020000" pitchFamily="2" charset="0"/>
              </a:rPr>
              <a:t>Curso de HTML</a:t>
            </a:r>
            <a:endParaRPr lang="en-US" sz="8000" dirty="0">
              <a:solidFill>
                <a:schemeClr val="bg1"/>
              </a:solidFill>
              <a:latin typeface="Righteous" panose="02010506000000020000" pitchFamily="2" charset="0"/>
            </a:endParaRPr>
          </a:p>
        </p:txBody>
      </p:sp>
      <p:sp>
        <p:nvSpPr>
          <p:cNvPr id="3" name="Subtítulo 2">
            <a:extLst>
              <a:ext uri="{FF2B5EF4-FFF2-40B4-BE49-F238E27FC236}">
                <a16:creationId xmlns:a16="http://schemas.microsoft.com/office/drawing/2014/main" id="{BBB09285-D1EF-DBCA-6E9E-5D36586CB716}"/>
              </a:ext>
            </a:extLst>
          </p:cNvPr>
          <p:cNvSpPr>
            <a:spLocks noGrp="1"/>
          </p:cNvSpPr>
          <p:nvPr>
            <p:ph type="subTitle" idx="1"/>
          </p:nvPr>
        </p:nvSpPr>
        <p:spPr/>
        <p:txBody>
          <a:bodyPr>
            <a:normAutofit/>
          </a:bodyPr>
          <a:lstStyle/>
          <a:p>
            <a:r>
              <a:rPr lang="es-AR" sz="3600" dirty="0">
                <a:solidFill>
                  <a:srgbClr val="6C63FF"/>
                </a:solidFill>
                <a:latin typeface="Righteous" panose="02010506000000020000" pitchFamily="2" charset="0"/>
              </a:rPr>
              <a:t>En Tecno Marema School</a:t>
            </a:r>
            <a:endParaRPr lang="en-US" sz="3600" dirty="0">
              <a:solidFill>
                <a:srgbClr val="6C63FF"/>
              </a:solidFill>
              <a:latin typeface="Righteous" panose="02010506000000020000" pitchFamily="2" charset="0"/>
            </a:endParaRPr>
          </a:p>
        </p:txBody>
      </p:sp>
    </p:spTree>
    <p:extLst>
      <p:ext uri="{BB962C8B-B14F-4D97-AF65-F5344CB8AC3E}">
        <p14:creationId xmlns:p14="http://schemas.microsoft.com/office/powerpoint/2010/main" val="3517355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Grids</a:t>
            </a:r>
            <a:endParaRPr sz="4000" b="0" dirty="0">
              <a:latin typeface="Righteous" panose="02010506000000020000" pitchFamily="2" charset="0"/>
              <a:ea typeface="Roboto"/>
              <a:cs typeface="Roboto"/>
              <a:sym typeface="Roboto"/>
            </a:endParaRPr>
          </a:p>
        </p:txBody>
      </p:sp>
      <p:pic>
        <p:nvPicPr>
          <p:cNvPr id="26626" name="Picture 2" descr="Understanding CSS Gr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951" y="1212131"/>
            <a:ext cx="8696098" cy="489155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03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Grids</a:t>
            </a:r>
            <a:endParaRPr sz="4000" b="0" dirty="0">
              <a:latin typeface="Righteous" panose="02010506000000020000" pitchFamily="2" charset="0"/>
              <a:ea typeface="Roboto"/>
              <a:cs typeface="Roboto"/>
              <a:sym typeface="Roboto"/>
            </a:endParaRPr>
          </a:p>
        </p:txBody>
      </p:sp>
      <p:sp>
        <p:nvSpPr>
          <p:cNvPr id="2" name="Rectángulo 1"/>
          <p:cNvSpPr/>
          <p:nvPr/>
        </p:nvSpPr>
        <p:spPr>
          <a:xfrm>
            <a:off x="827314" y="1329819"/>
            <a:ext cx="10537371" cy="4524315"/>
          </a:xfrm>
          <a:prstGeom prst="rect">
            <a:avLst/>
          </a:prstGeom>
        </p:spPr>
        <p:txBody>
          <a:bodyPr wrap="square">
            <a:spAutoFit/>
          </a:bodyPr>
          <a:lstStyle/>
          <a:p>
            <a:r>
              <a:rPr lang="es-MX" sz="2400" dirty="0">
                <a:solidFill>
                  <a:schemeClr val="bg1"/>
                </a:solidFill>
                <a:latin typeface="Righteous" panose="02010506000000020000" pitchFamily="2" charset="0"/>
              </a:rPr>
              <a:t>CSS Grid es un sistema de maquetación web que divide la página en una cuadrícula o rejilla (grid) a partir de la cual se pueden posicionar los diferentes elementos de manera más sencilla, versátil y coherente.</a:t>
            </a:r>
          </a:p>
          <a:p>
            <a:endParaRPr lang="es-MX" sz="2400" dirty="0">
              <a:solidFill>
                <a:schemeClr val="bg1"/>
              </a:solidFill>
              <a:latin typeface="Righteous" panose="02010506000000020000" pitchFamily="2" charset="0"/>
            </a:endParaRPr>
          </a:p>
          <a:p>
            <a:r>
              <a:rPr lang="es-MX" sz="2400" dirty="0">
                <a:solidFill>
                  <a:schemeClr val="bg1"/>
                </a:solidFill>
                <a:latin typeface="Righteous" panose="02010506000000020000" pitchFamily="2" charset="0"/>
              </a:rPr>
              <a:t>Su practicidad y sus múltiples ventajas lo han convertido en un estándar. Es decir, casi cualquier navegador soporta e interpreta este tipo de código.</a:t>
            </a:r>
          </a:p>
          <a:p>
            <a:endParaRPr lang="es-MX" sz="2400" dirty="0">
              <a:solidFill>
                <a:schemeClr val="bg1"/>
              </a:solidFill>
              <a:latin typeface="Righteous" panose="02010506000000020000" pitchFamily="2" charset="0"/>
            </a:endParaRPr>
          </a:p>
          <a:p>
            <a:r>
              <a:rPr lang="es-MX" sz="2400" dirty="0">
                <a:solidFill>
                  <a:schemeClr val="bg1"/>
                </a:solidFill>
                <a:latin typeface="Righteous" panose="02010506000000020000" pitchFamily="2" charset="0"/>
              </a:rPr>
              <a:t>La irrupción de CSS Grid, junto con Flexbox, supuso una revolución en el mundo de la programación web, ya que permitía realizar con mucho menos código elementos y estructuras que resultaban muy complejas o directamente imposibles.</a:t>
            </a:r>
            <a:endParaRPr lang="en-US" sz="2400" dirty="0">
              <a:solidFill>
                <a:schemeClr val="bg1"/>
              </a:solidFill>
              <a:latin typeface="Righteous" panose="02010506000000020000" pitchFamily="2" charset="0"/>
            </a:endParaRPr>
          </a:p>
        </p:txBody>
      </p:sp>
    </p:spTree>
    <p:extLst>
      <p:ext uri="{BB962C8B-B14F-4D97-AF65-F5344CB8AC3E}">
        <p14:creationId xmlns:p14="http://schemas.microsoft.com/office/powerpoint/2010/main" val="138975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Grids</a:t>
            </a:r>
            <a:endParaRPr sz="4000" b="0" dirty="0">
              <a:latin typeface="Righteous" panose="02010506000000020000" pitchFamily="2" charset="0"/>
              <a:ea typeface="Roboto"/>
              <a:cs typeface="Roboto"/>
              <a:sym typeface="Roboto"/>
            </a:endParaRPr>
          </a:p>
        </p:txBody>
      </p:sp>
      <p:pic>
        <p:nvPicPr>
          <p:cNvPr id="9218" name="Picture 2" descr="Grid CSS: ¿Cómo funcio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064" y="1267654"/>
            <a:ext cx="7983872" cy="514557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716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Grids</a:t>
            </a:r>
            <a:endParaRPr sz="4000" b="0" dirty="0">
              <a:latin typeface="Righteous" panose="02010506000000020000" pitchFamily="2" charset="0"/>
              <a:ea typeface="Roboto"/>
              <a:cs typeface="Roboto"/>
              <a:sym typeface="Roboto"/>
            </a:endParaRPr>
          </a:p>
        </p:txBody>
      </p:sp>
      <p:sp>
        <p:nvSpPr>
          <p:cNvPr id="2" name="Rectángulo 1"/>
          <p:cNvSpPr/>
          <p:nvPr/>
        </p:nvSpPr>
        <p:spPr>
          <a:xfrm>
            <a:off x="827314" y="1329819"/>
            <a:ext cx="10537371" cy="4154984"/>
          </a:xfrm>
          <a:prstGeom prst="rect">
            <a:avLst/>
          </a:prstGeom>
        </p:spPr>
        <p:txBody>
          <a:bodyPr wrap="square">
            <a:spAutoFit/>
          </a:bodyPr>
          <a:lstStyle/>
          <a:p>
            <a:r>
              <a:rPr lang="es-MX" sz="2400" dirty="0">
                <a:solidFill>
                  <a:srgbClr val="FFFF00"/>
                </a:solidFill>
                <a:latin typeface="Righteous" panose="02010506000000020000" pitchFamily="2" charset="0"/>
              </a:rPr>
              <a:t>Contenedor:</a:t>
            </a:r>
            <a:r>
              <a:rPr lang="es-MX" sz="2400" dirty="0">
                <a:solidFill>
                  <a:srgbClr val="00B050"/>
                </a:solidFill>
                <a:latin typeface="Righteous" panose="02010506000000020000" pitchFamily="2" charset="0"/>
              </a:rPr>
              <a:t> </a:t>
            </a:r>
            <a:r>
              <a:rPr lang="es-MX" sz="2400" dirty="0">
                <a:solidFill>
                  <a:schemeClr val="bg1"/>
                </a:solidFill>
                <a:latin typeface="Righteous" panose="02010506000000020000" pitchFamily="2" charset="0"/>
              </a:rPr>
              <a:t>El elemento padre contenedor que definirá la cuadrícula o rejilla.</a:t>
            </a:r>
          </a:p>
          <a:p>
            <a:r>
              <a:rPr lang="es-MX" sz="2400" dirty="0">
                <a:solidFill>
                  <a:srgbClr val="FFFF00"/>
                </a:solidFill>
                <a:latin typeface="Righteous" panose="02010506000000020000" pitchFamily="2" charset="0"/>
              </a:rPr>
              <a:t>Ítem:</a:t>
            </a:r>
            <a:r>
              <a:rPr lang="es-MX" sz="2400" dirty="0">
                <a:solidFill>
                  <a:srgbClr val="00B050"/>
                </a:solidFill>
                <a:latin typeface="Righteous" panose="02010506000000020000" pitchFamily="2" charset="0"/>
              </a:rPr>
              <a:t> </a:t>
            </a:r>
            <a:r>
              <a:rPr lang="es-MX" sz="2400" dirty="0">
                <a:solidFill>
                  <a:schemeClr val="bg1"/>
                </a:solidFill>
                <a:latin typeface="Righteous" panose="02010506000000020000" pitchFamily="2" charset="0"/>
              </a:rPr>
              <a:t>Cada uno de los hijos que contiene la cuadrícula (elemento contenedor).</a:t>
            </a:r>
          </a:p>
          <a:p>
            <a:r>
              <a:rPr lang="es-MX" sz="2400" dirty="0">
                <a:solidFill>
                  <a:srgbClr val="FFFF00"/>
                </a:solidFill>
                <a:latin typeface="Righteous" panose="02010506000000020000" pitchFamily="2" charset="0"/>
              </a:rPr>
              <a:t>Celda (grid cell):</a:t>
            </a:r>
            <a:r>
              <a:rPr lang="es-MX" sz="2400" dirty="0">
                <a:solidFill>
                  <a:srgbClr val="00B050"/>
                </a:solidFill>
                <a:latin typeface="Righteous" panose="02010506000000020000" pitchFamily="2" charset="0"/>
              </a:rPr>
              <a:t> </a:t>
            </a:r>
            <a:r>
              <a:rPr lang="es-MX" sz="2400" dirty="0">
                <a:solidFill>
                  <a:schemeClr val="bg1"/>
                </a:solidFill>
                <a:latin typeface="Righteous" panose="02010506000000020000" pitchFamily="2" charset="0"/>
              </a:rPr>
              <a:t>Cada uno de los cuadritos (unidad mínima) de la cuadrícula.</a:t>
            </a:r>
            <a:endParaRPr lang="es-MX" sz="2400" dirty="0">
              <a:solidFill>
                <a:srgbClr val="FFFF00"/>
              </a:solidFill>
              <a:latin typeface="Righteous" panose="02010506000000020000" pitchFamily="2" charset="0"/>
            </a:endParaRPr>
          </a:p>
          <a:p>
            <a:r>
              <a:rPr lang="es-MX" sz="2400" dirty="0">
                <a:solidFill>
                  <a:srgbClr val="FFFF00"/>
                </a:solidFill>
                <a:latin typeface="Righteous" panose="02010506000000020000" pitchFamily="2" charset="0"/>
              </a:rPr>
              <a:t>Area (grid area):</a:t>
            </a:r>
            <a:r>
              <a:rPr lang="es-MX" sz="2400" dirty="0">
                <a:solidFill>
                  <a:srgbClr val="00B050"/>
                </a:solidFill>
                <a:latin typeface="Righteous" panose="02010506000000020000" pitchFamily="2" charset="0"/>
              </a:rPr>
              <a:t> </a:t>
            </a:r>
            <a:r>
              <a:rPr lang="es-MX" sz="2400" dirty="0">
                <a:solidFill>
                  <a:schemeClr val="bg1"/>
                </a:solidFill>
                <a:latin typeface="Righteous" panose="02010506000000020000" pitchFamily="2" charset="0"/>
              </a:rPr>
              <a:t>Región o conjunto de celdas de la cuadrícula.</a:t>
            </a:r>
          </a:p>
          <a:p>
            <a:r>
              <a:rPr lang="es-MX" sz="2400" dirty="0">
                <a:solidFill>
                  <a:srgbClr val="FFFF00"/>
                </a:solidFill>
                <a:latin typeface="Righteous" panose="02010506000000020000" pitchFamily="2" charset="0"/>
              </a:rPr>
              <a:t>Banda (grid track):</a:t>
            </a:r>
            <a:r>
              <a:rPr lang="es-MX" sz="2400" dirty="0">
                <a:solidFill>
                  <a:srgbClr val="00B050"/>
                </a:solidFill>
                <a:latin typeface="Righteous" panose="02010506000000020000" pitchFamily="2" charset="0"/>
              </a:rPr>
              <a:t> </a:t>
            </a:r>
            <a:r>
              <a:rPr lang="es-MX" sz="2400" dirty="0">
                <a:solidFill>
                  <a:schemeClr val="bg1"/>
                </a:solidFill>
                <a:latin typeface="Righteous" panose="02010506000000020000" pitchFamily="2" charset="0"/>
              </a:rPr>
              <a:t>Banda horizontal o vertical de celdas de la cuadrícula.</a:t>
            </a:r>
          </a:p>
          <a:p>
            <a:r>
              <a:rPr lang="es-MX" sz="2400" dirty="0">
                <a:solidFill>
                  <a:srgbClr val="FFFF00"/>
                </a:solidFill>
                <a:latin typeface="Righteous" panose="02010506000000020000" pitchFamily="2" charset="0"/>
              </a:rPr>
              <a:t>Línea (grid line):</a:t>
            </a:r>
            <a:r>
              <a:rPr lang="es-MX" sz="2400" dirty="0">
                <a:solidFill>
                  <a:srgbClr val="00B050"/>
                </a:solidFill>
                <a:latin typeface="Righteous" panose="02010506000000020000" pitchFamily="2" charset="0"/>
              </a:rPr>
              <a:t> </a:t>
            </a:r>
            <a:r>
              <a:rPr lang="es-MX" sz="2400" dirty="0">
                <a:solidFill>
                  <a:schemeClr val="bg1"/>
                </a:solidFill>
                <a:latin typeface="Righteous" panose="02010506000000020000" pitchFamily="2" charset="0"/>
              </a:rPr>
              <a:t>Separador horizontal o vertical de las celdas de la cuadrícula.</a:t>
            </a:r>
            <a:endParaRPr lang="en-US" sz="2400" dirty="0">
              <a:solidFill>
                <a:schemeClr val="bg1"/>
              </a:solidFill>
              <a:latin typeface="Righteous" panose="02010506000000020000" pitchFamily="2" charset="0"/>
            </a:endParaRPr>
          </a:p>
        </p:txBody>
      </p:sp>
    </p:spTree>
    <p:extLst>
      <p:ext uri="{BB962C8B-B14F-4D97-AF65-F5344CB8AC3E}">
        <p14:creationId xmlns:p14="http://schemas.microsoft.com/office/powerpoint/2010/main" val="2185163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Grids</a:t>
            </a:r>
            <a:endParaRPr sz="4000" b="0" dirty="0">
              <a:latin typeface="Righteous" panose="02010506000000020000" pitchFamily="2" charset="0"/>
              <a:ea typeface="Roboto"/>
              <a:cs typeface="Roboto"/>
              <a:sym typeface="Roboto"/>
            </a:endParaRPr>
          </a:p>
        </p:txBody>
      </p:sp>
      <p:sp>
        <p:nvSpPr>
          <p:cNvPr id="2" name="Rectángulo 1"/>
          <p:cNvSpPr/>
          <p:nvPr/>
        </p:nvSpPr>
        <p:spPr>
          <a:xfrm>
            <a:off x="827314" y="1547534"/>
            <a:ext cx="10537371" cy="830997"/>
          </a:xfrm>
          <a:prstGeom prst="rect">
            <a:avLst/>
          </a:prstGeom>
        </p:spPr>
        <p:txBody>
          <a:bodyPr wrap="square">
            <a:spAutoFit/>
          </a:bodyPr>
          <a:lstStyle/>
          <a:p>
            <a:r>
              <a:rPr lang="es-MX" sz="2400" dirty="0">
                <a:solidFill>
                  <a:schemeClr val="bg1"/>
                </a:solidFill>
                <a:latin typeface="Righteous" panose="02010506000000020000" pitchFamily="2" charset="0"/>
              </a:rPr>
              <a:t>Para utilizar cuadriculas Grid CSS, trabajaremos bajo el siguiente escenario:</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958" y="2729159"/>
            <a:ext cx="9897856" cy="209579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16673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ged28881af4_0_31"/>
          <p:cNvSpPr txBox="1">
            <a:spLocks noGrp="1"/>
          </p:cNvSpPr>
          <p:nvPr>
            <p:ph type="title" idx="4294967295"/>
          </p:nvPr>
        </p:nvSpPr>
        <p:spPr>
          <a:xfrm>
            <a:off x="0" y="235462"/>
            <a:ext cx="12192000" cy="833100"/>
          </a:xfrm>
          <a:prstGeom prst="rect">
            <a:avLst/>
          </a:prstGeom>
          <a:solidFill>
            <a:schemeClr val="bg1"/>
          </a:solidFill>
        </p:spPr>
        <p:txBody>
          <a:bodyPr spcFirstLastPara="1" wrap="square" lIns="91425" tIns="45700" rIns="91425" bIns="45700" anchor="ctr" anchorCtr="0">
            <a:noAutofit/>
          </a:bodyPr>
          <a:lstStyle/>
          <a:p>
            <a:pPr marL="0" lvl="0" indent="0" algn="ctr" rtl="0">
              <a:spcBef>
                <a:spcPts val="0"/>
              </a:spcBef>
              <a:spcAft>
                <a:spcPts val="0"/>
              </a:spcAft>
              <a:buNone/>
            </a:pPr>
            <a:r>
              <a:rPr lang="es-AR" sz="4000" dirty="0">
                <a:latin typeface="Righteous" panose="02010506000000020000" pitchFamily="2" charset="0"/>
                <a:ea typeface="Roboto"/>
                <a:cs typeface="Roboto"/>
                <a:sym typeface="Roboto"/>
              </a:rPr>
              <a:t>Grids</a:t>
            </a:r>
            <a:endParaRPr sz="4000" b="0" dirty="0">
              <a:latin typeface="Righteous" panose="02010506000000020000" pitchFamily="2" charset="0"/>
              <a:ea typeface="Roboto"/>
              <a:cs typeface="Roboto"/>
              <a:sym typeface="Roboto"/>
            </a:endParaRPr>
          </a:p>
        </p:txBody>
      </p:sp>
      <p:sp>
        <p:nvSpPr>
          <p:cNvPr id="2" name="Rectángulo 1"/>
          <p:cNvSpPr/>
          <p:nvPr/>
        </p:nvSpPr>
        <p:spPr>
          <a:xfrm>
            <a:off x="827314" y="1329819"/>
            <a:ext cx="10537371" cy="4154984"/>
          </a:xfrm>
          <a:prstGeom prst="rect">
            <a:avLst/>
          </a:prstGeom>
        </p:spPr>
        <p:txBody>
          <a:bodyPr wrap="square">
            <a:spAutoFit/>
          </a:bodyPr>
          <a:lstStyle/>
          <a:p>
            <a:r>
              <a:rPr lang="es-MX" sz="2400" dirty="0">
                <a:solidFill>
                  <a:srgbClr val="FFFF00"/>
                </a:solidFill>
                <a:latin typeface="Righteous" panose="02010506000000020000" pitchFamily="2" charset="0"/>
              </a:rPr>
              <a:t>Ventajas de CSS Grid:</a:t>
            </a:r>
          </a:p>
          <a:p>
            <a:r>
              <a:rPr lang="es-MX" sz="2400" dirty="0">
                <a:solidFill>
                  <a:schemeClr val="bg1"/>
                </a:solidFill>
                <a:latin typeface="Righteous" panose="02010506000000020000" pitchFamily="2" charset="0"/>
              </a:rPr>
              <a:t>Mucha más flexibilidad: te permite controlar los elementos en las 2 dimensiones y con total libertad.</a:t>
            </a:r>
          </a:p>
          <a:p>
            <a:r>
              <a:rPr lang="es-MX" sz="2400" dirty="0">
                <a:solidFill>
                  <a:schemeClr val="bg1"/>
                </a:solidFill>
                <a:latin typeface="Righteous" panose="02010506000000020000" pitchFamily="2" charset="0"/>
              </a:rPr>
              <a:t>Menos código y menos bugs: se reduce considerablemente el código empleado, lo que conlleva revisiones más sencillas y menor probabilidad de bugs.</a:t>
            </a:r>
          </a:p>
          <a:p>
            <a:r>
              <a:rPr lang="es-MX" sz="2400" dirty="0">
                <a:solidFill>
                  <a:schemeClr val="bg1"/>
                </a:solidFill>
                <a:latin typeface="Righteous" panose="02010506000000020000" pitchFamily="2" charset="0"/>
              </a:rPr>
              <a:t>Optimización de recursos: al ser código más simple y consistente se economiza tanto en tiempo como en recursos necesarios para mostrar la página.</a:t>
            </a:r>
          </a:p>
          <a:p>
            <a:r>
              <a:rPr lang="es-MX" sz="2400" dirty="0">
                <a:solidFill>
                  <a:schemeClr val="bg1"/>
                </a:solidFill>
                <a:latin typeface="Righteous" panose="02010506000000020000" pitchFamily="2" charset="0"/>
              </a:rPr>
              <a:t>Responsive más sencillo: permite crear elementos dinámicos que se adaptan a diferentes tamaños o resoluciones sin complicaciones.</a:t>
            </a:r>
            <a:endParaRPr lang="en-US" sz="2400" dirty="0">
              <a:solidFill>
                <a:schemeClr val="bg1"/>
              </a:solidFill>
              <a:latin typeface="Righteous" panose="02010506000000020000" pitchFamily="2" charset="0"/>
            </a:endParaRPr>
          </a:p>
        </p:txBody>
      </p:sp>
    </p:spTree>
    <p:extLst>
      <p:ext uri="{BB962C8B-B14F-4D97-AF65-F5344CB8AC3E}">
        <p14:creationId xmlns:p14="http://schemas.microsoft.com/office/powerpoint/2010/main" val="238100927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3097</TotalTime>
  <Words>1687</Words>
  <Application>Microsoft Office PowerPoint</Application>
  <PresentationFormat>Panorámica</PresentationFormat>
  <Paragraphs>150</Paragraphs>
  <Slides>30</Slides>
  <Notes>21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30</vt:i4>
      </vt:variant>
    </vt:vector>
  </HeadingPairs>
  <TitlesOfParts>
    <vt:vector size="38" baseType="lpstr">
      <vt:lpstr>Arial</vt:lpstr>
      <vt:lpstr>Calibri</vt:lpstr>
      <vt:lpstr>Calibri Light</vt:lpstr>
      <vt:lpstr>Franklin Gothic Demi</vt:lpstr>
      <vt:lpstr>Righteous</vt:lpstr>
      <vt:lpstr>Roboto</vt:lpstr>
      <vt:lpstr>Saira</vt:lpstr>
      <vt:lpstr>Tema de Office</vt:lpstr>
      <vt:lpstr>Tecno Marema</vt:lpstr>
      <vt:lpstr>Curso de CSS </vt:lpstr>
      <vt:lpstr>Curso de CSS </vt:lpstr>
      <vt:lpstr>Grids</vt:lpstr>
      <vt:lpstr>Grids</vt:lpstr>
      <vt:lpstr>Grids</vt:lpstr>
      <vt:lpstr>Grids</vt:lpstr>
      <vt:lpstr>Grids</vt:lpstr>
      <vt:lpstr>Grids</vt:lpstr>
      <vt:lpstr>Grids</vt:lpstr>
      <vt:lpstr>Grids</vt:lpstr>
      <vt:lpstr>Grids</vt:lpstr>
      <vt:lpstr>Grids</vt:lpstr>
      <vt:lpstr>Espacios en Grids</vt:lpstr>
      <vt:lpstr>Grid-template-areas</vt:lpstr>
      <vt:lpstr>Grid-area</vt:lpstr>
      <vt:lpstr>Grid-row</vt:lpstr>
      <vt:lpstr>Grid-column</vt:lpstr>
      <vt:lpstr>Alineaciones</vt:lpstr>
      <vt:lpstr>Alineaciones</vt:lpstr>
      <vt:lpstr>Alineaciones</vt:lpstr>
      <vt:lpstr>Sitios recomendados</vt:lpstr>
      <vt:lpstr>Sitio para aprender grid jugando </vt:lpstr>
      <vt:lpstr>Sitios diseño creatividad e inspiración</vt:lpstr>
      <vt:lpstr>Curso de CSS </vt:lpstr>
      <vt:lpstr>Muchas Gracias!</vt:lpstr>
      <vt:lpstr>Tecno Marema</vt:lpstr>
      <vt:lpstr>Curso de HTML</vt:lpstr>
      <vt:lpstr>Curso de HTML</vt:lpstr>
      <vt:lpstr>Curso de HTML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 UP</dc:title>
  <dc:creator>emanuel cabral</dc:creator>
  <cp:lastModifiedBy>emanuel cabral</cp:lastModifiedBy>
  <cp:revision>30</cp:revision>
  <dcterms:created xsi:type="dcterms:W3CDTF">2022-05-18T23:15:16Z</dcterms:created>
  <dcterms:modified xsi:type="dcterms:W3CDTF">2024-02-22T19:47:49Z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315121</vt:lpwstr>
  </property>
  <property fmtid="{D5CDD505-2E9C-101B-9397-08002B2CF9AE}" name="NXPowerLiteSettings" pid="3">
    <vt:lpwstr>F7000400038000</vt:lpwstr>
  </property>
  <property fmtid="{D5CDD505-2E9C-101B-9397-08002B2CF9AE}" name="NXPowerLiteVersion" pid="4">
    <vt:lpwstr>S10.3.1</vt:lpwstr>
  </property>
</Properties>
</file>