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ms-office.webextensiontaskpanes+xml" PartName="/ppt/webextensions/taskpanes.xml"/>
  <Override ContentType="application/vnd.ms-office.webextension+xml" PartName="/ppt/webextensions/webextension1.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thumbnail.jpeg" Type="http://schemas.openxmlformats.org/package/2006/relationships/metadata/thumbnail"/><Relationship Id="rId2" Target="ppt/presentation.xml" Type="http://schemas.openxmlformats.org/officeDocument/2006/relationships/officeDocument"/><Relationship Id="rId1" Target="ppt/webextensions/taskpanes.xml" Type="http://schemas.microsoft.com/office/2011/relationships/webextensiontaskpanes"/><Relationship Id="rId5" Target="docProps/app.xml" Type="http://schemas.openxmlformats.org/officeDocument/2006/relationships/extended-properties"/><Relationship Id="rId4" Target="docProps/core.xml" Type="http://schemas.openxmlformats.org/package/2006/relationships/metadata/core-properties"/><Relationship Id="rId6"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0" r:id="rId3"/>
    <p:sldId id="562" r:id="rId4"/>
    <p:sldId id="496" r:id="rId5"/>
    <p:sldId id="497" r:id="rId6"/>
    <p:sldId id="498" r:id="rId7"/>
    <p:sldId id="501" r:id="rId8"/>
    <p:sldId id="500" r:id="rId9"/>
    <p:sldId id="502" r:id="rId10"/>
    <p:sldId id="499" r:id="rId11"/>
    <p:sldId id="503" r:id="rId12"/>
    <p:sldId id="563" r:id="rId13"/>
    <p:sldId id="344" r:id="rId14"/>
    <p:sldId id="388" r:id="rId15"/>
    <p:sldId id="345" r:id="rId16"/>
    <p:sldId id="346" r:id="rId17"/>
    <p:sldId id="347" r:id="rId18"/>
    <p:sldId id="348" r:id="rId19"/>
    <p:sldId id="349" r:id="rId20"/>
    <p:sldId id="350" r:id="rId21"/>
    <p:sldId id="351" r:id="rId22"/>
    <p:sldId id="561" r:id="rId23"/>
    <p:sldId id="560" r:id="rId24"/>
    <p:sldId id="257" r:id="rId25"/>
    <p:sldId id="262" r:id="rId26"/>
    <p:sldId id="264"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anuel cabral" initials="ec" lastIdx="1" clrIdx="0">
    <p:extLst>
      <p:ext uri="{19B8F6BF-5375-455C-9EA6-DF929625EA0E}">
        <p15:presenceInfo xmlns:p15="http://schemas.microsoft.com/office/powerpoint/2012/main" userId="1175f350591e12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C63FF"/>
    <a:srgbClr val="1E1E1E"/>
    <a:srgbClr val="00B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p:cViewPr varScale="1">
        <p:scale>
          <a:sx n="114" d="100"/>
          <a:sy n="114" d="100"/>
        </p:scale>
        <p:origin x="474"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DD2F4-DB2E-44B8-8AE6-49BED3DA6382}" type="datetimeFigureOut">
              <a:rPr lang="en-US" smtClean="0"/>
              <a:t>2/22/2024</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2AD00-AAD2-4B56-849A-82CCEA47AC0B}" type="slidenum">
              <a:rPr lang="en-US" smtClean="0"/>
              <a:t>‹Nº›</a:t>
            </a:fld>
            <a:endParaRPr lang="en-US" dirty="0"/>
          </a:p>
        </p:txBody>
      </p:sp>
    </p:spTree>
    <p:extLst>
      <p:ext uri="{BB962C8B-B14F-4D97-AF65-F5344CB8AC3E}">
        <p14:creationId xmlns:p14="http://schemas.microsoft.com/office/powerpoint/2010/main" val="3578333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9551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7752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3055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2064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1191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1721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5402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2769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5869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311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4600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9959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5300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1766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497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2843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3944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6818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533356-A645-CCD5-5E12-CB030BA2B22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n-US"/>
          </a:p>
        </p:txBody>
      </p:sp>
      <p:sp>
        <p:nvSpPr>
          <p:cNvPr id="3" name="Subtítulo 2">
            <a:extLst>
              <a:ext uri="{FF2B5EF4-FFF2-40B4-BE49-F238E27FC236}">
                <a16:creationId xmlns:a16="http://schemas.microsoft.com/office/drawing/2014/main" id="{39D46570-C087-E4D4-30FC-BC81E89BF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a:p>
        </p:txBody>
      </p:sp>
      <p:sp>
        <p:nvSpPr>
          <p:cNvPr id="4" name="Marcador de fecha 3">
            <a:extLst>
              <a:ext uri="{FF2B5EF4-FFF2-40B4-BE49-F238E27FC236}">
                <a16:creationId xmlns:a16="http://schemas.microsoft.com/office/drawing/2014/main" id="{C41FC7D9-051A-199E-BC9E-B77404BAA60B}"/>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2B6294E9-61A3-176D-8061-277C4F96B14D}"/>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FF74DAA8-3197-A8F0-7A08-FE54704D1D37}"/>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61366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D5188-AB43-5A73-ED45-6C1F2A76AD49}"/>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1B31F9D5-E2D5-255B-FD72-A29A7AC5C5EF}"/>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07C104B1-EFE7-A6F9-2D58-77C164A60C47}"/>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CE3913A4-8095-87E2-BE22-E256AE308A01}"/>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5ABB9BF-B601-7C5B-1D3B-A1E6B3DFBAFF}"/>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17963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3067424-C9F8-0504-FE51-687092CF79D5}"/>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99371C96-4D4B-0573-8F0D-B39CC4D3CB6B}"/>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FEA00AA7-12E5-ADBA-AE6A-3775D701F9ED}"/>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6A1C32EB-7B1C-671D-124F-18D37E794D5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CD0DE9B-BFA6-D106-2B9B-0A16809FAC24}"/>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380877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ZOCALO">
  <p:cSld name="ZOCALO">
    <p:spTree>
      <p:nvGrpSpPr>
        <p:cNvPr id="1" name="Shape 80"/>
        <p:cNvGrpSpPr/>
        <p:nvPr/>
      </p:nvGrpSpPr>
      <p:grpSpPr>
        <a:xfrm>
          <a:off x="0" y="0"/>
          <a:ext cx="0" cy="0"/>
          <a:chOff x="0" y="0"/>
          <a:chExt cx="0" cy="0"/>
        </a:xfrm>
      </p:grpSpPr>
      <p:sp>
        <p:nvSpPr>
          <p:cNvPr id="81" name="Google Shape;81;ge9d3cb0220_0_277"/>
          <p:cNvSpPr/>
          <p:nvPr/>
        </p:nvSpPr>
        <p:spPr>
          <a:xfrm>
            <a:off x="176505" y="6357233"/>
            <a:ext cx="17187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1200"/>
              <a:buFont typeface="Arial"/>
              <a:buNone/>
            </a:pPr>
            <a:r>
              <a:rPr lang="es-AR" sz="1200" b="0" i="0" u="none" strike="noStrike" cap="none" dirty="0">
                <a:solidFill>
                  <a:srgbClr val="BFBFBF"/>
                </a:solidFill>
                <a:latin typeface="Saira"/>
                <a:ea typeface="Saira"/>
                <a:cs typeface="Saira"/>
                <a:sym typeface="Saira"/>
              </a:rPr>
              <a:t>academianumen.com</a:t>
            </a:r>
            <a:endParaRPr sz="1500" b="0" i="0" u="none" strike="noStrike" cap="none" dirty="0">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200"/>
              <a:buFont typeface="Arial"/>
              <a:buNone/>
            </a:pPr>
            <a:endParaRPr sz="1200" b="0" i="0" u="none" strike="noStrike" cap="none" dirty="0">
              <a:solidFill>
                <a:srgbClr val="BFBFBF"/>
              </a:solidFill>
              <a:latin typeface="Saira"/>
              <a:ea typeface="Saira"/>
              <a:cs typeface="Saira"/>
              <a:sym typeface="Saira"/>
            </a:endParaRPr>
          </a:p>
        </p:txBody>
      </p:sp>
      <p:pic>
        <p:nvPicPr>
          <p:cNvPr id="82" name="Google Shape;82;ge9d3cb0220_0_277"/>
          <p:cNvPicPr preferRelativeResize="0"/>
          <p:nvPr/>
        </p:nvPicPr>
        <p:blipFill rotWithShape="1">
          <a:blip r:embed="rId2">
            <a:alphaModFix/>
          </a:blip>
          <a:srcRect/>
          <a:stretch/>
        </p:blipFill>
        <p:spPr>
          <a:xfrm>
            <a:off x="10110900" y="6298964"/>
            <a:ext cx="1879201" cy="427561"/>
          </a:xfrm>
          <a:prstGeom prst="rect">
            <a:avLst/>
          </a:prstGeom>
          <a:noFill/>
          <a:ln>
            <a:noFill/>
          </a:ln>
        </p:spPr>
      </p:pic>
    </p:spTree>
    <p:extLst>
      <p:ext uri="{BB962C8B-B14F-4D97-AF65-F5344CB8AC3E}">
        <p14:creationId xmlns:p14="http://schemas.microsoft.com/office/powerpoint/2010/main" val="166675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9EE934-3217-E42D-1CC9-96508373A438}"/>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232B2672-2C98-FC5D-975F-3D4B9D357FF1}"/>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0DEC260A-9C60-36E9-3C9B-92F25708E659}"/>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CC9D1950-6BDA-901F-243A-9100FDCA9DE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E477AD4A-F670-15D9-9CA2-02A97EF329BD}"/>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4136862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1F510C-8F4D-1522-EEF4-D0E3035292E2}"/>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0E98C635-8879-E96B-8414-8430CC057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6076F013-CDB0-72BD-1607-AB8A835AB570}"/>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CD569702-C8BD-507A-9112-1E129A3B15B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7F353D7A-002E-A3E4-E47C-ABEBB68896DD}"/>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125771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4411B-F274-7C11-328E-B09B7737735A}"/>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4E931851-BCBF-7750-D1BD-3953C9E65485}"/>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contenido 3">
            <a:extLst>
              <a:ext uri="{FF2B5EF4-FFF2-40B4-BE49-F238E27FC236}">
                <a16:creationId xmlns:a16="http://schemas.microsoft.com/office/drawing/2014/main" id="{20F8CFD1-158F-0AFE-4CF7-D9302CB1ACF1}"/>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fecha 4">
            <a:extLst>
              <a:ext uri="{FF2B5EF4-FFF2-40B4-BE49-F238E27FC236}">
                <a16:creationId xmlns:a16="http://schemas.microsoft.com/office/drawing/2014/main" id="{41C4150D-9701-940F-6A5D-D675EACE12A6}"/>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6" name="Marcador de pie de página 5">
            <a:extLst>
              <a:ext uri="{FF2B5EF4-FFF2-40B4-BE49-F238E27FC236}">
                <a16:creationId xmlns:a16="http://schemas.microsoft.com/office/drawing/2014/main" id="{4270FEB9-BDB4-6F5F-2368-1B55C5BB3BEA}"/>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BECB1C06-53DF-CCC5-6071-F5D56A7F614A}"/>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011760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981FA-854F-A4CA-28F3-39FEFA813E32}"/>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DC6FFC39-7915-10BC-6B95-8F2E44EB6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DBE8FF67-B762-9333-20CD-D92380CF2ACA}"/>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texto 4">
            <a:extLst>
              <a:ext uri="{FF2B5EF4-FFF2-40B4-BE49-F238E27FC236}">
                <a16:creationId xmlns:a16="http://schemas.microsoft.com/office/drawing/2014/main" id="{8E332B77-56E0-3DE5-976F-EF0793D36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495B086B-B7AF-674D-88D1-9005DB327E98}"/>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7" name="Marcador de fecha 6">
            <a:extLst>
              <a:ext uri="{FF2B5EF4-FFF2-40B4-BE49-F238E27FC236}">
                <a16:creationId xmlns:a16="http://schemas.microsoft.com/office/drawing/2014/main" id="{8C48F44B-3A1B-4C84-B424-AF5D837B5FA9}"/>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8" name="Marcador de pie de página 7">
            <a:extLst>
              <a:ext uri="{FF2B5EF4-FFF2-40B4-BE49-F238E27FC236}">
                <a16:creationId xmlns:a16="http://schemas.microsoft.com/office/drawing/2014/main" id="{2E39080D-6E3D-5B7A-B346-6A74A6C64AEF}"/>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BA4412C3-F2A2-AE39-99D0-CC115E6EB019}"/>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428173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B133A-26B4-D5FF-D0D4-687AEF2FF548}"/>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fecha 2">
            <a:extLst>
              <a:ext uri="{FF2B5EF4-FFF2-40B4-BE49-F238E27FC236}">
                <a16:creationId xmlns:a16="http://schemas.microsoft.com/office/drawing/2014/main" id="{50E78DE9-A3D4-FAD5-6326-7CC700025F06}"/>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4" name="Marcador de pie de página 3">
            <a:extLst>
              <a:ext uri="{FF2B5EF4-FFF2-40B4-BE49-F238E27FC236}">
                <a16:creationId xmlns:a16="http://schemas.microsoft.com/office/drawing/2014/main" id="{65BD1D70-2890-76ED-2867-4FDCE76679C0}"/>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3EF5C1F1-6609-A44E-C2F3-C28ED461662F}"/>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176329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2352ADC-442F-4CBE-C7DA-934F45D453B8}"/>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3" name="Marcador de pie de página 2">
            <a:extLst>
              <a:ext uri="{FF2B5EF4-FFF2-40B4-BE49-F238E27FC236}">
                <a16:creationId xmlns:a16="http://schemas.microsoft.com/office/drawing/2014/main" id="{0C39E2D1-DF97-F60E-A2BD-FB97B198A15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4BE03F9A-D158-F9F2-541D-9B3AFFDE5166}"/>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53772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61AC6-D164-B077-6405-A08C0FC9BA50}"/>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5D4FA604-8BFC-FFD2-5B2D-A5ED5C9731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texto 3">
            <a:extLst>
              <a:ext uri="{FF2B5EF4-FFF2-40B4-BE49-F238E27FC236}">
                <a16:creationId xmlns:a16="http://schemas.microsoft.com/office/drawing/2014/main" id="{EABD9B8D-FBA6-B766-2340-DAE928D66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FAE2ADF-240A-FFDD-3C2C-7748E48AE65F}"/>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6" name="Marcador de pie de página 5">
            <a:extLst>
              <a:ext uri="{FF2B5EF4-FFF2-40B4-BE49-F238E27FC236}">
                <a16:creationId xmlns:a16="http://schemas.microsoft.com/office/drawing/2014/main" id="{0240F509-478B-CCD2-E183-3CCC7F08E63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60F2A474-70D2-346C-E737-531FEC977B64}"/>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60855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A40957-672F-DFEE-BD3C-400EFAD20A88}"/>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Marcador de posición de imagen 2">
            <a:extLst>
              <a:ext uri="{FF2B5EF4-FFF2-40B4-BE49-F238E27FC236}">
                <a16:creationId xmlns:a16="http://schemas.microsoft.com/office/drawing/2014/main" id="{80752E96-FC82-7FA4-514E-FB133CED2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Marcador de texto 3">
            <a:extLst>
              <a:ext uri="{FF2B5EF4-FFF2-40B4-BE49-F238E27FC236}">
                <a16:creationId xmlns:a16="http://schemas.microsoft.com/office/drawing/2014/main" id="{C4E2E1A4-94F6-6DBB-EA41-44AABC43A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7B94C06-3925-E046-57AC-98949063C9A0}"/>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6" name="Marcador de pie de página 5">
            <a:extLst>
              <a:ext uri="{FF2B5EF4-FFF2-40B4-BE49-F238E27FC236}">
                <a16:creationId xmlns:a16="http://schemas.microsoft.com/office/drawing/2014/main" id="{28436DCA-6A44-232B-A695-4F8CB1D9C5A7}"/>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4BA7D4B-1005-12E9-C14B-C98E1132E97E}"/>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53944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9000" b="-19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06D0BDA-FB29-23A8-BC6F-8266CF754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02B6B529-1088-C376-C11D-CBE7A41EF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0CB5B00B-26BB-9276-B89A-DF757C027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7A33EB27-13C4-2D8B-740F-79DDE06BB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0108CDD8-50A3-931A-4F5C-09674084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558087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fontawesome.com/"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s://ikonate.com/" TargetMode="External"/><Relationship Id="rId5" Type="http://schemas.openxmlformats.org/officeDocument/2006/relationships/hyperlink" Target="https://www.fontisto.com/" TargetMode="External"/><Relationship Id="rId4" Type="http://schemas.openxmlformats.org/officeDocument/2006/relationships/hyperlink" Target="https://www.flaticon.com/"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color.adobe.com/es/create/color-wheel" TargetMode="External"/><Relationship Id="rId3" Type="http://schemas.openxmlformats.org/officeDocument/2006/relationships/hyperlink" Target="https://material.io/" TargetMode="External"/><Relationship Id="rId7" Type="http://schemas.openxmlformats.org/officeDocument/2006/relationships/hyperlink" Target="https://encycolorpedia.es/"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s://colorsupplyyy.com/app" TargetMode="External"/><Relationship Id="rId5" Type="http://schemas.openxmlformats.org/officeDocument/2006/relationships/hyperlink" Target="https://www.toptal.com/designers/colourcode/" TargetMode="External"/><Relationship Id="rId10" Type="http://schemas.openxmlformats.org/officeDocument/2006/relationships/hyperlink" Target="http://www.patternify.com/" TargetMode="External"/><Relationship Id="rId4" Type="http://schemas.openxmlformats.org/officeDocument/2006/relationships/hyperlink" Target="https://www.design-seeds.com/" TargetMode="External"/><Relationship Id="rId9" Type="http://schemas.openxmlformats.org/officeDocument/2006/relationships/hyperlink" Target="http://khroma.co/"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absurd.design/" TargetMode="External"/><Relationship Id="rId3" Type="http://schemas.openxmlformats.org/officeDocument/2006/relationships/hyperlink" Target="https://pixabay.com/es/illustrations/" TargetMode="External"/><Relationship Id="rId7" Type="http://schemas.openxmlformats.org/officeDocument/2006/relationships/hyperlink" Target="https://undraw.co/illustrations" TargetMode="External"/><Relationship Id="rId12" Type="http://schemas.openxmlformats.org/officeDocument/2006/relationships/hyperlink" Target="http://www.patternify.com/"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www.humaaans.com/" TargetMode="External"/><Relationship Id="rId11" Type="http://schemas.openxmlformats.org/officeDocument/2006/relationships/hyperlink" Target="https://icons8.com/illustrations" TargetMode="External"/><Relationship Id="rId5" Type="http://schemas.openxmlformats.org/officeDocument/2006/relationships/hyperlink" Target="https://www.freepik.com/" TargetMode="External"/><Relationship Id="rId10" Type="http://schemas.openxmlformats.org/officeDocument/2006/relationships/hyperlink" Target="https://pixabay.com/es/vectors/search/" TargetMode="External"/><Relationship Id="rId4" Type="http://schemas.openxmlformats.org/officeDocument/2006/relationships/hyperlink" Target="https://www.pexels.com/es-es/" TargetMode="External"/><Relationship Id="rId9" Type="http://schemas.openxmlformats.org/officeDocument/2006/relationships/hyperlink" Target="https://drawkit.com/"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fontjoy.com/" TargetMode="External"/><Relationship Id="rId3" Type="http://schemas.openxmlformats.org/officeDocument/2006/relationships/hyperlink" Target="https://www.designermill.com/category/free-fonts/" TargetMode="External"/><Relationship Id="rId7" Type="http://schemas.openxmlformats.org/officeDocument/2006/relationships/hyperlink" Target="https://lingojam.com/CoolTextFonts"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hyperlink" Target="https://www.fontpair.co/" TargetMode="External"/><Relationship Id="rId5" Type="http://schemas.openxmlformats.org/officeDocument/2006/relationships/hyperlink" Target="https://fonts.google.com/" TargetMode="External"/><Relationship Id="rId4" Type="http://schemas.openxmlformats.org/officeDocument/2006/relationships/hyperlink" Target="https://www.myfonts.com/" TargetMode="External"/><Relationship Id="rId9" Type="http://schemas.openxmlformats.org/officeDocument/2006/relationships/hyperlink" Target="https://typ.io/"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mobbin.design/browse/ios/apps" TargetMode="External"/><Relationship Id="rId3" Type="http://schemas.openxmlformats.org/officeDocument/2006/relationships/hyperlink" Target="https://www.designspiration.com/" TargetMode="External"/><Relationship Id="rId7" Type="http://schemas.openxmlformats.org/officeDocument/2006/relationships/hyperlink" Target="https://collectui.com/"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hyperlink" Target="https://www.behance.net/galleries/ui-ux/ui-ux" TargetMode="External"/><Relationship Id="rId5" Type="http://schemas.openxmlformats.org/officeDocument/2006/relationships/hyperlink" Target="https://dribbble.com/" TargetMode="External"/><Relationship Id="rId4" Type="http://schemas.openxmlformats.org/officeDocument/2006/relationships/hyperlink" Target="https://www.awwwards.com/" TargetMode="External"/><Relationship Id="rId9" Type="http://schemas.openxmlformats.org/officeDocument/2006/relationships/hyperlink" Target="https://muz.li/"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favicon.cc/"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genfavicon.com/es/" TargetMode="External"/><Relationship Id="rId4" Type="http://schemas.openxmlformats.org/officeDocument/2006/relationships/hyperlink" Target="https://realfavicongenerator.ne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yoast.com/meta-descriptions/" TargetMode="External"/><Relationship Id="rId3" Type="http://schemas.openxmlformats.org/officeDocument/2006/relationships/hyperlink" Target="https://developers.google.com/search/docs/beginner/seo-starter-guide?hl=en&amp;visit_id=637689044845753795-546123681&amp;rd=1" TargetMode="External"/><Relationship Id="rId7" Type="http://schemas.openxmlformats.org/officeDocument/2006/relationships/hyperlink" Target="https://developers.google.com/search/docs/advanced/crawling/special-tags?hl=en&amp;visit_id=637689046770838748-2744182862&amp;rd=1"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hyperlink" Target="https://www.wordstream.com/meta-tags" TargetMode="External"/><Relationship Id="rId5" Type="http://schemas.openxmlformats.org/officeDocument/2006/relationships/hyperlink" Target="https://neilpatel.com/what-is-seo/" TargetMode="External"/><Relationship Id="rId4" Type="http://schemas.openxmlformats.org/officeDocument/2006/relationships/hyperlink" Target="https://moz.com/beginners-guide-to-seo" TargetMode="External"/><Relationship Id="rId9" Type="http://schemas.openxmlformats.org/officeDocument/2006/relationships/hyperlink" Target="https://moz.com/learn/seo/on-page-factor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p:txBody>
          <a:bodyPr>
            <a:normAutofit/>
          </a:bodyPr>
          <a:lstStyle/>
          <a:p>
            <a:r>
              <a:rPr lang="es-AR" sz="8000" dirty="0">
                <a:latin typeface="Righteous" panose="02010506000000020000" pitchFamily="2" charset="0"/>
              </a:rPr>
              <a:t>Tecno Marema</a:t>
            </a:r>
            <a:endParaRPr lang="en-US" sz="8000" dirty="0">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latin typeface="Righteous" panose="02010506000000020000" pitchFamily="2" charset="0"/>
              </a:rPr>
              <a:t>School</a:t>
            </a:r>
            <a:endParaRPr lang="en-US" sz="3600" dirty="0">
              <a:latin typeface="Righteous" panose="02010506000000020000" pitchFamily="2" charset="0"/>
            </a:endParaRPr>
          </a:p>
        </p:txBody>
      </p:sp>
    </p:spTree>
    <p:extLst>
      <p:ext uri="{BB962C8B-B14F-4D97-AF65-F5344CB8AC3E}">
        <p14:creationId xmlns:p14="http://schemas.microsoft.com/office/powerpoint/2010/main" val="10519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Break points</a:t>
            </a:r>
            <a:endParaRPr sz="4000" b="0" dirty="0">
              <a:latin typeface="Righteous" panose="02010506000000020000" pitchFamily="2" charset="0"/>
              <a:ea typeface="Roboto"/>
              <a:cs typeface="Roboto"/>
              <a:sym typeface="Roboto"/>
            </a:endParaRPr>
          </a:p>
        </p:txBody>
      </p:sp>
      <p:pic>
        <p:nvPicPr>
          <p:cNvPr id="14340" name="Picture 4" descr="Responsive Web Design Breaking the Box Responsive Breakpoints vs Flu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586" y="1387877"/>
            <a:ext cx="7600825" cy="453780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74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Break points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199191"/>
            <a:ext cx="10537371" cy="4524315"/>
          </a:xfrm>
          <a:prstGeom prst="rect">
            <a:avLst/>
          </a:prstGeom>
        </p:spPr>
        <p:txBody>
          <a:bodyPr wrap="square">
            <a:spAutoFit/>
          </a:bodyPr>
          <a:lstStyle/>
          <a:p>
            <a:r>
              <a:rPr lang="es-MX" sz="2400" dirty="0">
                <a:solidFill>
                  <a:srgbClr val="FFFF00"/>
                </a:solidFill>
                <a:latin typeface="Righteous" panose="02010506000000020000" pitchFamily="2" charset="0"/>
              </a:rPr>
              <a:t>Que son los Break points?</a:t>
            </a:r>
          </a:p>
          <a:p>
            <a:r>
              <a:rPr lang="es-MX" sz="2400" dirty="0">
                <a:solidFill>
                  <a:schemeClr val="bg1"/>
                </a:solidFill>
                <a:latin typeface="Righteous" panose="02010506000000020000" pitchFamily="2" charset="0"/>
              </a:rPr>
              <a:t>Son las medidas de anchura en donde se realizan saltos para el diseño responsive y se aplican los estilos CSS concretos para unas determinadas media queries. Es decir, los breakpoints son los saltos en los que la pantalla cambia de layout.</a:t>
            </a:r>
          </a:p>
          <a:p>
            <a:endParaRPr lang="es-MX" sz="2400" dirty="0">
              <a:solidFill>
                <a:schemeClr val="bg1"/>
              </a:solidFill>
              <a:latin typeface="Righteous" panose="02010506000000020000" pitchFamily="2" charset="0"/>
            </a:endParaRPr>
          </a:p>
          <a:p>
            <a:r>
              <a:rPr lang="es-MX" sz="2400" dirty="0">
                <a:solidFill>
                  <a:schemeClr val="bg1"/>
                </a:solidFill>
                <a:latin typeface="Righteous" panose="02010506000000020000" pitchFamily="2" charset="0"/>
              </a:rPr>
              <a:t>Existen unos breakpoints estandarizados que debemos de tener en cuenta:</a:t>
            </a:r>
          </a:p>
          <a:p>
            <a:endParaRPr lang="es-MX" sz="2400" dirty="0">
              <a:solidFill>
                <a:schemeClr val="bg1"/>
              </a:solidFill>
              <a:latin typeface="Righteous" panose="02010506000000020000" pitchFamily="2" charset="0"/>
            </a:endParaRPr>
          </a:p>
          <a:p>
            <a:r>
              <a:rPr lang="es-MX" sz="2400" dirty="0">
                <a:solidFill>
                  <a:schemeClr val="bg1"/>
                </a:solidFill>
                <a:latin typeface="Righteous" panose="02010506000000020000" pitchFamily="2" charset="0"/>
              </a:rPr>
              <a:t>Móviles: entre 320 y 480 píxeles.</a:t>
            </a:r>
          </a:p>
          <a:p>
            <a:r>
              <a:rPr lang="es-MX" sz="2400" dirty="0">
                <a:solidFill>
                  <a:schemeClr val="bg1"/>
                </a:solidFill>
                <a:latin typeface="Righteous" panose="02010506000000020000" pitchFamily="2" charset="0"/>
              </a:rPr>
              <a:t>Tablets: entre 768 y 1024 píxeles.</a:t>
            </a:r>
          </a:p>
          <a:p>
            <a:r>
              <a:rPr lang="es-MX" sz="2400" dirty="0">
                <a:solidFill>
                  <a:schemeClr val="bg1"/>
                </a:solidFill>
                <a:latin typeface="Righteous" panose="02010506000000020000" pitchFamily="2" charset="0"/>
              </a:rPr>
              <a:t>Pantallas grandes: más de 1200 píxeles.</a:t>
            </a:r>
            <a:endParaRPr lang="en-US" sz="2400" dirty="0">
              <a:solidFill>
                <a:schemeClr val="bg1"/>
              </a:solidFill>
              <a:latin typeface="Righteous" panose="02010506000000020000" pitchFamily="2" charset="0"/>
            </a:endParaRPr>
          </a:p>
        </p:txBody>
      </p:sp>
    </p:spTree>
    <p:extLst>
      <p:ext uri="{BB962C8B-B14F-4D97-AF65-F5344CB8AC3E}">
        <p14:creationId xmlns:p14="http://schemas.microsoft.com/office/powerpoint/2010/main" val="160955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b="0" dirty="0">
                <a:latin typeface="Righteous" panose="02010506000000020000" pitchFamily="2" charset="0"/>
                <a:ea typeface="Roboto"/>
                <a:cs typeface="Roboto"/>
                <a:sym typeface="Roboto"/>
              </a:rPr>
              <a:t>Creemos una web responsiva</a:t>
            </a:r>
            <a:endParaRPr sz="4000" b="0" dirty="0">
              <a:latin typeface="Righteous" panose="02010506000000020000" pitchFamily="2" charset="0"/>
              <a:ea typeface="Roboto"/>
              <a:cs typeface="Roboto"/>
              <a:sym typeface="Roboto"/>
            </a:endParaRPr>
          </a:p>
        </p:txBody>
      </p:sp>
      <p:pic>
        <p:nvPicPr>
          <p:cNvPr id="1026" name="Picture 2" descr="¿Página web móvil, responsiva o app?">
            <a:extLst>
              <a:ext uri="{FF2B5EF4-FFF2-40B4-BE49-F238E27FC236}">
                <a16:creationId xmlns:a16="http://schemas.microsoft.com/office/drawing/2014/main" id="{87D4DD8F-42A8-F31B-8265-304A309EE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1276350"/>
            <a:ext cx="8191500" cy="4305300"/>
          </a:xfrm>
          <a:prstGeom prst="rect">
            <a:avLst/>
          </a:prstGeom>
          <a:noFill/>
          <a:ln w="76200">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67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Sitios recomendados</a:t>
            </a:r>
            <a:endParaRPr sz="4000" b="0" dirty="0">
              <a:latin typeface="Righteous" panose="02010506000000020000" pitchFamily="2" charset="0"/>
              <a:ea typeface="Roboto"/>
              <a:cs typeface="Roboto"/>
              <a:sym typeface="Roboto"/>
            </a:endParaRPr>
          </a:p>
        </p:txBody>
      </p:sp>
      <p:pic>
        <p:nvPicPr>
          <p:cNvPr id="28676" name="Picture 4" descr="Cómo Usar Correctamente la Herramienta de Desautorización de Enlaces  Entrantes de 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566" y="1177637"/>
            <a:ext cx="8086868" cy="4852122"/>
          </a:xfrm>
          <a:prstGeom prst="rect">
            <a:avLst/>
          </a:prstGeom>
          <a:noFill/>
          <a:ln w="76200">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89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Donde descargar iconos</a:t>
            </a:r>
            <a:endParaRPr sz="4000" b="0" dirty="0">
              <a:latin typeface="Righteous" panose="02010506000000020000" pitchFamily="2" charset="0"/>
              <a:ea typeface="Roboto"/>
              <a:cs typeface="Roboto"/>
              <a:sym typeface="Roboto"/>
            </a:endParaRPr>
          </a:p>
        </p:txBody>
      </p:sp>
      <p:sp>
        <p:nvSpPr>
          <p:cNvPr id="3" name="CuadroTexto 2"/>
          <p:cNvSpPr txBox="1"/>
          <p:nvPr/>
        </p:nvSpPr>
        <p:spPr>
          <a:xfrm>
            <a:off x="572376" y="1068562"/>
            <a:ext cx="11014573" cy="2308324"/>
          </a:xfrm>
          <a:prstGeom prst="rect">
            <a:avLst/>
          </a:prstGeom>
          <a:noFill/>
        </p:spPr>
        <p:txBody>
          <a:bodyPr wrap="square" rtlCol="0">
            <a:spAutoFit/>
          </a:bodyPr>
          <a:lstStyle/>
          <a:p>
            <a:pPr algn="ct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3"/>
              </a:rPr>
              <a:t>https://fontawesome.com/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4"/>
              </a:rPr>
              <a:t>https://www.flaticon.com/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5"/>
              </a:rPr>
              <a:t>https://www.fontisto.com/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6"/>
              </a:rPr>
              <a:t>https://ikonate.com/</a:t>
            </a:r>
            <a:endParaRPr lang="es-MX" sz="2400" dirty="0">
              <a:solidFill>
                <a:schemeClr val="bg1"/>
              </a:solidFill>
              <a:latin typeface="Righteous" panose="02010506000000020000" pitchFamily="2" charset="0"/>
              <a:ea typeface="Roboto" panose="020B0604020202020204" charset="0"/>
            </a:endParaRPr>
          </a:p>
          <a:p>
            <a:pPr algn="ctr"/>
            <a:endParaRPr lang="es-MX" sz="2400" dirty="0">
              <a:solidFill>
                <a:schemeClr val="bg1"/>
              </a:solidFill>
              <a:latin typeface="Righteous" panose="02010506000000020000" pitchFamily="2" charset="0"/>
              <a:ea typeface="Roboto" panose="020B0604020202020204" charset="0"/>
            </a:endParaRPr>
          </a:p>
        </p:txBody>
      </p:sp>
    </p:spTree>
    <p:extLst>
      <p:ext uri="{BB962C8B-B14F-4D97-AF65-F5344CB8AC3E}">
        <p14:creationId xmlns:p14="http://schemas.microsoft.com/office/powerpoint/2010/main" val="48587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Sitios de colores</a:t>
            </a:r>
            <a:endParaRPr sz="4000" b="0" dirty="0">
              <a:latin typeface="Righteous" panose="02010506000000020000" pitchFamily="2" charset="0"/>
              <a:ea typeface="Roboto"/>
              <a:cs typeface="Roboto"/>
              <a:sym typeface="Roboto"/>
            </a:endParaRPr>
          </a:p>
        </p:txBody>
      </p:sp>
      <p:sp>
        <p:nvSpPr>
          <p:cNvPr id="3" name="CuadroTexto 2"/>
          <p:cNvSpPr txBox="1"/>
          <p:nvPr/>
        </p:nvSpPr>
        <p:spPr>
          <a:xfrm>
            <a:off x="572376" y="1082210"/>
            <a:ext cx="11014573" cy="3416320"/>
          </a:xfrm>
          <a:prstGeom prst="rect">
            <a:avLst/>
          </a:prstGeom>
          <a:noFill/>
        </p:spPr>
        <p:txBody>
          <a:bodyPr wrap="square" rtlCol="0">
            <a:spAutoFit/>
          </a:bodyPr>
          <a:lstStyle/>
          <a:p>
            <a:pPr algn="ctr"/>
            <a:r>
              <a:rPr lang="es-MX" sz="2400" dirty="0">
                <a:solidFill>
                  <a:schemeClr val="bg1"/>
                </a:solidFill>
                <a:latin typeface="Righteous" panose="02010506000000020000" pitchFamily="2" charset="0"/>
                <a:ea typeface="Roboto" panose="020B0604020202020204" charset="0"/>
                <a:hlinkClick r:id="rId3"/>
              </a:rPr>
              <a:t>https://material.io/</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4"/>
              </a:rPr>
              <a:t>https://www.design-seeds.com/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5"/>
              </a:rPr>
              <a:t>https://www.toptal.com/designers/colourcode/</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6"/>
              </a:rPr>
              <a:t>https://colorsupplyyy.com/app</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7"/>
              </a:rPr>
              <a:t>https://encycolorpedia.es/</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8"/>
              </a:rPr>
              <a:t>https://color.adobe.com/es/create/color-wheel</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9"/>
              </a:rPr>
              <a:t>http://khroma.co/</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10"/>
              </a:rPr>
              <a:t>http://www.patternify.com/</a:t>
            </a:r>
            <a:endParaRPr lang="es-MX" sz="2400" dirty="0">
              <a:solidFill>
                <a:schemeClr val="bg1"/>
              </a:solidFill>
              <a:latin typeface="Righteous" panose="02010506000000020000" pitchFamily="2" charset="0"/>
              <a:ea typeface="Roboto" panose="020B0604020202020204" charset="0"/>
            </a:endParaRPr>
          </a:p>
          <a:p>
            <a:pPr algn="ctr"/>
            <a:endParaRPr lang="es-MX" sz="2400" dirty="0">
              <a:solidFill>
                <a:schemeClr val="bg1"/>
              </a:solidFill>
              <a:latin typeface="Righteous" panose="02010506000000020000" pitchFamily="2" charset="0"/>
              <a:ea typeface="Roboto" panose="020B0604020202020204" charset="0"/>
            </a:endParaRPr>
          </a:p>
        </p:txBody>
      </p:sp>
    </p:spTree>
    <p:extLst>
      <p:ext uri="{BB962C8B-B14F-4D97-AF65-F5344CB8AC3E}">
        <p14:creationId xmlns:p14="http://schemas.microsoft.com/office/powerpoint/2010/main" val="4193865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Sitios de ilustraciones</a:t>
            </a:r>
            <a:endParaRPr sz="4000" b="0" dirty="0">
              <a:latin typeface="Righteous" panose="02010506000000020000" pitchFamily="2" charset="0"/>
              <a:ea typeface="Roboto"/>
              <a:cs typeface="Roboto"/>
              <a:sym typeface="Roboto"/>
            </a:endParaRPr>
          </a:p>
        </p:txBody>
      </p:sp>
      <p:sp>
        <p:nvSpPr>
          <p:cNvPr id="3" name="CuadroTexto 2"/>
          <p:cNvSpPr txBox="1"/>
          <p:nvPr/>
        </p:nvSpPr>
        <p:spPr>
          <a:xfrm>
            <a:off x="476841" y="1068562"/>
            <a:ext cx="11014573" cy="5632311"/>
          </a:xfrm>
          <a:prstGeom prst="rect">
            <a:avLst/>
          </a:prstGeom>
          <a:noFill/>
        </p:spPr>
        <p:txBody>
          <a:bodyPr wrap="square" rtlCol="0">
            <a:spAutoFit/>
          </a:bodyPr>
          <a:lstStyle/>
          <a:p>
            <a:pPr algn="ctr"/>
            <a:r>
              <a:rPr lang="es-MX" sz="2400" dirty="0">
                <a:solidFill>
                  <a:schemeClr val="bg1"/>
                </a:solidFill>
                <a:latin typeface="Righteous" panose="02010506000000020000" pitchFamily="2" charset="0"/>
                <a:ea typeface="Roboto" panose="020B0604020202020204" charset="0"/>
                <a:hlinkClick r:id="rId3"/>
              </a:rPr>
              <a:t>https://pixabay.com/es/illustrations/</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4"/>
              </a:rPr>
              <a:t>https://www.pexels.com/es-es/</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5"/>
              </a:rPr>
              <a:t>https://www.freepik.com/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6"/>
              </a:rPr>
              <a:t>https://www.humaaans.com/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7"/>
              </a:rPr>
              <a:t>https://undraw.co/illustrations</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8"/>
              </a:rPr>
              <a:t>https://absurd.design/</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9"/>
              </a:rPr>
              <a:t>https://drawkit.com/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10"/>
              </a:rPr>
              <a:t>https://pixabay.com/es/vectors/search/</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11"/>
              </a:rPr>
              <a:t>https://icons8.com/illustrations</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12"/>
              </a:rPr>
              <a:t>http://www.patternify.com/</a:t>
            </a:r>
            <a:endParaRPr lang="es-MX" sz="2400" dirty="0">
              <a:solidFill>
                <a:schemeClr val="bg1"/>
              </a:solidFill>
              <a:latin typeface="Righteous" panose="02010506000000020000" pitchFamily="2" charset="0"/>
              <a:ea typeface="Roboto" panose="020B0604020202020204" charset="0"/>
            </a:endParaRPr>
          </a:p>
          <a:p>
            <a:pPr algn="ct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rPr>
              <a:t>Optimizador de imágenes:</a:t>
            </a:r>
          </a:p>
          <a:p>
            <a:pPr algn="ctr"/>
            <a:r>
              <a:rPr lang="es-MX" sz="2400" dirty="0">
                <a:solidFill>
                  <a:schemeClr val="bg1"/>
                </a:solidFill>
                <a:latin typeface="Righteous" panose="02010506000000020000" pitchFamily="2" charset="0"/>
                <a:ea typeface="Roboto" panose="020B0604020202020204" charset="0"/>
              </a:rPr>
              <a:t>https://www.resizepixel.com/</a:t>
            </a:r>
          </a:p>
          <a:p>
            <a:pPr algn="ctr"/>
            <a:endParaRPr lang="es-MX" sz="2400" dirty="0">
              <a:solidFill>
                <a:schemeClr val="bg1"/>
              </a:solidFill>
              <a:latin typeface="Roboto" panose="020B0604020202020204" charset="0"/>
              <a:ea typeface="Roboto" panose="020B0604020202020204" charset="0"/>
            </a:endParaRPr>
          </a:p>
          <a:p>
            <a:pPr algn="ctr"/>
            <a:endParaRPr lang="es-MX" sz="2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2633471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Sitios de Tipografías</a:t>
            </a:r>
            <a:endParaRPr sz="4000" b="0" dirty="0">
              <a:latin typeface="Righteous" panose="02010506000000020000" pitchFamily="2" charset="0"/>
              <a:ea typeface="Roboto"/>
              <a:cs typeface="Roboto"/>
              <a:sym typeface="Roboto"/>
            </a:endParaRPr>
          </a:p>
        </p:txBody>
      </p:sp>
      <p:sp>
        <p:nvSpPr>
          <p:cNvPr id="3" name="CuadroTexto 2"/>
          <p:cNvSpPr txBox="1"/>
          <p:nvPr/>
        </p:nvSpPr>
        <p:spPr>
          <a:xfrm>
            <a:off x="476841" y="1068562"/>
            <a:ext cx="11014573" cy="3046988"/>
          </a:xfrm>
          <a:prstGeom prst="rect">
            <a:avLst/>
          </a:prstGeom>
          <a:noFill/>
        </p:spPr>
        <p:txBody>
          <a:bodyPr wrap="square" rtlCol="0">
            <a:spAutoFit/>
          </a:bodyPr>
          <a:lstStyle/>
          <a:p>
            <a:pPr algn="ctr"/>
            <a:r>
              <a:rPr lang="es-MX" sz="2400" dirty="0">
                <a:solidFill>
                  <a:schemeClr val="bg1"/>
                </a:solidFill>
                <a:latin typeface="Righteous" panose="02010506000000020000" pitchFamily="2" charset="0"/>
                <a:ea typeface="Roboto" panose="020B0604020202020204" charset="0"/>
                <a:hlinkClick r:id="rId3"/>
              </a:rPr>
              <a:t>https://www.designermill.com/category/free-fonts/</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4"/>
              </a:rPr>
              <a:t>https://www.myfonts.com/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5"/>
              </a:rPr>
              <a:t>https://fonts.google.com/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6"/>
              </a:rPr>
              <a:t>https://www.fontpair.co/</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7"/>
              </a:rPr>
              <a:t>https://lingojam.com/CoolTextFonts</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8"/>
              </a:rPr>
              <a:t>https://fontjoy.com/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9"/>
              </a:rPr>
              <a:t>https://typ.io/</a:t>
            </a:r>
            <a:endParaRPr lang="es-MX" sz="2400" dirty="0">
              <a:solidFill>
                <a:schemeClr val="bg1"/>
              </a:solidFill>
              <a:latin typeface="Righteous" panose="02010506000000020000" pitchFamily="2" charset="0"/>
              <a:ea typeface="Roboto" panose="020B0604020202020204" charset="0"/>
            </a:endParaRPr>
          </a:p>
          <a:p>
            <a:pPr algn="ctr"/>
            <a:endParaRPr lang="es-MX" sz="2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151195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Sitios diseño creatividad e inspiración</a:t>
            </a:r>
            <a:endParaRPr sz="4000" b="0" dirty="0">
              <a:latin typeface="Righteous" panose="02010506000000020000" pitchFamily="2" charset="0"/>
              <a:ea typeface="Roboto"/>
              <a:cs typeface="Roboto"/>
              <a:sym typeface="Roboto"/>
            </a:endParaRPr>
          </a:p>
        </p:txBody>
      </p:sp>
      <p:sp>
        <p:nvSpPr>
          <p:cNvPr id="3" name="CuadroTexto 2"/>
          <p:cNvSpPr txBox="1"/>
          <p:nvPr/>
        </p:nvSpPr>
        <p:spPr>
          <a:xfrm>
            <a:off x="476841" y="1068562"/>
            <a:ext cx="11014573" cy="3416320"/>
          </a:xfrm>
          <a:prstGeom prst="rect">
            <a:avLst/>
          </a:prstGeom>
          <a:noFill/>
        </p:spPr>
        <p:txBody>
          <a:bodyPr wrap="square" rtlCol="0">
            <a:spAutoFit/>
          </a:bodyPr>
          <a:lstStyle/>
          <a:p>
            <a:pPr algn="ctr"/>
            <a:r>
              <a:rPr lang="es-MX" sz="2400" dirty="0">
                <a:solidFill>
                  <a:schemeClr val="bg1"/>
                </a:solidFill>
                <a:latin typeface="Righteous" panose="02010506000000020000" pitchFamily="2" charset="0"/>
                <a:ea typeface="Roboto" panose="020B0604020202020204" charset="0"/>
                <a:hlinkClick r:id="rId3"/>
              </a:rPr>
              <a:t>https://www.designspiration.com/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4"/>
              </a:rPr>
              <a:t>https://www.awwwards.com/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5"/>
              </a:rPr>
              <a:t>https://dribbble.com/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6"/>
              </a:rPr>
              <a:t>https://www.behance.net/galleries/ui-ux/ui-ux</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7"/>
              </a:rPr>
              <a:t>https://collectui.com/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8"/>
              </a:rPr>
              <a:t>https://mobbin.design/browse/ios/apps</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9"/>
              </a:rPr>
              <a:t>https://muz.li/</a:t>
            </a:r>
            <a:endParaRPr lang="es-MX" sz="2400" dirty="0">
              <a:solidFill>
                <a:schemeClr val="bg1"/>
              </a:solidFill>
              <a:latin typeface="Righteous" panose="02010506000000020000" pitchFamily="2" charset="0"/>
              <a:ea typeface="Roboto" panose="020B0604020202020204" charset="0"/>
            </a:endParaRPr>
          </a:p>
          <a:p>
            <a:pPr algn="ctr"/>
            <a:endParaRPr lang="es-MX" sz="2400" dirty="0">
              <a:solidFill>
                <a:schemeClr val="bg1"/>
              </a:solidFill>
              <a:latin typeface="Roboto" panose="020B0604020202020204" charset="0"/>
              <a:ea typeface="Roboto" panose="020B0604020202020204" charset="0"/>
            </a:endParaRPr>
          </a:p>
          <a:p>
            <a:pPr algn="ctr"/>
            <a:endParaRPr lang="es-MX" sz="2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878286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Sitios para crear favicon</a:t>
            </a:r>
            <a:endParaRPr sz="4000" b="0" dirty="0">
              <a:latin typeface="Righteous" panose="02010506000000020000" pitchFamily="2" charset="0"/>
              <a:ea typeface="Roboto"/>
              <a:cs typeface="Roboto"/>
              <a:sym typeface="Roboto"/>
            </a:endParaRPr>
          </a:p>
        </p:txBody>
      </p:sp>
      <p:sp>
        <p:nvSpPr>
          <p:cNvPr id="3" name="CuadroTexto 2"/>
          <p:cNvSpPr txBox="1"/>
          <p:nvPr/>
        </p:nvSpPr>
        <p:spPr>
          <a:xfrm>
            <a:off x="476841" y="1068562"/>
            <a:ext cx="11014573" cy="1569660"/>
          </a:xfrm>
          <a:prstGeom prst="rect">
            <a:avLst/>
          </a:prstGeom>
          <a:noFill/>
        </p:spPr>
        <p:txBody>
          <a:bodyPr wrap="square" rtlCol="0">
            <a:spAutoFit/>
          </a:bodyPr>
          <a:lstStyle/>
          <a:p>
            <a:pPr algn="ctr"/>
            <a:r>
              <a:rPr lang="es-MX" sz="2400" dirty="0">
                <a:solidFill>
                  <a:schemeClr val="bg1"/>
                </a:solidFill>
                <a:latin typeface="Righteous" panose="02010506000000020000" pitchFamily="2" charset="0"/>
                <a:ea typeface="Roboto" panose="020B0604020202020204" charset="0"/>
                <a:hlinkClick r:id="rId3"/>
              </a:rPr>
              <a:t>https://www.favicon.cc/</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4"/>
              </a:rPr>
              <a:t>https://realfavicongenerator.net/</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5"/>
              </a:rPr>
              <a:t>https://genfavicon.com/es/</a:t>
            </a:r>
            <a:endParaRPr lang="es-MX" sz="2400" dirty="0">
              <a:solidFill>
                <a:schemeClr val="bg1"/>
              </a:solidFill>
              <a:latin typeface="Righteous" panose="02010506000000020000" pitchFamily="2" charset="0"/>
              <a:ea typeface="Roboto" panose="020B0604020202020204" charset="0"/>
            </a:endParaRPr>
          </a:p>
          <a:p>
            <a:pPr algn="ctr"/>
            <a:endParaRPr lang="es-MX" sz="2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67009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p:txBody>
          <a:bodyPr>
            <a:normAutofit/>
          </a:bodyPr>
          <a:lstStyle/>
          <a:p>
            <a:r>
              <a:rPr lang="es-AR" sz="8000" dirty="0">
                <a:solidFill>
                  <a:schemeClr val="bg1"/>
                </a:solidFill>
                <a:latin typeface="Righteous" panose="02010506000000020000" pitchFamily="2" charset="0"/>
              </a:rPr>
              <a:t>Curso de CSS </a:t>
            </a:r>
            <a:endParaRPr lang="en-US" sz="8000" dirty="0">
              <a:solidFill>
                <a:schemeClr val="bg1"/>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solidFill>
                  <a:srgbClr val="FFFF00"/>
                </a:solidFill>
                <a:latin typeface="Righteous" panose="02010506000000020000" pitchFamily="2" charset="0"/>
              </a:rPr>
              <a:t>En Tecno Marema School</a:t>
            </a:r>
            <a:endParaRPr lang="en-US" sz="3600" dirty="0">
              <a:solidFill>
                <a:srgbClr val="FFFF00"/>
              </a:solidFill>
              <a:latin typeface="Righteous" panose="02010506000000020000" pitchFamily="2" charset="0"/>
            </a:endParaRPr>
          </a:p>
        </p:txBody>
      </p:sp>
    </p:spTree>
    <p:extLst>
      <p:ext uri="{BB962C8B-B14F-4D97-AF65-F5344CB8AC3E}">
        <p14:creationId xmlns:p14="http://schemas.microsoft.com/office/powerpoint/2010/main" val="1054207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Sitios referentes al SEO</a:t>
            </a:r>
            <a:endParaRPr sz="4000" b="0" dirty="0">
              <a:latin typeface="Righteous" panose="02010506000000020000" pitchFamily="2" charset="0"/>
              <a:ea typeface="Roboto"/>
              <a:cs typeface="Roboto"/>
              <a:sym typeface="Roboto"/>
            </a:endParaRPr>
          </a:p>
        </p:txBody>
      </p:sp>
      <p:sp>
        <p:nvSpPr>
          <p:cNvPr id="3" name="CuadroTexto 2"/>
          <p:cNvSpPr txBox="1"/>
          <p:nvPr/>
        </p:nvSpPr>
        <p:spPr>
          <a:xfrm>
            <a:off x="476841" y="1068562"/>
            <a:ext cx="11014573" cy="5632311"/>
          </a:xfrm>
          <a:prstGeom prst="rect">
            <a:avLst/>
          </a:prstGeom>
          <a:noFill/>
        </p:spPr>
        <p:txBody>
          <a:bodyPr wrap="square" rtlCol="0">
            <a:spAutoFit/>
          </a:bodyPr>
          <a:lstStyle/>
          <a:p>
            <a:pPr algn="ctr"/>
            <a:r>
              <a:rPr lang="es-MX" sz="2400" dirty="0">
                <a:solidFill>
                  <a:schemeClr val="bg1"/>
                </a:solidFill>
                <a:latin typeface="Righteous" panose="02010506000000020000" pitchFamily="2" charset="0"/>
                <a:ea typeface="Roboto" panose="020B0604020202020204" charset="0"/>
                <a:hlinkClick r:id="rId3"/>
              </a:rPr>
              <a:t>https://developers.google.com/search/docs/beginner/seo-starter-guide?hl=en&amp;visit_id=637689044845753795-546123681&amp;rd=1</a:t>
            </a:r>
            <a:endParaRPr lang="es-MX" sz="2400" dirty="0">
              <a:solidFill>
                <a:schemeClr val="bg1"/>
              </a:solidFill>
              <a:latin typeface="Righteous" panose="02010506000000020000" pitchFamily="2" charset="0"/>
              <a:ea typeface="Roboto" panose="020B0604020202020204" charset="0"/>
            </a:endParaRPr>
          </a:p>
          <a:p>
            <a:pPr algn="ctr"/>
            <a:endParaRPr lang="es-MX" sz="2400" dirty="0">
              <a:solidFill>
                <a:schemeClr val="bg1"/>
              </a:solidFill>
              <a:latin typeface="Righteous" panose="02010506000000020000" pitchFamily="2" charset="0"/>
              <a:ea typeface="Roboto" panose="020B0604020202020204" charset="0"/>
              <a:hlinkClick r:id="" action="ppaction://noaction"/>
            </a:endParaRPr>
          </a:p>
          <a:p>
            <a:pPr algn="ctr"/>
            <a:r>
              <a:rPr lang="es-MX" sz="2400" dirty="0">
                <a:solidFill>
                  <a:schemeClr val="bg1"/>
                </a:solidFill>
                <a:latin typeface="Righteous" panose="02010506000000020000" pitchFamily="2" charset="0"/>
                <a:ea typeface="Roboto" panose="020B0604020202020204" charset="0"/>
                <a:hlinkClick r:id="" action="ppaction://noaction"/>
              </a:rPr>
              <a:t>https</a:t>
            </a:r>
            <a:r>
              <a:rPr lang="es-MX" sz="2400" dirty="0">
                <a:solidFill>
                  <a:schemeClr val="bg1"/>
                </a:solidFill>
                <a:latin typeface="Righteous" panose="02010506000000020000" pitchFamily="2" charset="0"/>
                <a:ea typeface="Roboto" panose="020B0604020202020204" charset="0"/>
                <a:hlinkClick r:id="rId4"/>
              </a:rPr>
              <a:t>://moz.com/beginners-guide-to-seo</a:t>
            </a:r>
            <a:endParaRPr lang="es-MX" sz="2400" dirty="0">
              <a:solidFill>
                <a:schemeClr val="bg1"/>
              </a:solidFill>
              <a:latin typeface="Righteous" panose="02010506000000020000" pitchFamily="2" charset="0"/>
              <a:ea typeface="Roboto" panose="020B0604020202020204" charset="0"/>
            </a:endParaRPr>
          </a:p>
          <a:p>
            <a:pPr algn="ct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5"/>
              </a:rPr>
              <a:t>https://neilpatel.com/what-is-seo/</a:t>
            </a:r>
            <a:endParaRPr lang="es-MX" sz="2400" dirty="0">
              <a:solidFill>
                <a:schemeClr val="bg1"/>
              </a:solidFill>
              <a:latin typeface="Righteous" panose="02010506000000020000" pitchFamily="2" charset="0"/>
              <a:ea typeface="Roboto" panose="020B0604020202020204" charset="0"/>
            </a:endParaRPr>
          </a:p>
          <a:p>
            <a:pPr algn="ct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6"/>
              </a:rPr>
              <a:t>https://www.wordstream.com/meta-tags</a:t>
            </a:r>
            <a:endParaRPr lang="es-MX" sz="2400" dirty="0">
              <a:solidFill>
                <a:schemeClr val="bg1"/>
              </a:solidFill>
              <a:latin typeface="Righteous" panose="02010506000000020000" pitchFamily="2" charset="0"/>
              <a:ea typeface="Roboto" panose="020B0604020202020204" charset="0"/>
            </a:endParaRPr>
          </a:p>
          <a:p>
            <a:pPr algn="ct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7"/>
              </a:rPr>
              <a:t>https://developers.google.com/search/docs/advanced/crawling/special-tags?hl=en&amp;visit_id=637689046770838748-2744182862&amp;rd=1</a:t>
            </a:r>
            <a:endParaRPr lang="es-MX" sz="2400" dirty="0">
              <a:solidFill>
                <a:schemeClr val="bg1"/>
              </a:solidFill>
              <a:latin typeface="Righteous" panose="02010506000000020000" pitchFamily="2" charset="0"/>
              <a:ea typeface="Roboto" panose="020B0604020202020204" charset="0"/>
            </a:endParaRPr>
          </a:p>
          <a:p>
            <a:pPr algn="ct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8"/>
              </a:rPr>
              <a:t>https://yoast.com/meta-descriptions/</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9"/>
              </a:rPr>
              <a:t>https://moz.com/learn/seo/on-page-factors</a:t>
            </a:r>
            <a:endParaRPr lang="es-MX" sz="2400" dirty="0">
              <a:solidFill>
                <a:schemeClr val="bg1"/>
              </a:solidFill>
              <a:latin typeface="Righteous" panose="02010506000000020000" pitchFamily="2" charset="0"/>
              <a:ea typeface="Roboto" panose="020B0604020202020204" charset="0"/>
            </a:endParaRPr>
          </a:p>
          <a:p>
            <a:pPr algn="ctr"/>
            <a:endParaRPr lang="es-MX" sz="2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421219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Sitios referentes al SEO</a:t>
            </a:r>
            <a:endParaRPr sz="4000" b="0" dirty="0">
              <a:latin typeface="Righteous" panose="02010506000000020000" pitchFamily="2" charset="0"/>
              <a:ea typeface="Roboto"/>
              <a:cs typeface="Roboto"/>
              <a:sym typeface="Roboto"/>
            </a:endParaRPr>
          </a:p>
        </p:txBody>
      </p:sp>
      <p:sp>
        <p:nvSpPr>
          <p:cNvPr id="2" name="Rectángulo 1"/>
          <p:cNvSpPr/>
          <p:nvPr/>
        </p:nvSpPr>
        <p:spPr>
          <a:xfrm>
            <a:off x="1603231" y="1967319"/>
            <a:ext cx="8985537" cy="523220"/>
          </a:xfrm>
          <a:prstGeom prst="rect">
            <a:avLst/>
          </a:prstGeom>
        </p:spPr>
        <p:txBody>
          <a:bodyPr wrap="none">
            <a:spAutoFit/>
          </a:bodyPr>
          <a:lstStyle/>
          <a:p>
            <a:r>
              <a:rPr lang="en-US" sz="2800" dirty="0">
                <a:solidFill>
                  <a:schemeClr val="bg1"/>
                </a:solidFill>
                <a:latin typeface="Righteous" panose="02010506000000020000" pitchFamily="2" charset="0"/>
              </a:rPr>
              <a:t>https://bloo.media/blog/mejores-herramientas-seo/</a:t>
            </a:r>
          </a:p>
        </p:txBody>
      </p:sp>
    </p:spTree>
    <p:extLst>
      <p:ext uri="{BB962C8B-B14F-4D97-AF65-F5344CB8AC3E}">
        <p14:creationId xmlns:p14="http://schemas.microsoft.com/office/powerpoint/2010/main" val="4225170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a:xfrm>
            <a:off x="1" y="0"/>
            <a:ext cx="3049029" cy="745169"/>
          </a:xfrm>
        </p:spPr>
        <p:txBody>
          <a:bodyPr>
            <a:normAutofit/>
          </a:bodyPr>
          <a:lstStyle/>
          <a:p>
            <a:r>
              <a:rPr lang="es-AR" sz="2800" dirty="0">
                <a:solidFill>
                  <a:schemeClr val="bg1"/>
                </a:solidFill>
                <a:latin typeface="Righteous" panose="02010506000000020000" pitchFamily="2" charset="0"/>
              </a:rPr>
              <a:t>Curso de CSS </a:t>
            </a:r>
            <a:endParaRPr lang="en-US" sz="2800" dirty="0">
              <a:solidFill>
                <a:schemeClr val="bg1"/>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a:xfrm>
            <a:off x="7957752" y="228406"/>
            <a:ext cx="4333102" cy="516763"/>
          </a:xfrm>
        </p:spPr>
        <p:txBody>
          <a:bodyPr>
            <a:normAutofit/>
          </a:bodyPr>
          <a:lstStyle/>
          <a:p>
            <a:r>
              <a:rPr lang="es-AR" sz="2800" dirty="0">
                <a:solidFill>
                  <a:srgbClr val="FFFF00"/>
                </a:solidFill>
                <a:latin typeface="Righteous" panose="02010506000000020000" pitchFamily="2" charset="0"/>
              </a:rPr>
              <a:t>En Tecno Marema</a:t>
            </a:r>
            <a:endParaRPr lang="en-US" sz="2800" dirty="0">
              <a:solidFill>
                <a:srgbClr val="FFFF00"/>
              </a:solidFill>
              <a:latin typeface="Righteous" panose="02010506000000020000" pitchFamily="2" charset="0"/>
            </a:endParaRPr>
          </a:p>
        </p:txBody>
      </p:sp>
      <p:sp>
        <p:nvSpPr>
          <p:cNvPr id="11" name="CuadroTexto 10">
            <a:extLst>
              <a:ext uri="{FF2B5EF4-FFF2-40B4-BE49-F238E27FC236}">
                <a16:creationId xmlns:a16="http://schemas.microsoft.com/office/drawing/2014/main" id="{AB051B74-5189-FC54-AE6F-A6F8F0C5AB60}"/>
              </a:ext>
            </a:extLst>
          </p:cNvPr>
          <p:cNvSpPr txBox="1"/>
          <p:nvPr/>
        </p:nvSpPr>
        <p:spPr>
          <a:xfrm>
            <a:off x="0" y="811767"/>
            <a:ext cx="12192000" cy="707886"/>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
                <a:srgbClr val="000000"/>
              </a:buClr>
              <a:buSzTx/>
              <a:buFont typeface="Arial"/>
              <a:buNone/>
              <a:tabLst/>
              <a:defRPr/>
            </a:pPr>
            <a:r>
              <a:rPr kumimoji="0" lang="es-AR" sz="4000" b="0" i="0" u="none" strike="noStrike" kern="0" cap="none" spc="0" normalizeH="0" baseline="0" noProof="0" dirty="0">
                <a:ln>
                  <a:noFill/>
                </a:ln>
                <a:solidFill>
                  <a:srgbClr val="FFFFFF"/>
                </a:solidFill>
                <a:effectLst/>
                <a:uLnTx/>
                <a:uFillTx/>
                <a:latin typeface="Righteous" panose="02010506000000020000" pitchFamily="2" charset="0"/>
                <a:sym typeface="Arial"/>
              </a:rPr>
              <a:t>Resumen de la clase:</a:t>
            </a:r>
            <a:endParaRPr kumimoji="0" lang="en-US" sz="4000" b="0" i="0" u="none" strike="noStrike" kern="0" cap="none" spc="0" normalizeH="0" baseline="0" noProof="0" dirty="0">
              <a:ln>
                <a:noFill/>
              </a:ln>
              <a:solidFill>
                <a:srgbClr val="FFFFFF"/>
              </a:solidFill>
              <a:effectLst/>
              <a:uLnTx/>
              <a:uFillTx/>
              <a:latin typeface="Righteous" panose="02010506000000020000" pitchFamily="2" charset="0"/>
              <a:sym typeface="Arial"/>
            </a:endParaRPr>
          </a:p>
        </p:txBody>
      </p:sp>
      <p:sp>
        <p:nvSpPr>
          <p:cNvPr id="4" name="CuadroTexto 3">
            <a:extLst>
              <a:ext uri="{FF2B5EF4-FFF2-40B4-BE49-F238E27FC236}">
                <a16:creationId xmlns:a16="http://schemas.microsoft.com/office/drawing/2014/main" id="{19223655-CB58-68E4-D4B9-D0AEFF20348E}"/>
              </a:ext>
            </a:extLst>
          </p:cNvPr>
          <p:cNvSpPr txBox="1"/>
          <p:nvPr/>
        </p:nvSpPr>
        <p:spPr>
          <a:xfrm>
            <a:off x="3745150" y="2331419"/>
            <a:ext cx="4717914" cy="1610762"/>
          </a:xfrm>
          <a:prstGeom prst="rect">
            <a:avLst/>
          </a:prstGeom>
          <a:noFill/>
        </p:spPr>
        <p:txBody>
          <a:bodyPr wrap="square" numCol="1" rtlCol="0">
            <a:spAutoFit/>
          </a:bodyPr>
          <a:lstStyle/>
          <a:p>
            <a:pPr marL="0" marR="0" lvl="0" indent="0" algn="ctr" defTabSz="1219170" rtl="0" eaLnBrk="1" fontAlgn="auto" latinLnBrk="0" hangingPunct="1">
              <a:lnSpc>
                <a:spcPct val="100000"/>
              </a:lnSpc>
              <a:spcBef>
                <a:spcPts val="0"/>
              </a:spcBef>
              <a:spcAft>
                <a:spcPts val="0"/>
              </a:spcAft>
              <a:buClr>
                <a:srgbClr val="000000"/>
              </a:buClr>
              <a:buSzTx/>
              <a:buFont typeface="Arial"/>
              <a:buNone/>
              <a:tabLst/>
              <a:defRPr/>
            </a:pPr>
            <a:r>
              <a:rPr kumimoji="0" lang="es-AR" sz="3200" b="0" i="0" u="none" strike="noStrike" kern="0" cap="none" spc="0" normalizeH="0" baseline="0" noProof="0" dirty="0">
                <a:ln>
                  <a:noFill/>
                </a:ln>
                <a:solidFill>
                  <a:srgbClr val="FFFF00"/>
                </a:solidFill>
                <a:effectLst/>
                <a:uLnTx/>
                <a:uFillTx/>
                <a:latin typeface="Righteous" panose="02010506000000020000" pitchFamily="2" charset="0"/>
                <a:sym typeface="Arial"/>
              </a:rPr>
              <a:t>TEMAS VISTOS</a:t>
            </a: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endParaRPr>
          </a:p>
          <a:p>
            <a:pPr marR="0" lvl="0" algn="l" defTabSz="1219170" rtl="0" eaLnBrk="1" fontAlgn="auto" latinLnBrk="0" hangingPunct="1">
              <a:lnSpc>
                <a:spcPct val="100000"/>
              </a:lnSpc>
              <a:spcBef>
                <a:spcPts val="0"/>
              </a:spcBef>
              <a:spcAft>
                <a:spcPts val="0"/>
              </a:spcAft>
              <a:buClr>
                <a:srgbClr val="000000"/>
              </a:buClr>
              <a:buSzTx/>
              <a:tabLst/>
              <a:defRPr/>
            </a:pPr>
            <a:r>
              <a:rPr lang="es-AR" sz="2400" dirty="0">
                <a:solidFill>
                  <a:schemeClr val="bg1"/>
                </a:solidFill>
                <a:latin typeface="Righteous" panose="02010506000000020000" pitchFamily="2" charset="0"/>
              </a:rPr>
              <a:t>✅</a:t>
            </a:r>
            <a:r>
              <a:rPr lang="es-MX" sz="2400" dirty="0">
                <a:solidFill>
                  <a:schemeClr val="bg1"/>
                </a:solidFill>
                <a:latin typeface="Righteous" panose="02010506000000020000" pitchFamily="2" charset="0"/>
              </a:rPr>
              <a:t>Media queries</a:t>
            </a:r>
          </a:p>
          <a:p>
            <a:pPr marR="0" lvl="0" algn="l" defTabSz="1219170" rtl="0" eaLnBrk="1" fontAlgn="auto" latinLnBrk="0" hangingPunct="1">
              <a:lnSpc>
                <a:spcPct val="100000"/>
              </a:lnSpc>
              <a:spcBef>
                <a:spcPts val="0"/>
              </a:spcBef>
              <a:spcAft>
                <a:spcPts val="0"/>
              </a:spcAft>
              <a:buClr>
                <a:srgbClr val="000000"/>
              </a:buClr>
              <a:buSzTx/>
              <a:tabLst/>
              <a:defRPr/>
            </a:pPr>
            <a:r>
              <a:rPr lang="es-AR" sz="2400" kern="0" dirty="0">
                <a:solidFill>
                  <a:schemeClr val="bg1"/>
                </a:solidFill>
                <a:latin typeface="Righteous" panose="02010506000000020000" pitchFamily="2" charset="0"/>
                <a:cs typeface="Arial"/>
                <a:sym typeface="Arial"/>
              </a:rPr>
              <a:t>✅</a:t>
            </a:r>
            <a:r>
              <a:rPr lang="es-MX" sz="2400" kern="0" dirty="0">
                <a:solidFill>
                  <a:schemeClr val="bg1"/>
                </a:solidFill>
                <a:latin typeface="Righteous" panose="02010506000000020000" pitchFamily="2" charset="0"/>
                <a:cs typeface="Arial"/>
                <a:sym typeface="Arial"/>
              </a:rPr>
              <a:t>C</a:t>
            </a:r>
            <a:r>
              <a:rPr kumimoji="0" lang="es-MX" sz="2400" b="0" i="0" u="none" strike="noStrike" kern="0" cap="none" spc="0" normalizeH="0" baseline="0" noProof="0" dirty="0">
                <a:ln>
                  <a:noFill/>
                </a:ln>
                <a:solidFill>
                  <a:schemeClr val="bg1"/>
                </a:solidFill>
                <a:effectLst/>
                <a:uLnTx/>
                <a:uFillTx/>
                <a:latin typeface="Righteous" panose="02010506000000020000" pitchFamily="2" charset="0"/>
                <a:cs typeface="Arial"/>
                <a:sym typeface="Arial"/>
              </a:rPr>
              <a:t>reamos un </a:t>
            </a:r>
            <a:r>
              <a:rPr lang="es-MX" sz="2400" kern="0" dirty="0">
                <a:solidFill>
                  <a:schemeClr val="bg1"/>
                </a:solidFill>
                <a:latin typeface="Righteous" panose="02010506000000020000" pitchFamily="2" charset="0"/>
                <a:cs typeface="Arial"/>
                <a:sym typeface="Arial"/>
              </a:rPr>
              <a:t>sitio responsivo</a:t>
            </a:r>
            <a:endParaRPr lang="es-MX" sz="2400" dirty="0">
              <a:solidFill>
                <a:schemeClr val="bg1"/>
              </a:solidFill>
              <a:latin typeface="Righteous" panose="02010506000000020000" pitchFamily="2" charset="0"/>
            </a:endParaRPr>
          </a:p>
        </p:txBody>
      </p:sp>
    </p:spTree>
    <p:extLst>
      <p:ext uri="{BB962C8B-B14F-4D97-AF65-F5344CB8AC3E}">
        <p14:creationId xmlns:p14="http://schemas.microsoft.com/office/powerpoint/2010/main" val="85130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a:xfrm>
            <a:off x="0" y="1122363"/>
            <a:ext cx="12192000" cy="2387600"/>
          </a:xfrm>
        </p:spPr>
        <p:txBody>
          <a:bodyPr>
            <a:normAutofit/>
          </a:bodyPr>
          <a:lstStyle/>
          <a:p>
            <a:r>
              <a:rPr lang="es-AR" sz="8000" dirty="0">
                <a:solidFill>
                  <a:srgbClr val="00BFA6"/>
                </a:solidFill>
                <a:latin typeface="Righteous" panose="02010506000000020000" pitchFamily="2" charset="0"/>
              </a:rPr>
              <a:t>Muchas Gracias!</a:t>
            </a:r>
            <a:endParaRPr lang="en-US" sz="8000" dirty="0">
              <a:solidFill>
                <a:srgbClr val="00BFA6"/>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a:xfrm>
            <a:off x="0" y="3602038"/>
            <a:ext cx="12192000" cy="1655762"/>
          </a:xfrm>
        </p:spPr>
        <p:txBody>
          <a:bodyPr>
            <a:normAutofit/>
          </a:bodyPr>
          <a:lstStyle/>
          <a:p>
            <a:r>
              <a:rPr lang="es-AR" sz="3600" dirty="0">
                <a:solidFill>
                  <a:srgbClr val="FFFF00"/>
                </a:solidFill>
                <a:latin typeface="Righteous" panose="02010506000000020000" pitchFamily="2" charset="0"/>
              </a:rPr>
              <a:t>Tecno Marema School 😁</a:t>
            </a:r>
            <a:endParaRPr lang="en-US" sz="3600" dirty="0">
              <a:solidFill>
                <a:srgbClr val="FFFF00"/>
              </a:solidFill>
              <a:latin typeface="Righteous" panose="02010506000000020000" pitchFamily="2" charset="0"/>
            </a:endParaRPr>
          </a:p>
        </p:txBody>
      </p:sp>
    </p:spTree>
    <p:extLst>
      <p:ext uri="{BB962C8B-B14F-4D97-AF65-F5344CB8AC3E}">
        <p14:creationId xmlns:p14="http://schemas.microsoft.com/office/powerpoint/2010/main" val="3302493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p:txBody>
          <a:bodyPr>
            <a:normAutofit/>
          </a:bodyPr>
          <a:lstStyle/>
          <a:p>
            <a:r>
              <a:rPr lang="es-AR" sz="8000" dirty="0">
                <a:latin typeface="Righteous" panose="02010506000000020000" pitchFamily="2" charset="0"/>
              </a:rPr>
              <a:t>Tecno Marema</a:t>
            </a:r>
            <a:endParaRPr lang="en-US" sz="8000" dirty="0">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latin typeface="Righteous" panose="02010506000000020000" pitchFamily="2" charset="0"/>
              </a:rPr>
              <a:t>School</a:t>
            </a:r>
            <a:endParaRPr lang="en-US" sz="3600" dirty="0">
              <a:latin typeface="Righteous" panose="02010506000000020000" pitchFamily="2" charset="0"/>
            </a:endParaRPr>
          </a:p>
        </p:txBody>
      </p:sp>
    </p:spTree>
    <p:extLst>
      <p:ext uri="{BB962C8B-B14F-4D97-AF65-F5344CB8AC3E}">
        <p14:creationId xmlns:p14="http://schemas.microsoft.com/office/powerpoint/2010/main" val="835551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p:txBody>
          <a:bodyPr>
            <a:normAutofit/>
          </a:bodyPr>
          <a:lstStyle/>
          <a:p>
            <a:r>
              <a:rPr lang="es-AR" sz="8000" dirty="0">
                <a:solidFill>
                  <a:srgbClr val="00BFA6"/>
                </a:solidFill>
                <a:latin typeface="Righteous" panose="02010506000000020000" pitchFamily="2" charset="0"/>
              </a:rPr>
              <a:t>Curso de HTML</a:t>
            </a:r>
            <a:endParaRPr lang="en-US" sz="8000" dirty="0">
              <a:solidFill>
                <a:srgbClr val="00BFA6"/>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solidFill>
                  <a:srgbClr val="6C63FF"/>
                </a:solidFill>
                <a:latin typeface="Righteous" panose="02010506000000020000" pitchFamily="2" charset="0"/>
              </a:rPr>
              <a:t>En Tecno Marema School</a:t>
            </a:r>
            <a:endParaRPr lang="en-US" sz="3600" dirty="0">
              <a:solidFill>
                <a:srgbClr val="6C63FF"/>
              </a:solidFill>
              <a:latin typeface="Righteous" panose="02010506000000020000" pitchFamily="2" charset="0"/>
            </a:endParaRPr>
          </a:p>
        </p:txBody>
      </p:sp>
    </p:spTree>
    <p:extLst>
      <p:ext uri="{BB962C8B-B14F-4D97-AF65-F5344CB8AC3E}">
        <p14:creationId xmlns:p14="http://schemas.microsoft.com/office/powerpoint/2010/main" val="2888192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p:txBody>
          <a:bodyPr>
            <a:normAutofit/>
          </a:bodyPr>
          <a:lstStyle/>
          <a:p>
            <a:r>
              <a:rPr lang="es-AR" sz="8000" dirty="0">
                <a:solidFill>
                  <a:srgbClr val="00BFA6"/>
                </a:solidFill>
                <a:latin typeface="Righteous" panose="02010506000000020000" pitchFamily="2" charset="0"/>
              </a:rPr>
              <a:t>Curso de HTML</a:t>
            </a:r>
            <a:endParaRPr lang="en-US" sz="8000" dirty="0">
              <a:solidFill>
                <a:srgbClr val="00BFA6"/>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solidFill>
                  <a:schemeClr val="bg1"/>
                </a:solidFill>
                <a:latin typeface="Righteous" panose="02010506000000020000" pitchFamily="2" charset="0"/>
              </a:rPr>
              <a:t>En Tecno Marema School</a:t>
            </a:r>
            <a:endParaRPr lang="en-US" sz="3600" dirty="0">
              <a:solidFill>
                <a:schemeClr val="bg1"/>
              </a:solidFill>
              <a:latin typeface="Righteous" panose="02010506000000020000" pitchFamily="2" charset="0"/>
            </a:endParaRPr>
          </a:p>
        </p:txBody>
      </p:sp>
    </p:spTree>
    <p:extLst>
      <p:ext uri="{BB962C8B-B14F-4D97-AF65-F5344CB8AC3E}">
        <p14:creationId xmlns:p14="http://schemas.microsoft.com/office/powerpoint/2010/main" val="891248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p:txBody>
          <a:bodyPr>
            <a:normAutofit/>
          </a:bodyPr>
          <a:lstStyle/>
          <a:p>
            <a:r>
              <a:rPr lang="es-AR" sz="8000" dirty="0">
                <a:solidFill>
                  <a:schemeClr val="bg1"/>
                </a:solidFill>
                <a:latin typeface="Righteous" panose="02010506000000020000" pitchFamily="2" charset="0"/>
              </a:rPr>
              <a:t>Curso de HTML</a:t>
            </a:r>
            <a:endParaRPr lang="en-US" sz="8000" dirty="0">
              <a:solidFill>
                <a:schemeClr val="bg1"/>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solidFill>
                  <a:srgbClr val="6C63FF"/>
                </a:solidFill>
                <a:latin typeface="Righteous" panose="02010506000000020000" pitchFamily="2" charset="0"/>
              </a:rPr>
              <a:t>En Tecno Marema School</a:t>
            </a:r>
            <a:endParaRPr lang="en-US" sz="3600" dirty="0">
              <a:solidFill>
                <a:srgbClr val="6C63FF"/>
              </a:solidFill>
              <a:latin typeface="Righteous" panose="02010506000000020000" pitchFamily="2" charset="0"/>
            </a:endParaRPr>
          </a:p>
        </p:txBody>
      </p:sp>
    </p:spTree>
    <p:extLst>
      <p:ext uri="{BB962C8B-B14F-4D97-AF65-F5344CB8AC3E}">
        <p14:creationId xmlns:p14="http://schemas.microsoft.com/office/powerpoint/2010/main" val="3517355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a:xfrm>
            <a:off x="1" y="0"/>
            <a:ext cx="3049029" cy="745169"/>
          </a:xfrm>
        </p:spPr>
        <p:txBody>
          <a:bodyPr>
            <a:normAutofit/>
          </a:bodyPr>
          <a:lstStyle/>
          <a:p>
            <a:r>
              <a:rPr lang="es-AR" sz="2800" dirty="0">
                <a:solidFill>
                  <a:schemeClr val="bg1"/>
                </a:solidFill>
                <a:latin typeface="Righteous" panose="02010506000000020000" pitchFamily="2" charset="0"/>
              </a:rPr>
              <a:t>Curso de CSS </a:t>
            </a:r>
            <a:endParaRPr lang="en-US" sz="2800" dirty="0">
              <a:solidFill>
                <a:schemeClr val="bg1"/>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a:xfrm>
            <a:off x="7957752" y="228406"/>
            <a:ext cx="4333102" cy="516763"/>
          </a:xfrm>
        </p:spPr>
        <p:txBody>
          <a:bodyPr>
            <a:normAutofit/>
          </a:bodyPr>
          <a:lstStyle/>
          <a:p>
            <a:r>
              <a:rPr lang="es-AR" sz="2800" dirty="0">
                <a:solidFill>
                  <a:srgbClr val="FFFF00"/>
                </a:solidFill>
                <a:latin typeface="Righteous" panose="02010506000000020000" pitchFamily="2" charset="0"/>
              </a:rPr>
              <a:t>En Tecno Marema</a:t>
            </a:r>
            <a:endParaRPr lang="en-US" sz="2800" dirty="0">
              <a:solidFill>
                <a:srgbClr val="FFFF00"/>
              </a:solidFill>
              <a:latin typeface="Righteous" panose="02010506000000020000" pitchFamily="2" charset="0"/>
            </a:endParaRPr>
          </a:p>
        </p:txBody>
      </p:sp>
      <p:sp>
        <p:nvSpPr>
          <p:cNvPr id="5" name="CuadroTexto 4">
            <a:extLst>
              <a:ext uri="{FF2B5EF4-FFF2-40B4-BE49-F238E27FC236}">
                <a16:creationId xmlns:a16="http://schemas.microsoft.com/office/drawing/2014/main" id="{6814EDAE-2CAE-BE0A-540E-DF6F7F9C533A}"/>
              </a:ext>
            </a:extLst>
          </p:cNvPr>
          <p:cNvSpPr txBox="1"/>
          <p:nvPr/>
        </p:nvSpPr>
        <p:spPr>
          <a:xfrm>
            <a:off x="0" y="827157"/>
            <a:ext cx="12192000" cy="707886"/>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AR" sz="4000" dirty="0">
                <a:solidFill>
                  <a:srgbClr val="FFFFFF"/>
                </a:solidFill>
                <a:latin typeface="Righteous" panose="02010506000000020000" pitchFamily="2" charset="0"/>
                <a:ea typeface="Kozuka Mincho Pro EL" panose="02020200000000000000" pitchFamily="18" charset="-128"/>
              </a:rPr>
              <a:t>C</a:t>
            </a:r>
            <a:r>
              <a:rPr kumimoji="0" lang="es-AR" sz="4000" b="0" i="0" u="none" strike="noStrike" kern="1200" cap="none" spc="0" normalizeH="0" baseline="0" noProof="0" dirty="0">
                <a:ln>
                  <a:noFill/>
                </a:ln>
                <a:solidFill>
                  <a:srgbClr val="FFFFFF"/>
                </a:solidFill>
                <a:effectLst/>
                <a:uLnTx/>
                <a:uFillTx/>
                <a:latin typeface="Righteous" panose="02010506000000020000" pitchFamily="2" charset="0"/>
                <a:ea typeface="Kozuka Mincho Pro EL" panose="02020200000000000000" pitchFamily="18" charset="-128"/>
              </a:rPr>
              <a:t>lase 8</a:t>
            </a:r>
            <a:endParaRPr kumimoji="0" lang="en-US" sz="4000" b="0" i="0" u="none" strike="noStrike" kern="1200" cap="none" spc="0" normalizeH="0" baseline="0" noProof="0" dirty="0">
              <a:ln>
                <a:noFill/>
              </a:ln>
              <a:solidFill>
                <a:srgbClr val="FFFFFF"/>
              </a:solidFill>
              <a:effectLst/>
              <a:uLnTx/>
              <a:uFillTx/>
              <a:latin typeface="Righteous" panose="02010506000000020000" pitchFamily="2" charset="0"/>
              <a:ea typeface="Kozuka Mincho Pro EL" panose="02020200000000000000" pitchFamily="18" charset="-128"/>
            </a:endParaRPr>
          </a:p>
        </p:txBody>
      </p:sp>
      <p:sp>
        <p:nvSpPr>
          <p:cNvPr id="6" name="CuadroTexto 5">
            <a:extLst>
              <a:ext uri="{FF2B5EF4-FFF2-40B4-BE49-F238E27FC236}">
                <a16:creationId xmlns:a16="http://schemas.microsoft.com/office/drawing/2014/main" id="{45002685-920F-C268-218C-34C3440343D8}"/>
              </a:ext>
            </a:extLst>
          </p:cNvPr>
          <p:cNvSpPr txBox="1"/>
          <p:nvPr/>
        </p:nvSpPr>
        <p:spPr>
          <a:xfrm>
            <a:off x="3411420" y="2331420"/>
            <a:ext cx="5369162" cy="1610762"/>
          </a:xfrm>
          <a:prstGeom prst="rect">
            <a:avLst/>
          </a:prstGeom>
          <a:noFill/>
        </p:spPr>
        <p:txBody>
          <a:bodyPr wrap="none" rtlCol="0">
            <a:spAutoFit/>
          </a:bodyPr>
          <a:lstStyle/>
          <a:p>
            <a:pPr marL="0" marR="0" lvl="0" indent="0" algn="ctr" defTabSz="1219170" rtl="0" eaLnBrk="1" fontAlgn="auto" latinLnBrk="0" hangingPunct="1">
              <a:lnSpc>
                <a:spcPct val="100000"/>
              </a:lnSpc>
              <a:spcBef>
                <a:spcPts val="0"/>
              </a:spcBef>
              <a:spcAft>
                <a:spcPts val="0"/>
              </a:spcAft>
              <a:buClr>
                <a:srgbClr val="000000"/>
              </a:buClr>
              <a:buSzTx/>
              <a:buFont typeface="Arial"/>
              <a:buNone/>
              <a:tabLst/>
              <a:defRPr/>
            </a:pPr>
            <a:r>
              <a:rPr lang="es-AR" sz="3200" dirty="0">
                <a:solidFill>
                  <a:srgbClr val="FFFF00"/>
                </a:solidFill>
                <a:latin typeface="Righteous" panose="02010506000000020000" pitchFamily="2" charset="0"/>
              </a:rPr>
              <a:t>Sitios responsivos</a:t>
            </a:r>
            <a:endParaRPr kumimoji="0" lang="es-AR" sz="3200" b="0" i="0" u="none" strike="noStrike" kern="0" cap="none" spc="0" normalizeH="0" baseline="0" noProof="0" dirty="0">
              <a:ln>
                <a:noFill/>
              </a:ln>
              <a:solidFill>
                <a:srgbClr val="FFFF00"/>
              </a:solidFill>
              <a:effectLst/>
              <a:uLnTx/>
              <a:uFillTx/>
              <a:latin typeface="Righteous" panose="02010506000000020000" pitchFamily="2" charset="0"/>
              <a:cs typeface="Arial"/>
              <a:sym typeface="Arial"/>
            </a:endParaRP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lang="es-AR" sz="1867" b="0" i="0" u="none" strike="noStrike" kern="0" cap="none" spc="0" normalizeH="0" baseline="0" noProof="0" dirty="0">
              <a:ln>
                <a:noFill/>
              </a:ln>
              <a:solidFill>
                <a:srgbClr val="FFFFFF"/>
              </a:solidFill>
              <a:effectLst/>
              <a:uLnTx/>
              <a:uFillTx/>
              <a:latin typeface="Righteous" panose="02010506000000020000" pitchFamily="2" charset="0"/>
              <a:cs typeface="Arial"/>
              <a:sym typeface="Arial"/>
            </a:endParaRPr>
          </a:p>
          <a:p>
            <a:pPr marR="0" lvl="0" algn="l" defTabSz="1219170" rtl="0" eaLnBrk="1" fontAlgn="auto" latinLnBrk="0" hangingPunct="1">
              <a:lnSpc>
                <a:spcPct val="100000"/>
              </a:lnSpc>
              <a:spcBef>
                <a:spcPts val="0"/>
              </a:spcBef>
              <a:spcAft>
                <a:spcPts val="0"/>
              </a:spcAft>
              <a:buClr>
                <a:srgbClr val="000000"/>
              </a:buClr>
              <a:buSzTx/>
              <a:tabLst/>
              <a:defRPr/>
            </a:pPr>
            <a:r>
              <a:rPr lang="es-AR" sz="2400" dirty="0">
                <a:solidFill>
                  <a:schemeClr val="bg1"/>
                </a:solidFill>
                <a:latin typeface="Righteous" panose="02010506000000020000" pitchFamily="2" charset="0"/>
              </a:rPr>
              <a:t>✅Conoceremos a las </a:t>
            </a:r>
            <a:r>
              <a:rPr lang="es-MX" sz="2400" dirty="0">
                <a:solidFill>
                  <a:schemeClr val="bg1"/>
                </a:solidFill>
                <a:latin typeface="Righteous" panose="02010506000000020000" pitchFamily="2" charset="0"/>
              </a:rPr>
              <a:t>Media queries</a:t>
            </a:r>
          </a:p>
          <a:p>
            <a:pPr marR="0" lvl="0" algn="l" defTabSz="1219170" rtl="0" eaLnBrk="1" fontAlgn="auto" latinLnBrk="0" hangingPunct="1">
              <a:lnSpc>
                <a:spcPct val="100000"/>
              </a:lnSpc>
              <a:spcBef>
                <a:spcPts val="0"/>
              </a:spcBef>
              <a:spcAft>
                <a:spcPts val="0"/>
              </a:spcAft>
              <a:buClr>
                <a:srgbClr val="000000"/>
              </a:buClr>
              <a:buSzTx/>
              <a:tabLst/>
              <a:defRPr/>
            </a:pPr>
            <a:r>
              <a:rPr lang="es-AR" sz="2400" kern="0" dirty="0">
                <a:solidFill>
                  <a:schemeClr val="bg1"/>
                </a:solidFill>
                <a:latin typeface="Righteous" panose="02010506000000020000" pitchFamily="2" charset="0"/>
                <a:cs typeface="Arial"/>
                <a:sym typeface="Arial"/>
              </a:rPr>
              <a:t>✅</a:t>
            </a:r>
            <a:r>
              <a:rPr lang="es-MX" sz="2400" kern="0" dirty="0">
                <a:solidFill>
                  <a:schemeClr val="bg1"/>
                </a:solidFill>
                <a:latin typeface="Righteous" panose="02010506000000020000" pitchFamily="2" charset="0"/>
                <a:cs typeface="Arial"/>
                <a:sym typeface="Arial"/>
              </a:rPr>
              <a:t>C</a:t>
            </a:r>
            <a:r>
              <a:rPr kumimoji="0" lang="es-MX" sz="2400" b="0" i="0" u="none" strike="noStrike" kern="0" cap="none" spc="0" normalizeH="0" baseline="0" noProof="0" dirty="0">
                <a:ln>
                  <a:noFill/>
                </a:ln>
                <a:solidFill>
                  <a:schemeClr val="bg1"/>
                </a:solidFill>
                <a:effectLst/>
                <a:uLnTx/>
                <a:uFillTx/>
                <a:latin typeface="Righteous" panose="02010506000000020000" pitchFamily="2" charset="0"/>
                <a:cs typeface="Arial"/>
                <a:sym typeface="Arial"/>
              </a:rPr>
              <a:t>rearemos un </a:t>
            </a:r>
            <a:r>
              <a:rPr lang="es-MX" sz="2400" kern="0" dirty="0">
                <a:solidFill>
                  <a:schemeClr val="bg1"/>
                </a:solidFill>
                <a:latin typeface="Righteous" panose="02010506000000020000" pitchFamily="2" charset="0"/>
                <a:cs typeface="Arial"/>
                <a:sym typeface="Arial"/>
              </a:rPr>
              <a:t>sitio responsivo</a:t>
            </a:r>
            <a:endParaRPr lang="es-MX" sz="2400" dirty="0">
              <a:solidFill>
                <a:schemeClr val="bg1"/>
              </a:solidFill>
              <a:latin typeface="Righteous" panose="02010506000000020000" pitchFamily="2" charset="0"/>
            </a:endParaRPr>
          </a:p>
        </p:txBody>
      </p:sp>
    </p:spTree>
    <p:extLst>
      <p:ext uri="{BB962C8B-B14F-4D97-AF65-F5344CB8AC3E}">
        <p14:creationId xmlns:p14="http://schemas.microsoft.com/office/powerpoint/2010/main" val="406688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lvl="0" algn="ctr"/>
            <a:r>
              <a:rPr lang="en-US" sz="4000" dirty="0">
                <a:latin typeface="Righteous" panose="02010506000000020000" pitchFamily="2" charset="0"/>
                <a:ea typeface="Roboto"/>
                <a:cs typeface="Roboto"/>
                <a:sym typeface="Roboto"/>
              </a:rPr>
              <a:t>Mobile First y Web Responsive</a:t>
            </a:r>
            <a:endParaRPr sz="4000" b="0" dirty="0">
              <a:latin typeface="Righteous" panose="02010506000000020000" pitchFamily="2" charset="0"/>
              <a:ea typeface="Roboto"/>
              <a:cs typeface="Roboto"/>
              <a:sym typeface="Roboto"/>
            </a:endParaRPr>
          </a:p>
        </p:txBody>
      </p:sp>
      <p:pic>
        <p:nvPicPr>
          <p:cNvPr id="12290" name="Picture 2" descr="que es mobile firts posicionamien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873" y="1228219"/>
            <a:ext cx="7290254" cy="482979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05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Mobile First y Web Responsive</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199191"/>
            <a:ext cx="10537371" cy="5632311"/>
          </a:xfrm>
          <a:prstGeom prst="rect">
            <a:avLst/>
          </a:prstGeom>
        </p:spPr>
        <p:txBody>
          <a:bodyPr wrap="square">
            <a:spAutoFit/>
          </a:bodyPr>
          <a:lstStyle/>
          <a:p>
            <a:r>
              <a:rPr lang="es-MX" sz="2400" dirty="0">
                <a:solidFill>
                  <a:srgbClr val="FFFF00"/>
                </a:solidFill>
                <a:latin typeface="Righteous" panose="02010506000000020000" pitchFamily="2" charset="0"/>
              </a:rPr>
              <a:t>Que es mobile first?</a:t>
            </a:r>
          </a:p>
          <a:p>
            <a:r>
              <a:rPr lang="es-MX" sz="2400" dirty="0">
                <a:solidFill>
                  <a:schemeClr val="bg1"/>
                </a:solidFill>
                <a:latin typeface="Righteous" panose="02010506000000020000" pitchFamily="2" charset="0"/>
              </a:rPr>
              <a:t>se refiere a un modo de diseñar que tenga en cuenta, en primera instancia, un dispositivo móvil. Pantallas reducidas en comparación a los monitores que usamos normalmente con los ordenadores, y tras tener la maqueta preparada,  realizar un escalado, es decir, aumentar el tamaño y adaptarlo a una pantalla de escritorio.</a:t>
            </a:r>
            <a:endParaRPr lang="es-MX" sz="2400" dirty="0">
              <a:solidFill>
                <a:srgbClr val="FFFF00"/>
              </a:solidFill>
              <a:latin typeface="Righteous" panose="02010506000000020000" pitchFamily="2" charset="0"/>
            </a:endParaRPr>
          </a:p>
          <a:p>
            <a:r>
              <a:rPr lang="es-MX" sz="2400" dirty="0">
                <a:solidFill>
                  <a:srgbClr val="FFFF00"/>
                </a:solidFill>
                <a:latin typeface="Righteous" panose="02010506000000020000" pitchFamily="2" charset="0"/>
              </a:rPr>
              <a:t>Web responsive</a:t>
            </a:r>
          </a:p>
          <a:p>
            <a:r>
              <a:rPr lang="es-MX" sz="2400" dirty="0">
                <a:solidFill>
                  <a:schemeClr val="bg1"/>
                </a:solidFill>
                <a:latin typeface="Righteous" panose="02010506000000020000" pitchFamily="2" charset="0"/>
              </a:rPr>
              <a:t>El diseño responsive, es la filosofía de diseño opuesta, es un estándar.</a:t>
            </a:r>
          </a:p>
          <a:p>
            <a:r>
              <a:rPr lang="es-MX" sz="2400" dirty="0">
                <a:solidFill>
                  <a:schemeClr val="bg1"/>
                </a:solidFill>
                <a:latin typeface="Righteous" panose="02010506000000020000" pitchFamily="2" charset="0"/>
              </a:rPr>
              <a:t>Este tipo de páginas web, son adaptativas, es decir, al reducir la resolución se reduce el tamaño del contenido, y es, realmente, lo que tiene Google bajo su lupa. Que nuestro sitio web sea responsive no es opcional sino obligatorio, de lo contrario nuestra visibilidad y efectividad SEO se verá reducida ya que estaremos perdiendo todas las visitas de potenciales clientes que usen dispositivos móviles para navegar.</a:t>
            </a:r>
            <a:endParaRPr lang="en-US" sz="2400" dirty="0">
              <a:solidFill>
                <a:schemeClr val="bg1"/>
              </a:solidFill>
              <a:latin typeface="Righteous" panose="02010506000000020000" pitchFamily="2" charset="0"/>
            </a:endParaRPr>
          </a:p>
        </p:txBody>
      </p:sp>
    </p:spTree>
    <p:extLst>
      <p:ext uri="{BB962C8B-B14F-4D97-AF65-F5344CB8AC3E}">
        <p14:creationId xmlns:p14="http://schemas.microsoft.com/office/powerpoint/2010/main" val="4117917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Media queries</a:t>
            </a:r>
            <a:endParaRPr sz="4000" b="0" dirty="0">
              <a:latin typeface="Righteous" panose="02010506000000020000" pitchFamily="2" charset="0"/>
              <a:ea typeface="Roboto"/>
              <a:cs typeface="Roboto"/>
              <a:sym typeface="Roboto"/>
            </a:endParaRPr>
          </a:p>
        </p:txBody>
      </p:sp>
      <p:pic>
        <p:nvPicPr>
          <p:cNvPr id="15366" name="Picture 6" descr="lago a menudo Excesivo css media less than and greater yermo Decir a un  lado Congel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722" y="1241136"/>
            <a:ext cx="8012556" cy="45030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03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Media queries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199191"/>
            <a:ext cx="10537371" cy="2677656"/>
          </a:xfrm>
          <a:prstGeom prst="rect">
            <a:avLst/>
          </a:prstGeom>
        </p:spPr>
        <p:txBody>
          <a:bodyPr wrap="square">
            <a:spAutoFit/>
          </a:bodyPr>
          <a:lstStyle/>
          <a:p>
            <a:r>
              <a:rPr lang="es-MX" sz="2400" dirty="0">
                <a:solidFill>
                  <a:srgbClr val="FFFF00"/>
                </a:solidFill>
                <a:latin typeface="Righteous" panose="02010506000000020000" pitchFamily="2" charset="0"/>
              </a:rPr>
              <a:t>Que son las media queries?</a:t>
            </a:r>
          </a:p>
          <a:p>
            <a:r>
              <a:rPr lang="es-MX" sz="2400" dirty="0">
                <a:solidFill>
                  <a:schemeClr val="bg1"/>
                </a:solidFill>
                <a:latin typeface="Righteous" panose="02010506000000020000" pitchFamily="2" charset="0"/>
              </a:rPr>
              <a:t>Las media queries (en español "consultas de medios") son útiles cuando deseas modificar tu página web o aplicación en función del tipo de dispositivo (como una impresora o una pantalla) o de características y parámetros específicos (como la resolución de la pantalla o el ancho del viewport del navegador).</a:t>
            </a:r>
          </a:p>
          <a:p>
            <a:r>
              <a:rPr lang="es-MX" sz="2400" dirty="0">
                <a:solidFill>
                  <a:schemeClr val="bg1"/>
                </a:solidFill>
                <a:latin typeface="Righteous" panose="02010506000000020000" pitchFamily="2" charset="0"/>
              </a:rPr>
              <a:t> </a:t>
            </a:r>
            <a:endParaRPr lang="en-US" sz="2400" dirty="0">
              <a:solidFill>
                <a:schemeClr val="bg1"/>
              </a:solidFill>
              <a:latin typeface="Righteous" panose="02010506000000020000" pitchFamily="2" charset="0"/>
            </a:endParaRPr>
          </a:p>
        </p:txBody>
      </p:sp>
      <p:sp>
        <p:nvSpPr>
          <p:cNvPr id="3" name="Rectángulo 2"/>
          <p:cNvSpPr/>
          <p:nvPr/>
        </p:nvSpPr>
        <p:spPr>
          <a:xfrm>
            <a:off x="827314" y="4291113"/>
            <a:ext cx="11166840" cy="954107"/>
          </a:xfrm>
          <a:prstGeom prst="rect">
            <a:avLst/>
          </a:prstGeom>
          <a:solidFill>
            <a:schemeClr val="tx1">
              <a:lumMod val="85000"/>
              <a:lumOff val="15000"/>
            </a:schemeClr>
          </a:solidFill>
        </p:spPr>
        <p:txBody>
          <a:bodyPr wrap="none">
            <a:spAutoFit/>
          </a:bodyPr>
          <a:lstStyle/>
          <a:p>
            <a:r>
              <a:rPr lang="es-MX" sz="2800" dirty="0">
                <a:solidFill>
                  <a:srgbClr val="00B050"/>
                </a:solidFill>
              </a:rPr>
              <a:t>Ejemplo:</a:t>
            </a:r>
            <a:endParaRPr lang="en-US" sz="2800" dirty="0">
              <a:solidFill>
                <a:srgbClr val="00B050"/>
              </a:solidFill>
            </a:endParaRPr>
          </a:p>
          <a:p>
            <a:r>
              <a:rPr lang="en-US" sz="2800" dirty="0">
                <a:solidFill>
                  <a:srgbClr val="00B050"/>
                </a:solidFill>
              </a:rPr>
              <a:t>@media screen and (min-width: 500px) and (max-width: 800px) { ... }</a:t>
            </a:r>
          </a:p>
        </p:txBody>
      </p:sp>
    </p:spTree>
    <p:extLst>
      <p:ext uri="{BB962C8B-B14F-4D97-AF65-F5344CB8AC3E}">
        <p14:creationId xmlns:p14="http://schemas.microsoft.com/office/powerpoint/2010/main" val="113075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Metaviewport</a:t>
            </a:r>
            <a:endParaRPr sz="4000" b="0" dirty="0">
              <a:latin typeface="Righteous" panose="02010506000000020000" pitchFamily="2" charset="0"/>
              <a:ea typeface="Roboto"/>
              <a:cs typeface="Roboto"/>
              <a:sym typeface="Roboto"/>
            </a:endParaRPr>
          </a:p>
        </p:txBody>
      </p:sp>
      <p:pic>
        <p:nvPicPr>
          <p:cNvPr id="13314" name="Picture 2" descr="Meta tag viewport: full guide. Digital marketing Agency Digital Marketing  and Web Design Agency WebCoreL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312" y="1227953"/>
            <a:ext cx="9597375" cy="502262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249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Metaviewport</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199191"/>
            <a:ext cx="10537371" cy="4524315"/>
          </a:xfrm>
          <a:prstGeom prst="rect">
            <a:avLst/>
          </a:prstGeom>
        </p:spPr>
        <p:txBody>
          <a:bodyPr wrap="square">
            <a:spAutoFit/>
          </a:bodyPr>
          <a:lstStyle/>
          <a:p>
            <a:r>
              <a:rPr lang="es-MX" sz="2400" dirty="0">
                <a:solidFill>
                  <a:srgbClr val="FFFF00"/>
                </a:solidFill>
                <a:latin typeface="Righteous" panose="02010506000000020000" pitchFamily="2" charset="0"/>
              </a:rPr>
              <a:t>Que es Metaviewport?</a:t>
            </a:r>
          </a:p>
          <a:p>
            <a:r>
              <a:rPr lang="es-MX" sz="2400" dirty="0">
                <a:solidFill>
                  <a:schemeClr val="bg1"/>
                </a:solidFill>
                <a:latin typeface="Righteous" panose="02010506000000020000" pitchFamily="2" charset="0"/>
              </a:rPr>
              <a:t>se refiere a la etiqueta que mejor representa la web en movilidad, ya que nos permite indicar cómo se verá un proyecto web en los dispositivos móviles. Apple la creó para decirle al iPhone como debería renderizar el documento, convirtiéndose desde entonces en un estándar que ya está soportado por la mayoría de dispositivos.</a:t>
            </a:r>
          </a:p>
          <a:p>
            <a:endParaRPr lang="es-MX" sz="2400" dirty="0">
              <a:solidFill>
                <a:schemeClr val="bg1"/>
              </a:solidFill>
              <a:latin typeface="Righteous" panose="02010506000000020000" pitchFamily="2" charset="0"/>
            </a:endParaRPr>
          </a:p>
          <a:p>
            <a:r>
              <a:rPr lang="es-MX" sz="2400" dirty="0">
                <a:solidFill>
                  <a:schemeClr val="bg1"/>
                </a:solidFill>
                <a:latin typeface="Righteous" panose="02010506000000020000" pitchFamily="2" charset="0"/>
              </a:rPr>
              <a:t>Como definición rápida, diremos que viewport podría traducirse como vista o ventana y nos sirve para definir qué área de pantalla está disponible al renderizar un documento, nivel de escalado y el zoom que debe mostrar inicialmente. Todo ello, con parámetros que le damos a la propia etiqueta META.</a:t>
            </a:r>
          </a:p>
        </p:txBody>
      </p:sp>
      <p:sp>
        <p:nvSpPr>
          <p:cNvPr id="4" name="Rectángulo 3"/>
          <p:cNvSpPr/>
          <p:nvPr/>
        </p:nvSpPr>
        <p:spPr>
          <a:xfrm>
            <a:off x="2104570" y="5723506"/>
            <a:ext cx="7750629" cy="830997"/>
          </a:xfrm>
          <a:prstGeom prst="rect">
            <a:avLst/>
          </a:prstGeom>
          <a:solidFill>
            <a:schemeClr val="tx1">
              <a:lumMod val="85000"/>
              <a:lumOff val="15000"/>
            </a:schemeClr>
          </a:solidFill>
        </p:spPr>
        <p:txBody>
          <a:bodyPr wrap="square">
            <a:spAutoFit/>
          </a:bodyPr>
          <a:lstStyle/>
          <a:p>
            <a:r>
              <a:rPr lang="en-US" sz="2400" dirty="0">
                <a:solidFill>
                  <a:srgbClr val="00B050"/>
                </a:solidFill>
              </a:rPr>
              <a:t>&lt;meta name="</a:t>
            </a:r>
            <a:r>
              <a:rPr lang="en-US" sz="2400" b="1" dirty="0">
                <a:solidFill>
                  <a:srgbClr val="00B050"/>
                </a:solidFill>
              </a:rPr>
              <a:t>viewport</a:t>
            </a:r>
            <a:r>
              <a:rPr lang="en-US" sz="2400" dirty="0">
                <a:solidFill>
                  <a:srgbClr val="00B050"/>
                </a:solidFill>
              </a:rPr>
              <a:t>" content="user-scalable=no, width=device-width, initial-scale=1"&gt;</a:t>
            </a:r>
          </a:p>
        </p:txBody>
      </p:sp>
    </p:spTree>
    <p:extLst>
      <p:ext uri="{BB962C8B-B14F-4D97-AF65-F5344CB8AC3E}">
        <p14:creationId xmlns:p14="http://schemas.microsoft.com/office/powerpoint/2010/main" val="25959848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8CAA363-FB1F-4B8D-ADA8-F92DC11E574D}">
  <we:reference id="wa104381335" version="1.0.0.1" store="es-MX" storeType="OMEX"/>
  <we:alternateReferences>
    <we:reference id="wa104381335" version="1.0.0.1" store="WA10438133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3092</TotalTime>
  <Words>1035</Words>
  <Application>Microsoft Office PowerPoint</Application>
  <PresentationFormat>Panorámica</PresentationFormat>
  <Paragraphs>125</Paragraphs>
  <Slides>27</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Calibri Light</vt:lpstr>
      <vt:lpstr>Righteous</vt:lpstr>
      <vt:lpstr>Roboto</vt:lpstr>
      <vt:lpstr>Saira</vt:lpstr>
      <vt:lpstr>Tema de Office</vt:lpstr>
      <vt:lpstr>Tecno Marema</vt:lpstr>
      <vt:lpstr>Curso de CSS </vt:lpstr>
      <vt:lpstr>Curso de CSS </vt:lpstr>
      <vt:lpstr>Mobile First y Web Responsive</vt:lpstr>
      <vt:lpstr>Mobile First y Web Responsive</vt:lpstr>
      <vt:lpstr>Media queries</vt:lpstr>
      <vt:lpstr>Media queries</vt:lpstr>
      <vt:lpstr>Metaviewport</vt:lpstr>
      <vt:lpstr>Metaviewport</vt:lpstr>
      <vt:lpstr>Break points</vt:lpstr>
      <vt:lpstr>Break points</vt:lpstr>
      <vt:lpstr>Creemos una web responsiva</vt:lpstr>
      <vt:lpstr>Sitios recomendados</vt:lpstr>
      <vt:lpstr>Donde descargar iconos</vt:lpstr>
      <vt:lpstr>Sitios de colores</vt:lpstr>
      <vt:lpstr>Sitios de ilustraciones</vt:lpstr>
      <vt:lpstr>Sitios de Tipografías</vt:lpstr>
      <vt:lpstr>Sitios diseño creatividad e inspiración</vt:lpstr>
      <vt:lpstr>Sitios para crear favicon</vt:lpstr>
      <vt:lpstr>Sitios referentes al SEO</vt:lpstr>
      <vt:lpstr>Sitios referentes al SEO</vt:lpstr>
      <vt:lpstr>Curso de CSS </vt:lpstr>
      <vt:lpstr>Muchas Gracias!</vt:lpstr>
      <vt:lpstr>Tecno Marema</vt:lpstr>
      <vt:lpstr>Curso de HTML</vt:lpstr>
      <vt:lpstr>Curso de HTML</vt:lpstr>
      <vt:lpstr>Curso de 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UP</dc:title>
  <dc:creator>emanuel cabral</dc:creator>
  <cp:lastModifiedBy>emanuel cabral</cp:lastModifiedBy>
  <cp:revision>30</cp:revision>
  <dcterms:created xsi:type="dcterms:W3CDTF">2022-05-18T23:15:16Z</dcterms:created>
  <dcterms:modified xsi:type="dcterms:W3CDTF">2024-02-22T19:54:34Z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309640</vt:lpwstr>
  </property>
  <property fmtid="{D5CDD505-2E9C-101B-9397-08002B2CF9AE}" name="NXPowerLiteSettings" pid="3">
    <vt:lpwstr>F7000400038000</vt:lpwstr>
  </property>
  <property fmtid="{D5CDD505-2E9C-101B-9397-08002B2CF9AE}" name="NXPowerLiteVersion" pid="4">
    <vt:lpwstr>S10.3.1</vt:lpwstr>
  </property>
</Properties>
</file>