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562" r:id="rId4"/>
    <p:sldId id="307" r:id="rId5"/>
    <p:sldId id="306" r:id="rId6"/>
    <p:sldId id="308" r:id="rId7"/>
    <p:sldId id="332" r:id="rId8"/>
    <p:sldId id="383" r:id="rId9"/>
    <p:sldId id="333" r:id="rId10"/>
    <p:sldId id="334" r:id="rId11"/>
    <p:sldId id="341" r:id="rId12"/>
    <p:sldId id="343" r:id="rId13"/>
    <p:sldId id="342" r:id="rId14"/>
    <p:sldId id="305" r:id="rId15"/>
    <p:sldId id="370" r:id="rId16"/>
    <p:sldId id="564" r:id="rId17"/>
    <p:sldId id="563" r:id="rId18"/>
    <p:sldId id="568" r:id="rId19"/>
    <p:sldId id="569" r:id="rId20"/>
    <p:sldId id="567" r:id="rId21"/>
    <p:sldId id="565" r:id="rId22"/>
    <p:sldId id="566" r:id="rId23"/>
    <p:sldId id="344" r:id="rId24"/>
    <p:sldId id="388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561" r:id="rId33"/>
    <p:sldId id="560" r:id="rId34"/>
    <p:sldId id="257" r:id="rId35"/>
    <p:sldId id="262" r:id="rId36"/>
    <p:sldId id="264" r:id="rId37"/>
    <p:sldId id="26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anuel cabral" initials="ec" lastIdx="1" clrIdx="0">
    <p:extLst>
      <p:ext uri="{19B8F6BF-5375-455C-9EA6-DF929625EA0E}">
        <p15:presenceInfo xmlns:p15="http://schemas.microsoft.com/office/powerpoint/2012/main" userId="1175f350591e12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3FF"/>
    <a:srgbClr val="1E1E1E"/>
    <a:srgbClr val="00B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DD2F4-DB2E-44B8-8AE6-49BED3DA6382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2AD00-AAD2-4B56-849A-82CCEA47AC0B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33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5398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0816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50591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219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903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9752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5680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382957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7325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9067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7240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509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7752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055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0646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1919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1721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54023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2769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5869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3113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6963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7514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3461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89489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48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5645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d28881af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d28881af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501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33356-A645-CCD5-5E12-CB030BA2B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D46570-C087-E4D4-30FC-BC81E89BF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1FC7D9-051A-199E-BC9E-B77404BAA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B7D-D77D-4817-B899-0D24200B03DA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6294E9-61A3-176D-8061-277C4F96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74DAA8-3197-A8F0-7A08-FE54704D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C4BF-490B-4C20-85B9-5E298A0649D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66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D5188-AB43-5A73-ED45-6C1F2A76A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B31F9D5-E2D5-255B-FD72-A29A7AC5C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C104B1-EFE7-A6F9-2D58-77C164A6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B7D-D77D-4817-B899-0D24200B03DA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3913A4-8095-87E2-BE22-E256AE30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ABB9BF-B601-7C5B-1D3B-A1E6B3D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C4BF-490B-4C20-85B9-5E298A0649D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63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067424-C9F8-0504-FE51-687092CF7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9371C96-4D4B-0573-8F0D-B39CC4D3C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A00AA7-12E5-ADBA-AE6A-3775D701F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B7D-D77D-4817-B899-0D24200B03DA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1C32EB-7B1C-671D-124F-18D37E79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D0DE9B-BFA6-D106-2B9B-0A16809F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C4BF-490B-4C20-85B9-5E298A0649D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77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OCALO">
  <p:cSld name="ZOCAL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9d3cb0220_0_277"/>
          <p:cNvSpPr/>
          <p:nvPr/>
        </p:nvSpPr>
        <p:spPr>
          <a:xfrm>
            <a:off x="176505" y="6357233"/>
            <a:ext cx="1718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AR" sz="1200" b="0" i="0" u="none" strike="noStrike" cap="none" dirty="0">
                <a:solidFill>
                  <a:srgbClr val="BFBFBF"/>
                </a:solidFill>
                <a:latin typeface="Saira"/>
                <a:ea typeface="Saira"/>
                <a:cs typeface="Saira"/>
                <a:sym typeface="Saira"/>
              </a:rPr>
              <a:t>academianumen.com</a:t>
            </a:r>
            <a:endParaRPr sz="15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BFBFBF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pic>
        <p:nvPicPr>
          <p:cNvPr id="82" name="Google Shape;82;ge9d3cb0220_0_27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10900" y="6298964"/>
            <a:ext cx="1879201" cy="427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75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9EE934-3217-E42D-1CC9-96508373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B2672-2C98-FC5D-975F-3D4B9D357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EC260A-9C60-36E9-3C9B-92F25708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B7D-D77D-4817-B899-0D24200B03DA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D1950-6BDA-901F-243A-9100FDCA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77AD4A-F670-15D9-9CA2-02A97EF32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C4BF-490B-4C20-85B9-5E298A0649D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62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F510C-8F4D-1522-EEF4-D0E303529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98C635-8879-E96B-8414-8430CC05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6F013-CDB0-72BD-1607-AB8A835A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B7D-D77D-4817-B899-0D24200B03DA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69702-C8BD-507A-9112-1E129A3B1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53D7A-002E-A3E4-E47C-ABEBB688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C4BF-490B-4C20-85B9-5E298A0649D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1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14411B-F274-7C11-328E-B09B7737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31851-BCBF-7750-D1BD-3953C9E65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F8CFD1-158F-0AFE-4CF7-D9302CB1A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C4150D-9701-940F-6A5D-D675EACE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B7D-D77D-4817-B899-0D24200B03DA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70FEB9-BDB4-6F5F-2368-1B55C5BB3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CB1C06-53DF-CCC5-6071-F5D56A7F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C4BF-490B-4C20-85B9-5E298A0649D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6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981FA-854F-A4CA-28F3-39FEFA81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6FFC39-7915-10BC-6B95-8F2E44EB6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E8FF67-B762-9333-20CD-D92380CF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332B77-56E0-3DE5-976F-EF0793D36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5B086B-B7AF-674D-88D1-9005DB327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48F44B-3A1B-4C84-B424-AF5D837B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B7D-D77D-4817-B899-0D24200B03DA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39080D-6E3D-5B7A-B346-6A74A6C6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4412C3-F2A2-AE39-99D0-CC115E6E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C4BF-490B-4C20-85B9-5E298A0649D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3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B133A-26B4-D5FF-D0D4-687AEF2F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E78DE9-A3D4-FAD5-6326-7CC70002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B7D-D77D-4817-B899-0D24200B03DA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BD1D70-2890-76ED-2867-4FDCE766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F5C1F1-6609-A44E-C2F3-C28ED4616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C4BF-490B-4C20-85B9-5E298A0649D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29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352ADC-442F-4CBE-C7DA-934F45D4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B7D-D77D-4817-B899-0D24200B03DA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C39E2D1-DF97-F60E-A2BD-FB97B198A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E03F9A-D158-F9F2-541D-9B3AFFDE5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C4BF-490B-4C20-85B9-5E298A0649D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2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61AC6-D164-B077-6405-A08C0FC9B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4FA604-8BFC-FFD2-5B2D-A5ED5C973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BD9B8D-FBA6-B766-2340-DAE928D66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FAE2ADF-240A-FFDD-3C2C-7748E48AE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B7D-D77D-4817-B899-0D24200B03DA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240F509-478B-CCD2-E183-3CCC7F08E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F2A474-70D2-346C-E737-531FEC9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C4BF-490B-4C20-85B9-5E298A0649D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5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40957-672F-DFEE-BD3C-400EFAD2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752E96-FC82-7FA4-514E-FB133CED2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E2E1A4-94F6-6DBB-EA41-44AABC43A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B94C06-3925-E046-57AC-98949063C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66B7D-D77D-4817-B899-0D24200B03DA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436DCA-6A44-232B-A695-4F8CB1D9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BA7D4B-1005-12E9-C14B-C98E1132E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2C4BF-490B-4C20-85B9-5E298A0649D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4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6D0BDA-FB29-23A8-BC6F-8266CF754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B6B529-1088-C376-C11D-CBE7A41EF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B5B00B-26BB-9276-B89A-DF757C027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66B7D-D77D-4817-B899-0D24200B03DA}" type="datetimeFigureOut">
              <a:rPr lang="en-US" smtClean="0"/>
              <a:t>2/22/2024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33EB27-13C4-2D8B-740F-79DDE06BB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8CDD8-50A3-931A-4F5C-096740844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2C4BF-490B-4C20-85B9-5E298A0649DD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08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awesome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konate.com/" TargetMode="External"/><Relationship Id="rId5" Type="http://schemas.openxmlformats.org/officeDocument/2006/relationships/hyperlink" Target="https://www.fontisto.com/" TargetMode="External"/><Relationship Id="rId4" Type="http://schemas.openxmlformats.org/officeDocument/2006/relationships/hyperlink" Target="https://www.flaticon.com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color.adobe.com/es/create/color-wheel" TargetMode="External"/><Relationship Id="rId3" Type="http://schemas.openxmlformats.org/officeDocument/2006/relationships/hyperlink" Target="https://material.io/" TargetMode="External"/><Relationship Id="rId7" Type="http://schemas.openxmlformats.org/officeDocument/2006/relationships/hyperlink" Target="https://encycolorpedia.e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olorsupplyyy.com/app" TargetMode="External"/><Relationship Id="rId5" Type="http://schemas.openxmlformats.org/officeDocument/2006/relationships/hyperlink" Target="https://www.toptal.com/designers/colourcode/" TargetMode="External"/><Relationship Id="rId10" Type="http://schemas.openxmlformats.org/officeDocument/2006/relationships/hyperlink" Target="http://www.patternify.com/" TargetMode="External"/><Relationship Id="rId4" Type="http://schemas.openxmlformats.org/officeDocument/2006/relationships/hyperlink" Target="https://www.design-seeds.com/" TargetMode="External"/><Relationship Id="rId9" Type="http://schemas.openxmlformats.org/officeDocument/2006/relationships/hyperlink" Target="http://khroma.co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absurd.design/" TargetMode="External"/><Relationship Id="rId3" Type="http://schemas.openxmlformats.org/officeDocument/2006/relationships/hyperlink" Target="https://pixabay.com/es/illustrations/" TargetMode="External"/><Relationship Id="rId7" Type="http://schemas.openxmlformats.org/officeDocument/2006/relationships/hyperlink" Target="https://undraw.co/illustrations" TargetMode="External"/><Relationship Id="rId12" Type="http://schemas.openxmlformats.org/officeDocument/2006/relationships/hyperlink" Target="http://www.patternify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humaaans.com/" TargetMode="External"/><Relationship Id="rId11" Type="http://schemas.openxmlformats.org/officeDocument/2006/relationships/hyperlink" Target="https://icons8.com/illustrations" TargetMode="External"/><Relationship Id="rId5" Type="http://schemas.openxmlformats.org/officeDocument/2006/relationships/hyperlink" Target="https://www.freepik.com/" TargetMode="External"/><Relationship Id="rId10" Type="http://schemas.openxmlformats.org/officeDocument/2006/relationships/hyperlink" Target="https://pixabay.com/es/vectors/search/" TargetMode="External"/><Relationship Id="rId4" Type="http://schemas.openxmlformats.org/officeDocument/2006/relationships/hyperlink" Target="https://www.pexels.com/es-es/" TargetMode="External"/><Relationship Id="rId9" Type="http://schemas.openxmlformats.org/officeDocument/2006/relationships/hyperlink" Target="https://drawkit.com/" TargetMode="Externa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fontjoy.com/" TargetMode="External"/><Relationship Id="rId3" Type="http://schemas.openxmlformats.org/officeDocument/2006/relationships/hyperlink" Target="https://www.designermill.com/category/free-fonts/" TargetMode="External"/><Relationship Id="rId7" Type="http://schemas.openxmlformats.org/officeDocument/2006/relationships/hyperlink" Target="https://lingojam.com/CoolTextFont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ontpair.co/" TargetMode="External"/><Relationship Id="rId5" Type="http://schemas.openxmlformats.org/officeDocument/2006/relationships/hyperlink" Target="https://fonts.google.com/" TargetMode="External"/><Relationship Id="rId4" Type="http://schemas.openxmlformats.org/officeDocument/2006/relationships/hyperlink" Target="https://www.myfonts.com/" TargetMode="External"/><Relationship Id="rId9" Type="http://schemas.openxmlformats.org/officeDocument/2006/relationships/hyperlink" Target="https://typ.io/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mobbin.design/browse/ios/apps" TargetMode="External"/><Relationship Id="rId3" Type="http://schemas.openxmlformats.org/officeDocument/2006/relationships/hyperlink" Target="https://www.designspiration.com/" TargetMode="External"/><Relationship Id="rId7" Type="http://schemas.openxmlformats.org/officeDocument/2006/relationships/hyperlink" Target="https://collectui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behance.net/galleries/ui-ux/ui-ux" TargetMode="External"/><Relationship Id="rId5" Type="http://schemas.openxmlformats.org/officeDocument/2006/relationships/hyperlink" Target="https://dribbble.com/" TargetMode="External"/><Relationship Id="rId4" Type="http://schemas.openxmlformats.org/officeDocument/2006/relationships/hyperlink" Target="https://www.awwwards.com/" TargetMode="External"/><Relationship Id="rId9" Type="http://schemas.openxmlformats.org/officeDocument/2006/relationships/hyperlink" Target="https://muz.li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vicon.cc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enfavicon.com/es/" TargetMode="External"/><Relationship Id="rId4" Type="http://schemas.openxmlformats.org/officeDocument/2006/relationships/hyperlink" Target="https://realfavicongenerator.ne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yoast.com/meta-descriptions/" TargetMode="External"/><Relationship Id="rId3" Type="http://schemas.openxmlformats.org/officeDocument/2006/relationships/hyperlink" Target="https://developers.google.com/search/docs/beginner/seo-starter-guide?hl=en&amp;visit_id=637689044845753795-546123681&amp;rd=1" TargetMode="External"/><Relationship Id="rId7" Type="http://schemas.openxmlformats.org/officeDocument/2006/relationships/hyperlink" Target="https://developers.google.com/search/docs/advanced/crawling/special-tags?hl=en&amp;visit_id=637689046770838748-2744182862&amp;rd=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wordstream.com/meta-tags" TargetMode="External"/><Relationship Id="rId5" Type="http://schemas.openxmlformats.org/officeDocument/2006/relationships/hyperlink" Target="https://neilpatel.com/what-is-seo/" TargetMode="External"/><Relationship Id="rId4" Type="http://schemas.openxmlformats.org/officeDocument/2006/relationships/hyperlink" Target="https://moz.com/beginners-guide-to-seo" TargetMode="External"/><Relationship Id="rId9" Type="http://schemas.openxmlformats.org/officeDocument/2006/relationships/hyperlink" Target="https://moz.com/learn/seo/on-page-factors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4BB61-9EB8-6ADC-32D8-631A17CC6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8000" dirty="0">
                <a:latin typeface="Righteous" panose="02010506000000020000" pitchFamily="2" charset="0"/>
              </a:rPr>
              <a:t>Tecno Marema</a:t>
            </a:r>
            <a:endParaRPr lang="en-US" sz="8000" dirty="0">
              <a:latin typeface="Righteous" panose="0201050600000002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09285-D1EF-DBCA-6E9E-5D36586CB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latin typeface="Righteous" panose="02010506000000020000" pitchFamily="2" charset="0"/>
              </a:rPr>
              <a:t>School</a:t>
            </a:r>
            <a:endParaRPr lang="en-US" sz="3600" dirty="0"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97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PseudoElementos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50" y="1317463"/>
            <a:ext cx="9307899" cy="432873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60861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PseudoClases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1177619"/>
            <a:ext cx="8145012" cy="537285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08634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PseudoClases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62" y="1144063"/>
            <a:ext cx="8059275" cy="554432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1155484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PseudoClases y PseudoElementos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72376" y="1068562"/>
            <a:ext cx="610137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FFFF00"/>
                </a:solidFill>
                <a:latin typeface="Righteous" panose="02010506000000020000" pitchFamily="2" charset="0"/>
                <a:ea typeface="Roboto" panose="020B0604020202020204" charset="0"/>
              </a:rPr>
              <a:t>Las pseudoclases: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: :first-child  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::last-child 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::checked 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::default 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::empty 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::focus 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::hover 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::nth-child 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::nth-last-child 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::nth-last-of-type 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::nth-of-type 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::placeholder 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::required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673755" y="1072599"/>
            <a:ext cx="40746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FFFF00"/>
                </a:solidFill>
                <a:latin typeface="Righteous" panose="02010506000000020000" pitchFamily="2" charset="0"/>
                <a:ea typeface="Roboto" panose="020B0604020202020204" charset="0"/>
              </a:rPr>
              <a:t>Los pseudo-elementos:</a:t>
            </a:r>
            <a:r>
              <a:rPr lang="es-MX" sz="2400" dirty="0">
                <a:solidFill>
                  <a:srgbClr val="00B050"/>
                </a:solidFill>
                <a:latin typeface="Righteous" panose="02010506000000020000" pitchFamily="2" charset="0"/>
                <a:ea typeface="Roboto" panose="020B0604020202020204" charset="0"/>
              </a:rPr>
              <a:t> 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::after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 ::before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 ::first-letter 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::first-line 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::selection</a:t>
            </a:r>
            <a:endParaRPr lang="en-US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19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Pseudoclases para enlaces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pic>
        <p:nvPicPr>
          <p:cNvPr id="12292" name="Picture 4" descr="CSS, pseudo-clase, el pseudo-elemento: hover, child, targ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546" y="1492828"/>
            <a:ext cx="7902907" cy="443691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6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Pseudoclases para enlaces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360217" y="1276380"/>
            <a:ext cx="114715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solidFill>
                  <a:srgbClr val="FFFF00"/>
                </a:solidFill>
                <a:latin typeface="Righteous" panose="02010506000000020000" pitchFamily="2" charset="0"/>
                <a:ea typeface="Roboto" panose="020B0604020202020204" charset="0"/>
              </a:rPr>
              <a:t>a</a:t>
            </a:r>
            <a:r>
              <a:rPr lang="es-MX" sz="2800" dirty="0">
                <a:solidFill>
                  <a:srgbClr val="7030A0"/>
                </a:solidFill>
                <a:latin typeface="Righteous" panose="02010506000000020000" pitchFamily="2" charset="0"/>
                <a:ea typeface="Roboto" panose="020B0604020202020204" charset="0"/>
              </a:rPr>
              <a:t>:active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Se refiere a aquellos enlaces en las que se han hecho clic y están activos.</a:t>
            </a:r>
          </a:p>
          <a:p>
            <a:pPr algn="ctr"/>
            <a:r>
              <a:rPr lang="es-MX" sz="2800" dirty="0">
                <a:solidFill>
                  <a:srgbClr val="FFFF00"/>
                </a:solidFill>
                <a:latin typeface="Righteous" panose="02010506000000020000" pitchFamily="2" charset="0"/>
                <a:ea typeface="Roboto" panose="020B0604020202020204" charset="0"/>
              </a:rPr>
              <a:t>a</a:t>
            </a:r>
            <a:r>
              <a:rPr lang="es-MX" sz="2800" dirty="0">
                <a:solidFill>
                  <a:srgbClr val="7030A0"/>
                </a:solidFill>
                <a:latin typeface="Righteous" panose="02010506000000020000" pitchFamily="2" charset="0"/>
                <a:ea typeface="Roboto" panose="020B0604020202020204" charset="0"/>
              </a:rPr>
              <a:t>:link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Sirve para apuntar a enlaces normales de la página web (no accedidos).</a:t>
            </a:r>
            <a:r>
              <a:rPr lang="es-MX" sz="2400" dirty="0">
                <a:latin typeface="Righteous" panose="02010506000000020000" pitchFamily="2" charset="0"/>
                <a:ea typeface="Roboto" panose="020B0604020202020204" charset="0"/>
              </a:rPr>
              <a:t> </a:t>
            </a:r>
          </a:p>
          <a:p>
            <a:pPr algn="ctr"/>
            <a:r>
              <a:rPr lang="es-MX" sz="2800" dirty="0">
                <a:solidFill>
                  <a:srgbClr val="FFFF00"/>
                </a:solidFill>
                <a:latin typeface="Righteous" panose="02010506000000020000" pitchFamily="2" charset="0"/>
                <a:ea typeface="Roboto" panose="020B0604020202020204" charset="0"/>
              </a:rPr>
              <a:t>a</a:t>
            </a:r>
            <a:r>
              <a:rPr lang="es-MX" sz="2800" dirty="0">
                <a:solidFill>
                  <a:srgbClr val="7030A0"/>
                </a:solidFill>
                <a:latin typeface="Righteous" panose="02010506000000020000" pitchFamily="2" charset="0"/>
                <a:ea typeface="Roboto" panose="020B0604020202020204" charset="0"/>
              </a:rPr>
              <a:t>:hover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Definimos el estilo para enlaces cuando el cursor se encuentra sobre dichos enlaces</a:t>
            </a:r>
          </a:p>
          <a:p>
            <a:pPr algn="ctr"/>
            <a:r>
              <a:rPr lang="es-MX" sz="2800" dirty="0">
                <a:solidFill>
                  <a:srgbClr val="FFFF00"/>
                </a:solidFill>
                <a:latin typeface="Righteous" panose="02010506000000020000" pitchFamily="2" charset="0"/>
                <a:ea typeface="Roboto" panose="020B0604020202020204" charset="0"/>
              </a:rPr>
              <a:t>a</a:t>
            </a:r>
            <a:r>
              <a:rPr lang="es-MX" sz="2800" dirty="0">
                <a:solidFill>
                  <a:srgbClr val="7030A0"/>
                </a:solidFill>
                <a:latin typeface="Righteous" panose="02010506000000020000" pitchFamily="2" charset="0"/>
                <a:ea typeface="Roboto" panose="020B0604020202020204" charset="0"/>
              </a:rPr>
              <a:t>:visited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Apuntaremos a los enlaces visitados o accedidos por el usuario.</a:t>
            </a:r>
          </a:p>
          <a:p>
            <a:pPr algn="ctr"/>
            <a:endParaRPr lang="es-MX" sz="2800" dirty="0">
              <a:solidFill>
                <a:srgbClr val="00B050"/>
              </a:solidFill>
              <a:latin typeface="Righteous" panose="02010506000000020000" pitchFamily="2" charset="0"/>
              <a:ea typeface="Roboto" panose="020B060402020202020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flipH="1">
            <a:off x="696882" y="5731515"/>
            <a:ext cx="2157154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7030A0"/>
                </a:solidFill>
              </a:rPr>
              <a:t>☻Pseudoclase</a:t>
            </a:r>
          </a:p>
          <a:p>
            <a:r>
              <a:rPr lang="es-MX" dirty="0">
                <a:solidFill>
                  <a:srgbClr val="FFFF00"/>
                </a:solidFill>
              </a:rPr>
              <a:t>☻Selector 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6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BEM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Una introducción a la metodología BEM | Envato Tuts+">
            <a:extLst>
              <a:ext uri="{FF2B5EF4-FFF2-40B4-BE49-F238E27FC236}">
                <a16:creationId xmlns:a16="http://schemas.microsoft.com/office/drawing/2014/main" id="{E938E5A5-36C5-5CF6-3318-40DF9D11A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934" y="1686188"/>
            <a:ext cx="5742131" cy="397642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591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 Que significa BEM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 descr="Blocks, Elements and Modifiers (BEM) | TO THE NEW Blog">
            <a:extLst>
              <a:ext uri="{FF2B5EF4-FFF2-40B4-BE49-F238E27FC236}">
                <a16:creationId xmlns:a16="http://schemas.microsoft.com/office/drawing/2014/main" id="{A87178D6-0240-1A76-E6A6-D6E8949C6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319" y="3571537"/>
            <a:ext cx="7301361" cy="3051001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2C88C89-E4BA-53A1-DB10-B7DB6B1E3EA9}"/>
              </a:ext>
            </a:extLst>
          </p:cNvPr>
          <p:cNvSpPr txBox="1"/>
          <p:nvPr/>
        </p:nvSpPr>
        <p:spPr>
          <a:xfrm>
            <a:off x="704850" y="1255800"/>
            <a:ext cx="11047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E</a:t>
            </a:r>
            <a:r>
              <a:rPr lang="es-ES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s una metodología de desarrollo de aplicaciones web que se centra en la organización y estructuración del código HTML y CSS. BEM propone dividir los componentes de una interfaz en bloques independientes, elementos dentro de esos bloques y modificadores que alteran el estilo o comportamiento de los elementos. Esta metodología busca hacer el código más legible, reutilizable y escalable.</a:t>
            </a:r>
            <a:endParaRPr lang="en-US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133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 Como aplicar  BEM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5D7FC19-C91B-5919-F6E1-ACBF86B72FCD}"/>
              </a:ext>
            </a:extLst>
          </p:cNvPr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ECCF715-7FC5-390C-D6E8-DF4C5328BA5D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B00E1A3-9936-F227-A10B-499B4F2CEC49}"/>
              </a:ext>
            </a:extLst>
          </p:cNvPr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009B80-BB62-22A2-5879-8B757B4D9264}"/>
              </a:ext>
            </a:extLst>
          </p:cNvPr>
          <p:cNvSpPr txBox="1"/>
          <p:nvPr/>
        </p:nvSpPr>
        <p:spPr>
          <a:xfrm>
            <a:off x="704850" y="1255800"/>
            <a:ext cx="110472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1. Identificar el bloque principal: Identifica el componente principal de tu proyecto y considéralo como un bloque.</a:t>
            </a:r>
          </a:p>
          <a:p>
            <a:pPr algn="ctr"/>
            <a:endParaRPr lang="es-ES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ES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2. Dividir el bloque en elementos: Analiza los elementos que componen el bloque y sepáralos como elementos individuales.</a:t>
            </a:r>
          </a:p>
          <a:p>
            <a:pPr algn="ctr"/>
            <a:endParaRPr lang="es-ES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ES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3. Aplicar modificadores si es necesario: Si hay variaciones o modificaciones que pueden aplicarse al bloque o a los elementos, utiliza modificadores para definirlos.</a:t>
            </a:r>
            <a:endParaRPr lang="en-US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1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 Como aplicar  BEM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5D7FC19-C91B-5919-F6E1-ACBF86B72FCD}"/>
              </a:ext>
            </a:extLst>
          </p:cNvPr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ECCF715-7FC5-390C-D6E8-DF4C5328BA5D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B00E1A3-9936-F227-A10B-499B4F2CEC49}"/>
              </a:ext>
            </a:extLst>
          </p:cNvPr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009B80-BB62-22A2-5879-8B757B4D9264}"/>
              </a:ext>
            </a:extLst>
          </p:cNvPr>
          <p:cNvSpPr txBox="1"/>
          <p:nvPr/>
        </p:nvSpPr>
        <p:spPr>
          <a:xfrm>
            <a:off x="704850" y="1255800"/>
            <a:ext cx="11047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10506000000020000" pitchFamily="2" charset="0"/>
                <a:ea typeface="Roboto" panose="020B0604020202020204" charset="0"/>
              </a:rPr>
              <a:t>Recuerda asignar nombres claros y consistentes a tus clases CSS siguiendo la convención de nombres BEM (bloque, elemento y modificador). Aplica las clases BEM en tu estructura HTML para enlazar los estilos correspondientes a los bloques, elementos y modificadores.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ghteous" panose="02010506000000020000" pitchFamily="2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9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4BB61-9EB8-6ADC-32D8-631A17CC6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8000" dirty="0">
                <a:solidFill>
                  <a:schemeClr val="bg1"/>
                </a:solidFill>
                <a:latin typeface="Righteous" panose="02010506000000020000" pitchFamily="2" charset="0"/>
              </a:rPr>
              <a:t>Curso de CSS </a:t>
            </a:r>
            <a:endParaRPr lang="en-US" sz="8000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09285-D1EF-DBCA-6E9E-5D36586CB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rgbClr val="FFFF00"/>
                </a:solidFill>
                <a:latin typeface="Righteous" panose="02010506000000020000" pitchFamily="2" charset="0"/>
              </a:rPr>
              <a:t>En Tecno Marema School</a:t>
            </a:r>
            <a:endParaRPr lang="en-US" sz="3600" dirty="0">
              <a:solidFill>
                <a:srgbClr val="FFFF00"/>
              </a:solidFill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207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 Como aplicar  BEM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5D7FC19-C91B-5919-F6E1-ACBF86B72FCD}"/>
              </a:ext>
            </a:extLst>
          </p:cNvPr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</a:t>
            </a:r>
          </a:p>
        </p:txBody>
      </p:sp>
      <p:pic>
        <p:nvPicPr>
          <p:cNvPr id="4100" name="Picture 4" descr="BEM — Conociendo la metodología para construir CSS de forma óptima | by  Leonardo Jose Castillo Lacruz | Medium">
            <a:extLst>
              <a:ext uri="{FF2B5EF4-FFF2-40B4-BE49-F238E27FC236}">
                <a16:creationId xmlns:a16="http://schemas.microsoft.com/office/drawing/2014/main" id="{E879FEF0-D994-C32F-A0B4-33B641F63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91" y="1210636"/>
            <a:ext cx="9130018" cy="513563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AECCF715-7FC5-390C-D6E8-DF4C5328BA5D}"/>
              </a:ext>
            </a:extLst>
          </p:cNvPr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4140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 Ventajas  BEM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C88C89-E4BA-53A1-DB10-B7DB6B1E3EA9}"/>
              </a:ext>
            </a:extLst>
          </p:cNvPr>
          <p:cNvSpPr txBox="1"/>
          <p:nvPr/>
        </p:nvSpPr>
        <p:spPr>
          <a:xfrm>
            <a:off x="3380676" y="1663103"/>
            <a:ext cx="5430648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10506000000020000" pitchFamily="2" charset="0"/>
                <a:ea typeface="Roboto" panose="020B0604020202020204" charset="0"/>
              </a:rPr>
              <a:t>✅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10506000000020000" pitchFamily="2" charset="0"/>
                <a:ea typeface="Roboto" panose="020B0604020202020204" charset="0"/>
              </a:rPr>
              <a:t>Estructura clara y organizada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>
                <a:solidFill>
                  <a:prstClr val="white"/>
                </a:solidFill>
                <a:latin typeface="Righteous" panose="02010506000000020000" pitchFamily="2" charset="0"/>
                <a:ea typeface="Roboto" panose="020B0604020202020204" charset="0"/>
              </a:rPr>
              <a:t>✅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10506000000020000" pitchFamily="2" charset="0"/>
                <a:ea typeface="Roboto" panose="020B0604020202020204" charset="0"/>
              </a:rPr>
              <a:t>Modularidad y reutilización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>
                <a:solidFill>
                  <a:prstClr val="white"/>
                </a:solidFill>
                <a:latin typeface="Righteous" panose="02010506000000020000" pitchFamily="2" charset="0"/>
                <a:ea typeface="Roboto" panose="020B0604020202020204" charset="0"/>
              </a:rPr>
              <a:t>✅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10506000000020000" pitchFamily="2" charset="0"/>
                <a:ea typeface="Roboto" panose="020B0604020202020204" charset="0"/>
              </a:rPr>
              <a:t> Sencillez y consistencia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>
                <a:solidFill>
                  <a:prstClr val="white"/>
                </a:solidFill>
                <a:latin typeface="Righteous" panose="02010506000000020000" pitchFamily="2" charset="0"/>
                <a:ea typeface="Roboto" panose="020B0604020202020204" charset="0"/>
              </a:rPr>
              <a:t>✅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10506000000020000" pitchFamily="2" charset="0"/>
                <a:ea typeface="Roboto" panose="020B0604020202020204" charset="0"/>
              </a:rPr>
              <a:t> Escalabilidad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10506000000020000" pitchFamily="2" charset="0"/>
                <a:ea typeface="Roboto" panose="020B0604020202020204" charset="0"/>
              </a:rPr>
              <a:t>✅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10506000000020000" pitchFamily="2" charset="0"/>
                <a:ea typeface="Roboto" panose="020B0604020202020204" charset="0"/>
              </a:rPr>
              <a:t> Colaboración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>
                <a:solidFill>
                  <a:prstClr val="white"/>
                </a:solidFill>
                <a:latin typeface="Righteous" panose="02010506000000020000" pitchFamily="2" charset="0"/>
                <a:ea typeface="Roboto" panose="020B0604020202020204" charset="0"/>
              </a:rPr>
              <a:t>✅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ighteous" panose="02010506000000020000" pitchFamily="2" charset="0"/>
                <a:ea typeface="Roboto" panose="020B0604020202020204" charset="0"/>
              </a:rPr>
              <a:t>Mantenimiento y refactorización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ghteous" panose="02010506000000020000" pitchFamily="2" charset="0"/>
              <a:ea typeface="Roboto" panose="020B0604020202020204" charset="0"/>
            </a:endParaRPr>
          </a:p>
        </p:txBody>
      </p:sp>
      <p:pic>
        <p:nvPicPr>
          <p:cNvPr id="2050" name="Picture 2" descr="6 ventajas y desventajas de utilizar un chatbot por un experto – Cliengo  Blog">
            <a:extLst>
              <a:ext uri="{FF2B5EF4-FFF2-40B4-BE49-F238E27FC236}">
                <a16:creationId xmlns:a16="http://schemas.microsoft.com/office/drawing/2014/main" id="{F59EF9AC-C597-F0B0-3A81-E13BE32A7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135" y="4228502"/>
            <a:ext cx="6129730" cy="170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4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spcBef>
                <a:spcPts val="0"/>
              </a:spcBef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 Desventajas  BEM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C88C89-E4BA-53A1-DB10-B7DB6B1E3EA9}"/>
              </a:ext>
            </a:extLst>
          </p:cNvPr>
          <p:cNvSpPr txBox="1"/>
          <p:nvPr/>
        </p:nvSpPr>
        <p:spPr>
          <a:xfrm>
            <a:off x="981075" y="1512975"/>
            <a:ext cx="10229850" cy="26776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</a:rPr>
              <a:t>❗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+mn-cs"/>
              </a:rPr>
              <a:t>Complejidad en la comprensión de su estructura y convenciones.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</a:rPr>
              <a:t>❗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+mn-cs"/>
              </a:rPr>
              <a:t>Mayor cantidad de código y archivos más grandes.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+mn-cs"/>
              </a:rPr>
              <a:t>❗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+mn-cs"/>
              </a:rPr>
              <a:t> Limitación en la flexibilidad y dificultad para realizar cambios o modificaciones.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+mn-cs"/>
              </a:rPr>
              <a:t>❗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+mn-cs"/>
              </a:rPr>
              <a:t> Curva de aprendizaje y tiempo dedicado a comprender sus principios.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2400" dirty="0">
                <a:solidFill>
                  <a:prstClr val="white"/>
                </a:solidFill>
                <a:latin typeface="Roboto" panose="020B0604020202020204" charset="0"/>
                <a:ea typeface="Roboto" panose="020B0604020202020204" charset="0"/>
              </a:rPr>
              <a:t>❗ 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+mn-cs"/>
              </a:rPr>
              <a:t>Duplicación de código en algunos casos.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+mn-cs"/>
              </a:rPr>
              <a:t>❗</a:t>
            </a:r>
            <a:r>
              <a:rPr kumimoji="0" lang="es-E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" panose="020B0604020202020204" charset="0"/>
                <a:ea typeface="Roboto" panose="020B0604020202020204" charset="0"/>
                <a:cs typeface="+mn-cs"/>
              </a:rPr>
              <a:t> Mayor complejidad en el mantenimiento a largo plazo.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 panose="020B0604020202020204" charset="0"/>
              <a:ea typeface="Roboto" panose="020B0604020202020204" charset="0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5D7FC19-C91B-5919-F6E1-ACBF86B72FCD}"/>
              </a:ext>
            </a:extLst>
          </p:cNvPr>
          <p:cNvSpPr/>
          <p:nvPr/>
        </p:nvSpPr>
        <p:spPr>
          <a:xfrm>
            <a:off x="5977217" y="324433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 </a:t>
            </a:r>
          </a:p>
        </p:txBody>
      </p:sp>
      <p:pic>
        <p:nvPicPr>
          <p:cNvPr id="4098" name="Picture 2" descr="6 ventajas y desventajas de utilizar un chatbot por un experto – Cliengo  Blog">
            <a:extLst>
              <a:ext uri="{FF2B5EF4-FFF2-40B4-BE49-F238E27FC236}">
                <a16:creationId xmlns:a16="http://schemas.microsoft.com/office/drawing/2014/main" id="{F0B5BD93-953C-4D14-0C0B-93130D58D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595" y="4364486"/>
            <a:ext cx="7036809" cy="196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795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Sitios recomendados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pic>
        <p:nvPicPr>
          <p:cNvPr id="28676" name="Picture 4" descr="Cómo Usar Correctamente la Herramienta de Desautorización de Enlaces  Entrantes de Goog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566" y="1177637"/>
            <a:ext cx="8086868" cy="4852122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48978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Donde descargar iconos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72376" y="1068562"/>
            <a:ext cx="110145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3"/>
              </a:rPr>
              <a:t>https://fontawesome.com/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4"/>
              </a:rPr>
              <a:t>https://www.flaticon.com/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5"/>
              </a:rPr>
              <a:t>https://www.fontisto.com/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6"/>
              </a:rPr>
              <a:t>https://ikonate.com/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75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Sitios de colores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72376" y="1082210"/>
            <a:ext cx="110145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3"/>
              </a:rPr>
              <a:t>https://material.io/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4"/>
              </a:rPr>
              <a:t>https://www.design-seeds.com/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5"/>
              </a:rPr>
              <a:t>https://www.toptal.com/designers/colourcode/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6"/>
              </a:rPr>
              <a:t>https://colorsupplyyy.com/app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7"/>
              </a:rPr>
              <a:t>https://encycolorpedia.es/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8"/>
              </a:rPr>
              <a:t>https://color.adobe.com/es/create/color-wheel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9"/>
              </a:rPr>
              <a:t>http://khroma.co/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10"/>
              </a:rPr>
              <a:t>http://www.patternify.com/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655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Sitios de ilustraciones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6841" y="1068562"/>
            <a:ext cx="110145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3"/>
              </a:rPr>
              <a:t>https://pixabay.com/es/illustrations/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4"/>
              </a:rPr>
              <a:t>https://www.pexels.com/es-es/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5"/>
              </a:rPr>
              <a:t>https://www.freepik.com/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6"/>
              </a:rPr>
              <a:t>https://www.humaaans.com/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7"/>
              </a:rPr>
              <a:t>https://undraw.co/illustrations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8"/>
              </a:rPr>
              <a:t>https://absurd.design/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9"/>
              </a:rPr>
              <a:t>https://drawkit.com/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10"/>
              </a:rPr>
              <a:t>https://pixabay.com/es/vectors/search/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11"/>
              </a:rPr>
              <a:t>https://icons8.com/illustrations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12"/>
              </a:rPr>
              <a:t>http://www.patternify.com/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Optimizador de imágenes: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https://www.resizepixel.com/</a:t>
            </a:r>
          </a:p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471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Sitios de Tipografías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6841" y="1068562"/>
            <a:ext cx="110145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3"/>
              </a:rPr>
              <a:t>https://www.designermill.com/category/free-fonts/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4"/>
              </a:rPr>
              <a:t>https://www.myfonts.com/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5"/>
              </a:rPr>
              <a:t>https://fonts.google.com/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6"/>
              </a:rPr>
              <a:t>https://www.fontpair.co/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7"/>
              </a:rPr>
              <a:t>https://lingojam.com/CoolTextFonts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8"/>
              </a:rPr>
              <a:t>https://fontjoy.com/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9"/>
              </a:rPr>
              <a:t>https://typ.io/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57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Sitios diseño creatividad e inspiración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6841" y="1068562"/>
            <a:ext cx="110145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3"/>
              </a:rPr>
              <a:t>https://www.designspiration.com/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4"/>
              </a:rPr>
              <a:t>https://www.awwwards.com/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5"/>
              </a:rPr>
              <a:t>https://dribbble.com/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6"/>
              </a:rPr>
              <a:t>https://www.behance.net/galleries/ui-ux/ui-ux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7"/>
              </a:rPr>
              <a:t>https://collectui.com/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8"/>
              </a:rPr>
              <a:t>https://mobbin.design/browse/ios/apps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9"/>
              </a:rPr>
              <a:t>https://muz.li/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86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Sitios para crear favicon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6841" y="1068562"/>
            <a:ext cx="110145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3"/>
              </a:rPr>
              <a:t>https://www.favicon.cc/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4"/>
              </a:rPr>
              <a:t>https://realfavicongenerator.net/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5"/>
              </a:rPr>
              <a:t>https://genfavicon.com/es/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9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4BB61-9EB8-6ADC-32D8-631A17CC6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3049029" cy="745169"/>
          </a:xfrm>
        </p:spPr>
        <p:txBody>
          <a:bodyPr>
            <a:normAutofit/>
          </a:bodyPr>
          <a:lstStyle/>
          <a:p>
            <a:r>
              <a:rPr lang="es-AR" sz="2800" dirty="0">
                <a:solidFill>
                  <a:schemeClr val="bg1"/>
                </a:solidFill>
                <a:latin typeface="Righteous" panose="02010506000000020000" pitchFamily="2" charset="0"/>
              </a:rPr>
              <a:t>Curso de CSS </a:t>
            </a:r>
            <a:endParaRPr lang="en-US" sz="2800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09285-D1EF-DBCA-6E9E-5D36586CB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52" y="228406"/>
            <a:ext cx="4333102" cy="516763"/>
          </a:xfrm>
        </p:spPr>
        <p:txBody>
          <a:bodyPr>
            <a:normAutofit/>
          </a:bodyPr>
          <a:lstStyle/>
          <a:p>
            <a:r>
              <a:rPr lang="es-AR" sz="2800" dirty="0">
                <a:solidFill>
                  <a:srgbClr val="FFFF00"/>
                </a:solidFill>
                <a:latin typeface="Righteous" panose="02010506000000020000" pitchFamily="2" charset="0"/>
              </a:rPr>
              <a:t>En Tecno Marema</a:t>
            </a:r>
            <a:endParaRPr lang="en-US" sz="2800" dirty="0">
              <a:solidFill>
                <a:srgbClr val="FFFF00"/>
              </a:solidFill>
              <a:latin typeface="Righteous" panose="02010506000000020000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814EDAE-2CAE-BE0A-540E-DF6F7F9C533A}"/>
              </a:ext>
            </a:extLst>
          </p:cNvPr>
          <p:cNvSpPr txBox="1"/>
          <p:nvPr/>
        </p:nvSpPr>
        <p:spPr>
          <a:xfrm>
            <a:off x="0" y="82715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4000" dirty="0">
                <a:solidFill>
                  <a:srgbClr val="FFFFFF"/>
                </a:solidFill>
                <a:latin typeface="Righteous" panose="02010506000000020000" pitchFamily="2" charset="0"/>
                <a:ea typeface="Kozuka Mincho Pro EL" panose="02020200000000000000" pitchFamily="18" charset="-128"/>
              </a:rPr>
              <a:t>C</a:t>
            </a:r>
            <a:r>
              <a:rPr kumimoji="0" lang="es-AR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ighteous" panose="02010506000000020000" pitchFamily="2" charset="0"/>
                <a:ea typeface="Kozuka Mincho Pro EL" panose="02020200000000000000" pitchFamily="18" charset="-128"/>
              </a:rPr>
              <a:t>lase</a:t>
            </a:r>
            <a:r>
              <a:rPr lang="es-AR" sz="4000" dirty="0">
                <a:solidFill>
                  <a:srgbClr val="FFFFFF"/>
                </a:solidFill>
                <a:latin typeface="Righteous" panose="02010506000000020000" pitchFamily="2" charset="0"/>
                <a:ea typeface="Kozuka Mincho Pro EL" panose="02020200000000000000" pitchFamily="18" charset="-128"/>
              </a:rPr>
              <a:t> 9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ighteous" panose="02010506000000020000" pitchFamily="2" charset="0"/>
              <a:ea typeface="Kozuka Mincho Pro EL" panose="02020200000000000000" pitchFamily="18" charset="-128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002685-920F-C268-218C-34C3440343D8}"/>
              </a:ext>
            </a:extLst>
          </p:cNvPr>
          <p:cNvSpPr txBox="1"/>
          <p:nvPr/>
        </p:nvSpPr>
        <p:spPr>
          <a:xfrm>
            <a:off x="1890367" y="2331420"/>
            <a:ext cx="8411278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AR" sz="3200" kern="0" dirty="0">
                <a:solidFill>
                  <a:srgbClr val="FFFF00"/>
                </a:solidFill>
                <a:latin typeface="Righteous" panose="02010506000000020000" pitchFamily="2" charset="0"/>
                <a:cs typeface="Arial"/>
                <a:sym typeface="Arial"/>
              </a:rPr>
              <a:t>P</a:t>
            </a:r>
            <a:r>
              <a:rPr kumimoji="0" lang="es-AR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ighteous" panose="02010506000000020000" pitchFamily="2" charset="0"/>
                <a:cs typeface="Arial"/>
                <a:sym typeface="Arial"/>
              </a:rPr>
              <a:t>seudo-elementos y </a:t>
            </a:r>
            <a:r>
              <a:rPr lang="es-AR" sz="3200" kern="0" dirty="0">
                <a:solidFill>
                  <a:srgbClr val="FFFF00"/>
                </a:solidFill>
                <a:latin typeface="Righteous" panose="02010506000000020000" pitchFamily="2" charset="0"/>
                <a:cs typeface="Arial"/>
                <a:sym typeface="Arial"/>
              </a:rPr>
              <a:t>P</a:t>
            </a:r>
            <a:r>
              <a:rPr kumimoji="0" lang="es-AR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ighteous" panose="02010506000000020000" pitchFamily="2" charset="0"/>
                <a:cs typeface="Arial"/>
                <a:sym typeface="Arial"/>
              </a:rPr>
              <a:t>seudo-clases + BEM </a:t>
            </a:r>
            <a:endParaRPr kumimoji="0" lang="es-AR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ighteous" panose="02010506000000020000" pitchFamily="2" charset="0"/>
              <a:cs typeface="Arial"/>
              <a:sym typeface="Arial"/>
            </a:endParaRP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AR" sz="2400" dirty="0">
                <a:solidFill>
                  <a:schemeClr val="bg1"/>
                </a:solidFill>
                <a:latin typeface="Righteous" panose="02010506000000020000" pitchFamily="2" charset="0"/>
              </a:rPr>
              <a:t>✅</a:t>
            </a:r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</a:rPr>
              <a:t>Pseudo clases</a:t>
            </a: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s-AR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ghteous" panose="02010506000000020000" pitchFamily="2" charset="0"/>
                <a:cs typeface="Arial"/>
                <a:sym typeface="Arial"/>
              </a:rPr>
              <a:t>✅</a:t>
            </a:r>
            <a:r>
              <a:rPr kumimoji="0" lang="es-MX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ighteous" panose="02010506000000020000" pitchFamily="2" charset="0"/>
                <a:cs typeface="Arial"/>
                <a:sym typeface="Arial"/>
              </a:rPr>
              <a:t>Pseudo elementos</a:t>
            </a: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s-AR" sz="2400" kern="0" dirty="0">
                <a:solidFill>
                  <a:schemeClr val="bg1"/>
                </a:solidFill>
                <a:latin typeface="Righteous" panose="02010506000000020000" pitchFamily="2" charset="0"/>
                <a:cs typeface="Arial"/>
                <a:sym typeface="Arial"/>
              </a:rPr>
              <a:t>✅</a:t>
            </a:r>
            <a:r>
              <a:rPr lang="es-MX" sz="2400" kern="0" dirty="0">
                <a:solidFill>
                  <a:schemeClr val="bg1"/>
                </a:solidFill>
                <a:latin typeface="Righteous" panose="02010506000000020000" pitchFamily="2" charset="0"/>
                <a:cs typeface="Arial"/>
                <a:sym typeface="Arial"/>
              </a:rPr>
              <a:t>BEM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86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Sitios referentes al SEO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476841" y="1068562"/>
            <a:ext cx="1101457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3"/>
              </a:rPr>
              <a:t>https://developers.google.com/search/docs/beginner/seo-starter-guide?hl=en&amp;visit_id=637689044845753795-546123681&amp;rd=1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  <a:hlinkClick r:id="" action="ppaction://noaction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" action="ppaction://noaction"/>
              </a:rPr>
              <a:t>https</a:t>
            </a:r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4"/>
              </a:rPr>
              <a:t>://moz.com/beginners-guide-to-seo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5"/>
              </a:rPr>
              <a:t>https://neilpatel.com/what-is-seo/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6"/>
              </a:rPr>
              <a:t>https://www.wordstream.com/meta-tags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7"/>
              </a:rPr>
              <a:t>https://developers.google.com/search/docs/advanced/crawling/special-tags?hl=en&amp;visit_id=637689046770838748-2744182862&amp;rd=1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8"/>
              </a:rPr>
              <a:t>https://yoast.com/meta-descriptions/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  <a:hlinkClick r:id="rId9"/>
              </a:rPr>
              <a:t>https://moz.com/learn/seo/on-page-factors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99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Sitios referentes al SEO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03231" y="1824706"/>
            <a:ext cx="8985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Righteous" panose="02010506000000020000" pitchFamily="2" charset="0"/>
              </a:rPr>
              <a:t>https://bloo.media/blog/mejores-herramientas-seo/</a:t>
            </a:r>
          </a:p>
        </p:txBody>
      </p:sp>
    </p:spTree>
    <p:extLst>
      <p:ext uri="{BB962C8B-B14F-4D97-AF65-F5344CB8AC3E}">
        <p14:creationId xmlns:p14="http://schemas.microsoft.com/office/powerpoint/2010/main" val="42251708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4BB61-9EB8-6ADC-32D8-631A17CC6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3049029" cy="745169"/>
          </a:xfrm>
        </p:spPr>
        <p:txBody>
          <a:bodyPr>
            <a:normAutofit/>
          </a:bodyPr>
          <a:lstStyle/>
          <a:p>
            <a:r>
              <a:rPr lang="es-AR" sz="2800" dirty="0">
                <a:solidFill>
                  <a:schemeClr val="bg1"/>
                </a:solidFill>
                <a:latin typeface="Righteous" panose="02010506000000020000" pitchFamily="2" charset="0"/>
              </a:rPr>
              <a:t>Curso de CSS </a:t>
            </a:r>
            <a:endParaRPr lang="en-US" sz="2800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09285-D1EF-DBCA-6E9E-5D36586CB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52" y="228406"/>
            <a:ext cx="4333102" cy="516763"/>
          </a:xfrm>
        </p:spPr>
        <p:txBody>
          <a:bodyPr>
            <a:normAutofit/>
          </a:bodyPr>
          <a:lstStyle/>
          <a:p>
            <a:r>
              <a:rPr lang="es-AR" sz="2800" dirty="0">
                <a:solidFill>
                  <a:srgbClr val="FFFF00"/>
                </a:solidFill>
                <a:latin typeface="Righteous" panose="02010506000000020000" pitchFamily="2" charset="0"/>
              </a:rPr>
              <a:t>En Tecno Marema</a:t>
            </a:r>
            <a:endParaRPr lang="en-US" sz="2800" dirty="0">
              <a:solidFill>
                <a:srgbClr val="FFFF00"/>
              </a:solidFill>
              <a:latin typeface="Righteous" panose="0201050600000002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051B74-5189-FC54-AE6F-A6F8F0C5AB60}"/>
              </a:ext>
            </a:extLst>
          </p:cNvPr>
          <p:cNvSpPr txBox="1"/>
          <p:nvPr/>
        </p:nvSpPr>
        <p:spPr>
          <a:xfrm>
            <a:off x="0" y="811767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AR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ighteous" panose="02010506000000020000" pitchFamily="2" charset="0"/>
                <a:sym typeface="Arial"/>
              </a:rPr>
              <a:t>Resumen de la clase: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ighteous" panose="02010506000000020000" pitchFamily="2" charset="0"/>
              <a:sym typeface="Arial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223655-CB58-68E4-D4B9-D0AEFF20348E}"/>
              </a:ext>
            </a:extLst>
          </p:cNvPr>
          <p:cNvSpPr txBox="1"/>
          <p:nvPr/>
        </p:nvSpPr>
        <p:spPr>
          <a:xfrm>
            <a:off x="3745150" y="2331419"/>
            <a:ext cx="4717914" cy="144674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AR" sz="32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Righteous" panose="02010506000000020000" pitchFamily="2" charset="0"/>
                <a:sym typeface="Arial"/>
              </a:rPr>
              <a:t>TEMAS VISTOS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ighteous" panose="02010506000000020000" pitchFamily="2" charset="0"/>
              <a:cs typeface="Arial"/>
              <a:sym typeface="Arial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AR" sz="1867" kern="0" dirty="0">
                <a:solidFill>
                  <a:srgbClr val="FFFFFF"/>
                </a:solidFill>
                <a:latin typeface="Righteous" panose="02010506000000020000" pitchFamily="2" charset="0"/>
                <a:cs typeface="Arial"/>
                <a:sym typeface="Arial"/>
              </a:rPr>
              <a:t>✅</a:t>
            </a:r>
            <a:r>
              <a:rPr kumimoji="0" lang="en-US" sz="1867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ighteous" panose="02010506000000020000" pitchFamily="2" charset="0"/>
                <a:cs typeface="Arial"/>
                <a:sym typeface="Arial"/>
              </a:rPr>
              <a:t>Pseudo clases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s-AR" sz="1867" kern="0" dirty="0">
                <a:solidFill>
                  <a:srgbClr val="FFFFFF"/>
                </a:solidFill>
                <a:latin typeface="Righteous" panose="02010506000000020000" pitchFamily="2" charset="0"/>
                <a:cs typeface="Arial"/>
                <a:sym typeface="Arial"/>
              </a:rPr>
              <a:t>✅P</a:t>
            </a:r>
            <a:r>
              <a:rPr lang="en-US" sz="1867" kern="0" dirty="0">
                <a:solidFill>
                  <a:srgbClr val="FFFFFF"/>
                </a:solidFill>
                <a:latin typeface="Righteous" panose="02010506000000020000" pitchFamily="2" charset="0"/>
                <a:cs typeface="Arial"/>
                <a:sym typeface="Arial"/>
              </a:rPr>
              <a:t>seudo elementos</a:t>
            </a:r>
            <a:endParaRPr kumimoji="0" lang="en-US" sz="18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ighteous" panose="02010506000000020000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1309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4BB61-9EB8-6ADC-32D8-631A17CC6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s-AR" sz="8000" dirty="0">
                <a:solidFill>
                  <a:srgbClr val="00BFA6"/>
                </a:solidFill>
                <a:latin typeface="Righteous" panose="02010506000000020000" pitchFamily="2" charset="0"/>
              </a:rPr>
              <a:t>Muchas Gracias!</a:t>
            </a:r>
            <a:endParaRPr lang="en-US" sz="8000" dirty="0">
              <a:solidFill>
                <a:srgbClr val="00BFA6"/>
              </a:solidFill>
              <a:latin typeface="Righteous" panose="0201050600000002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09285-D1EF-DBCA-6E9E-5D36586CB7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1655762"/>
          </a:xfrm>
        </p:spPr>
        <p:txBody>
          <a:bodyPr>
            <a:normAutofit/>
          </a:bodyPr>
          <a:lstStyle/>
          <a:p>
            <a:r>
              <a:rPr lang="es-AR" sz="3600" dirty="0">
                <a:solidFill>
                  <a:srgbClr val="FFFF00"/>
                </a:solidFill>
                <a:latin typeface="Righteous" panose="02010506000000020000" pitchFamily="2" charset="0"/>
              </a:rPr>
              <a:t>Tecno Marema School 😁</a:t>
            </a:r>
            <a:endParaRPr lang="en-US" sz="3600" dirty="0">
              <a:solidFill>
                <a:srgbClr val="FFFF00"/>
              </a:solidFill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493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4BB61-9EB8-6ADC-32D8-631A17CC6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8000" dirty="0">
                <a:latin typeface="Righteous" panose="02010506000000020000" pitchFamily="2" charset="0"/>
              </a:rPr>
              <a:t>Tecno Marema</a:t>
            </a:r>
            <a:endParaRPr lang="en-US" sz="8000" dirty="0">
              <a:latin typeface="Righteous" panose="0201050600000002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09285-D1EF-DBCA-6E9E-5D36586CB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latin typeface="Righteous" panose="02010506000000020000" pitchFamily="2" charset="0"/>
              </a:rPr>
              <a:t>School</a:t>
            </a:r>
            <a:endParaRPr lang="en-US" sz="3600" dirty="0"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51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4BB61-9EB8-6ADC-32D8-631A17CC6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8000" dirty="0">
                <a:solidFill>
                  <a:srgbClr val="00BFA6"/>
                </a:solidFill>
                <a:latin typeface="Righteous" panose="02010506000000020000" pitchFamily="2" charset="0"/>
              </a:rPr>
              <a:t>Curso de HTML</a:t>
            </a:r>
            <a:endParaRPr lang="en-US" sz="8000" dirty="0">
              <a:solidFill>
                <a:srgbClr val="00BFA6"/>
              </a:solidFill>
              <a:latin typeface="Righteous" panose="0201050600000002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09285-D1EF-DBCA-6E9E-5D36586CB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rgbClr val="6C63FF"/>
                </a:solidFill>
                <a:latin typeface="Righteous" panose="02010506000000020000" pitchFamily="2" charset="0"/>
              </a:rPr>
              <a:t>En Tecno Marema School</a:t>
            </a:r>
            <a:endParaRPr lang="en-US" sz="3600" dirty="0">
              <a:solidFill>
                <a:srgbClr val="6C63FF"/>
              </a:solidFill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8192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4BB61-9EB8-6ADC-32D8-631A17CC6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8000" dirty="0">
                <a:solidFill>
                  <a:srgbClr val="00BFA6"/>
                </a:solidFill>
                <a:latin typeface="Righteous" panose="02010506000000020000" pitchFamily="2" charset="0"/>
              </a:rPr>
              <a:t>Curso de HTML</a:t>
            </a:r>
            <a:endParaRPr lang="en-US" sz="8000" dirty="0">
              <a:solidFill>
                <a:srgbClr val="00BFA6"/>
              </a:solidFill>
              <a:latin typeface="Righteous" panose="0201050600000002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09285-D1EF-DBCA-6E9E-5D36586CB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bg1"/>
                </a:solidFill>
                <a:latin typeface="Righteous" panose="02010506000000020000" pitchFamily="2" charset="0"/>
              </a:rPr>
              <a:t>En Tecno Marema School</a:t>
            </a:r>
            <a:endParaRPr lang="en-US" sz="3600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48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9000" b="-1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4BB61-9EB8-6ADC-32D8-631A17CC62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8000" dirty="0">
                <a:solidFill>
                  <a:schemeClr val="bg1"/>
                </a:solidFill>
                <a:latin typeface="Righteous" panose="02010506000000020000" pitchFamily="2" charset="0"/>
              </a:rPr>
              <a:t>Curso de HTML</a:t>
            </a:r>
            <a:endParaRPr lang="en-US" sz="8000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B09285-D1EF-DBCA-6E9E-5D36586CB7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rgbClr val="6C63FF"/>
                </a:solidFill>
                <a:latin typeface="Righteous" panose="02010506000000020000" pitchFamily="2" charset="0"/>
              </a:rPr>
              <a:t>En Tecno Marema School</a:t>
            </a:r>
            <a:endParaRPr lang="en-US" sz="3600" dirty="0">
              <a:solidFill>
                <a:srgbClr val="6C63FF"/>
              </a:solidFill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355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La propiedad Cursor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89"/>
          <a:stretch/>
        </p:blipFill>
        <p:spPr>
          <a:xfrm>
            <a:off x="3169874" y="2660073"/>
            <a:ext cx="5852247" cy="323666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5" name="Rectángulo 4"/>
          <p:cNvSpPr/>
          <p:nvPr/>
        </p:nvSpPr>
        <p:spPr>
          <a:xfrm>
            <a:off x="526471" y="1068562"/>
            <a:ext cx="111390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</a:rPr>
              <a:t>La propiedad cursor nos permite establecer la forma de cursor que queremos sobre nuestro elemento y puede tomar una rica variedad de valores que definen una forma en específico.</a:t>
            </a:r>
            <a:endParaRPr lang="en-US" sz="2400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La propiedad Cursor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1607127" y="1276380"/>
            <a:ext cx="89777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800" dirty="0">
                <a:solidFill>
                  <a:srgbClr val="FFFF00"/>
                </a:solidFill>
                <a:latin typeface="Righteous" panose="02010506000000020000" pitchFamily="2" charset="0"/>
                <a:ea typeface="Roboto" panose="020B0604020202020204" charset="0"/>
              </a:rPr>
              <a:t>default: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es el puntero por defecto, con forma de flecha</a:t>
            </a:r>
          </a:p>
          <a:p>
            <a:pPr algn="ctr"/>
            <a:r>
              <a:rPr lang="es-MX" sz="2800" dirty="0">
                <a:solidFill>
                  <a:srgbClr val="FFFF00"/>
                </a:solidFill>
                <a:latin typeface="Righteous" panose="02010506000000020000" pitchFamily="2" charset="0"/>
                <a:ea typeface="Roboto" panose="020B0604020202020204" charset="0"/>
              </a:rPr>
              <a:t>help: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 cursor de ayuda, con forma de flecha acompañado de un signo de interrogación. </a:t>
            </a:r>
          </a:p>
          <a:p>
            <a:pPr algn="ctr"/>
            <a:r>
              <a:rPr lang="es-MX" sz="2800" dirty="0">
                <a:solidFill>
                  <a:srgbClr val="FFFF00"/>
                </a:solidFill>
                <a:latin typeface="Righteous" panose="02010506000000020000" pitchFamily="2" charset="0"/>
                <a:ea typeface="Roboto" panose="020B0604020202020204" charset="0"/>
              </a:rPr>
              <a:t>crosshair: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puntero en forma de cruz.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800" dirty="0">
                <a:solidFill>
                  <a:srgbClr val="FFFF00"/>
                </a:solidFill>
                <a:latin typeface="Righteous" panose="02010506000000020000" pitchFamily="2" charset="0"/>
                <a:ea typeface="Roboto" panose="020B0604020202020204" charset="0"/>
              </a:rPr>
              <a:t>move: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</a:rPr>
              <a:t>cursor en forma de cruz pero con flechas en cada extremo.</a:t>
            </a:r>
          </a:p>
          <a:p>
            <a:pPr algn="ctr"/>
            <a:r>
              <a:rPr lang="es-MX" sz="2800" dirty="0">
                <a:solidFill>
                  <a:srgbClr val="FFFF00"/>
                </a:solidFill>
                <a:latin typeface="Righteous" panose="02010506000000020000" pitchFamily="2" charset="0"/>
                <a:ea typeface="Roboto" panose="020B0604020202020204" charset="0"/>
              </a:rPr>
              <a:t>pointer:</a:t>
            </a:r>
          </a:p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</a:rPr>
              <a:t>en forma de manito con el índice señalando.</a:t>
            </a:r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endParaRPr lang="es-MX" sz="28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endParaRPr lang="es-MX" sz="2800" dirty="0">
              <a:solidFill>
                <a:srgbClr val="00B050"/>
              </a:solidFill>
              <a:latin typeface="Righteous" panose="02010506000000020000" pitchFamily="2" charset="0"/>
              <a:ea typeface="Roboto" panose="020B0604020202020204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 flipH="1">
            <a:off x="696882" y="5731515"/>
            <a:ext cx="2157154" cy="64633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FF00"/>
                </a:solidFill>
              </a:rPr>
              <a:t>☻Valores</a:t>
            </a:r>
          </a:p>
          <a:p>
            <a:r>
              <a:rPr lang="es-MX" dirty="0">
                <a:solidFill>
                  <a:schemeClr val="bg1"/>
                </a:solidFill>
              </a:rPr>
              <a:t>☻Definición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3" t="49855" r="75804" b="13414"/>
          <a:stretch/>
        </p:blipFill>
        <p:spPr>
          <a:xfrm>
            <a:off x="9462655" y="1449642"/>
            <a:ext cx="609600" cy="79479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92" t="21325" r="7624" b="43370"/>
          <a:stretch/>
        </p:blipFill>
        <p:spPr>
          <a:xfrm>
            <a:off x="10584872" y="2244437"/>
            <a:ext cx="850445" cy="81741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07" t="57699" r="10301" b="9849"/>
          <a:stretch/>
        </p:blipFill>
        <p:spPr>
          <a:xfrm>
            <a:off x="9462655" y="5040414"/>
            <a:ext cx="722682" cy="86531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3" t="24891" r="80303" b="56566"/>
          <a:stretch/>
        </p:blipFill>
        <p:spPr>
          <a:xfrm>
            <a:off x="8266099" y="3629891"/>
            <a:ext cx="531538" cy="484912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61" y="4158573"/>
            <a:ext cx="640633" cy="67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86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La propiedad Cursor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437" y="2341419"/>
            <a:ext cx="8687126" cy="267392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  <p:sp>
        <p:nvSpPr>
          <p:cNvPr id="10" name="CuadroTexto 9"/>
          <p:cNvSpPr txBox="1"/>
          <p:nvPr/>
        </p:nvSpPr>
        <p:spPr>
          <a:xfrm>
            <a:off x="1752437" y="1443380"/>
            <a:ext cx="8534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>
                <a:solidFill>
                  <a:schemeClr val="bg1"/>
                </a:solidFill>
                <a:latin typeface="Righteous" panose="02010506000000020000" pitchFamily="2" charset="0"/>
              </a:rPr>
              <a:t>Más valores para la propiedad cursor</a:t>
            </a:r>
            <a:endParaRPr lang="en-US" sz="2800" dirty="0">
              <a:solidFill>
                <a:schemeClr val="bg1"/>
              </a:solidFill>
              <a:latin typeface="Righteous" panose="0201050600000002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25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PseudoClases y PseudoElementos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72376" y="1068562"/>
            <a:ext cx="110472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Comúnmente se suele decir indistintamente pseudo-clases o pseudo-elementos, pero aunque su objetivo sea el mismo, el de ampliar nuestra capacidad de especificar aquello que necesitamos seleccionar cuando no podemos hacerlo a través de los selectores habituales (class, ID o selector de atributos), hay una leve diferencia entre ambos. Mientras los pseudo-elementos aplican para seleccionar o agregar contenido a un elemento, las pseudo-clases nos permiten seleccionar dicho elemento bajo determinadas condiciones.</a:t>
            </a:r>
            <a:endParaRPr lang="en-US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</p:txBody>
      </p:sp>
      <p:pic>
        <p:nvPicPr>
          <p:cNvPr id="24578" name="Picture 2" descr="Pseudo clases y pseudo element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171" y="3746218"/>
            <a:ext cx="6977151" cy="2872946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5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PseudoClases y PseudoElementos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449" y="1209863"/>
            <a:ext cx="7901101" cy="443827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</p:pic>
    </p:spTree>
    <p:extLst>
      <p:ext uri="{BB962C8B-B14F-4D97-AF65-F5344CB8AC3E}">
        <p14:creationId xmlns:p14="http://schemas.microsoft.com/office/powerpoint/2010/main" val="4171381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d28881af4_0_31"/>
          <p:cNvSpPr txBox="1">
            <a:spLocks noGrp="1"/>
          </p:cNvSpPr>
          <p:nvPr>
            <p:ph type="title" idx="4294967295"/>
          </p:nvPr>
        </p:nvSpPr>
        <p:spPr>
          <a:xfrm>
            <a:off x="0" y="235462"/>
            <a:ext cx="12192000" cy="833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4000" dirty="0">
                <a:latin typeface="Righteous" panose="02010506000000020000" pitchFamily="2" charset="0"/>
                <a:ea typeface="Roboto"/>
                <a:cs typeface="Roboto"/>
                <a:sym typeface="Roboto"/>
              </a:rPr>
              <a:t>PseudoClases y PseudoElementos</a:t>
            </a:r>
            <a:endParaRPr sz="4000" b="0" dirty="0">
              <a:latin typeface="Righteous" panose="02010506000000020000" pitchFamily="2" charset="0"/>
              <a:ea typeface="Roboto"/>
              <a:cs typeface="Roboto"/>
              <a:sym typeface="Roboto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72376" y="1068562"/>
            <a:ext cx="110472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solidFill>
                  <a:srgbClr val="FFFF00"/>
                </a:solidFill>
                <a:latin typeface="Righteous" panose="02010506000000020000" pitchFamily="2" charset="0"/>
                <a:ea typeface="Roboto" panose="020B0604020202020204" charset="0"/>
              </a:rPr>
              <a:t>Las pseudoclases:</a:t>
            </a:r>
            <a:r>
              <a:rPr lang="es-MX" sz="2400" dirty="0">
                <a:solidFill>
                  <a:srgbClr val="00B050"/>
                </a:solidFill>
                <a:latin typeface="Righteous" panose="02010506000000020000" pitchFamily="2" charset="0"/>
                <a:ea typeface="Roboto" panose="020B0604020202020204" charset="0"/>
              </a:rPr>
              <a:t> </a:t>
            </a:r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son selectores que básicamente nos permiten apuntar a un elemento específico que cumple una característica determinada. Una pseudoclase está compuesta por una palabra clave que se escribe empezando con dos puntos simples; por ejemplo: :first-child o :last-child</a:t>
            </a:r>
          </a:p>
          <a:p>
            <a:pPr algn="ctr"/>
            <a:endParaRPr lang="es-MX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  <a:p>
            <a:pPr algn="ctr"/>
            <a:r>
              <a:rPr lang="es-MX" sz="2400" dirty="0">
                <a:solidFill>
                  <a:srgbClr val="FFFF00"/>
                </a:solidFill>
                <a:latin typeface="Righteous" panose="02010506000000020000" pitchFamily="2" charset="0"/>
                <a:ea typeface="Roboto" panose="020B0604020202020204" charset="0"/>
              </a:rPr>
              <a:t>Los pseudo-elementos:</a:t>
            </a:r>
            <a:r>
              <a:rPr lang="es-MX" sz="2400" dirty="0">
                <a:solidFill>
                  <a:srgbClr val="00B050"/>
                </a:solidFill>
                <a:latin typeface="Righteous" panose="02010506000000020000" pitchFamily="2" charset="0"/>
                <a:ea typeface="Roboto" panose="020B0604020202020204" charset="0"/>
              </a:rPr>
              <a:t> </a:t>
            </a:r>
            <a:r>
              <a:rPr lang="es-MX" sz="2400" dirty="0">
                <a:solidFill>
                  <a:schemeClr val="bg1"/>
                </a:solidFill>
                <a:latin typeface="Righteous" panose="02010506000000020000" pitchFamily="2" charset="0"/>
                <a:ea typeface="Roboto" panose="020B0604020202020204" charset="0"/>
              </a:rPr>
              <a:t>están pensados para establecer un estilo a partes específicas de un elemento, por ejemplo: la primera línea de un texto, la primera letra de un texto, etc. veamos cuáles son y la forma de aplicarlos. Un pseudoelemento está formado por una palabra clave antecedida por dos puntos dobles; por ejemplo: ::firt-line, a continuación conozcamos los agregados en CSS3.</a:t>
            </a:r>
            <a:endParaRPr lang="en-US" sz="2400" dirty="0">
              <a:solidFill>
                <a:schemeClr val="bg1"/>
              </a:solidFill>
              <a:latin typeface="Righteous" panose="02010506000000020000" pitchFamily="2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731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4171C41-CB2E-4370-BA32-018A69DD6A99}">
  <we:reference id="wa200005669" version="2.0.0.0" store="es-MX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B37C270-0031-4248-8ED2-68CDC9991702}">
  <we:reference id="wa104379997" version="3.0.0.0" store="es-MX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3143</TotalTime>
  <Words>1287</Words>
  <Application>Microsoft Office PowerPoint</Application>
  <PresentationFormat>Panorámica</PresentationFormat>
  <Paragraphs>188</Paragraphs>
  <Slides>37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Righteous</vt:lpstr>
      <vt:lpstr>Roboto</vt:lpstr>
      <vt:lpstr>Saira</vt:lpstr>
      <vt:lpstr>Tema de Office</vt:lpstr>
      <vt:lpstr>Tecno Marema</vt:lpstr>
      <vt:lpstr>Curso de CSS </vt:lpstr>
      <vt:lpstr>Curso de CSS </vt:lpstr>
      <vt:lpstr>La propiedad Cursor</vt:lpstr>
      <vt:lpstr>La propiedad Cursor</vt:lpstr>
      <vt:lpstr>La propiedad Cursor</vt:lpstr>
      <vt:lpstr>PseudoClases y PseudoElementos</vt:lpstr>
      <vt:lpstr>PseudoClases y PseudoElementos</vt:lpstr>
      <vt:lpstr>PseudoClases y PseudoElementos</vt:lpstr>
      <vt:lpstr>PseudoElementos</vt:lpstr>
      <vt:lpstr>PseudoClases</vt:lpstr>
      <vt:lpstr>PseudoClases</vt:lpstr>
      <vt:lpstr>PseudoClases y PseudoElementos</vt:lpstr>
      <vt:lpstr>Pseudoclases para enlaces</vt:lpstr>
      <vt:lpstr>Pseudoclases para enlaces</vt:lpstr>
      <vt:lpstr>BEM</vt:lpstr>
      <vt:lpstr> Que significa BEM</vt:lpstr>
      <vt:lpstr> Como aplicar  BEM</vt:lpstr>
      <vt:lpstr> Como aplicar  BEM</vt:lpstr>
      <vt:lpstr> Como aplicar  BEM</vt:lpstr>
      <vt:lpstr> Ventajas  BEM</vt:lpstr>
      <vt:lpstr> Desventajas  BEM</vt:lpstr>
      <vt:lpstr>Sitios recomendados</vt:lpstr>
      <vt:lpstr>Donde descargar iconos</vt:lpstr>
      <vt:lpstr>Sitios de colores</vt:lpstr>
      <vt:lpstr>Sitios de ilustraciones</vt:lpstr>
      <vt:lpstr>Sitios de Tipografías</vt:lpstr>
      <vt:lpstr>Sitios diseño creatividad e inspiración</vt:lpstr>
      <vt:lpstr>Sitios para crear favicon</vt:lpstr>
      <vt:lpstr>Sitios referentes al SEO</vt:lpstr>
      <vt:lpstr>Sitios referentes al SEO</vt:lpstr>
      <vt:lpstr>Curso de CSS </vt:lpstr>
      <vt:lpstr>Muchas Gracias!</vt:lpstr>
      <vt:lpstr>Tecno Marema</vt:lpstr>
      <vt:lpstr>Curso de HTML</vt:lpstr>
      <vt:lpstr>Curso de HTML</vt:lpstr>
      <vt:lpstr>Curso de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 UP</dc:title>
  <dc:creator>emanuel cabral</dc:creator>
  <cp:lastModifiedBy>emanuel cabral</cp:lastModifiedBy>
  <cp:revision>31</cp:revision>
  <dcterms:created xsi:type="dcterms:W3CDTF">2022-05-18T23:15:16Z</dcterms:created>
  <dcterms:modified xsi:type="dcterms:W3CDTF">2024-02-22T20:24:52Z</dcterms:modified>
</cp:coreProperties>
</file>