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838841279" r:id="rId3"/>
    <p:sldId id="838841329" r:id="rId4"/>
    <p:sldId id="838841324" r:id="rId5"/>
    <p:sldId id="838841325" r:id="rId6"/>
    <p:sldId id="838841336" r:id="rId7"/>
    <p:sldId id="838841326" r:id="rId8"/>
    <p:sldId id="838841327" r:id="rId9"/>
    <p:sldId id="838841348" r:id="rId10"/>
    <p:sldId id="838841349" r:id="rId11"/>
    <p:sldId id="838841328" r:id="rId12"/>
    <p:sldId id="838841330" r:id="rId13"/>
    <p:sldId id="838841338" r:id="rId14"/>
    <p:sldId id="838841339" r:id="rId15"/>
    <p:sldId id="838841340" r:id="rId16"/>
    <p:sldId id="838841344" r:id="rId17"/>
    <p:sldId id="838841342" r:id="rId18"/>
    <p:sldId id="838841343" r:id="rId19"/>
    <p:sldId id="838841346" r:id="rId20"/>
    <p:sldId id="838841337" r:id="rId21"/>
    <p:sldId id="838841347"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ommonta\Desktop\Otros\Coder%20House\Data%20Science\heart_disease_health_indicators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[heart_disease_health_indicators_dataset.xlsx]Hoja1!TablaDinámica5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 </a:t>
            </a:r>
            <a:r>
              <a:rPr lang="en-US" baseline="0" dirty="0" err="1"/>
              <a:t>HeartDiseaseorAttack</a:t>
            </a:r>
            <a:endParaRPr lang="en-US" baseline="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s>
    <c:plotArea>
      <c:layout/>
      <c:pieChart>
        <c:varyColors val="1"/>
        <c:ser>
          <c:idx val="0"/>
          <c:order val="0"/>
          <c:tx>
            <c:strRef>
              <c:f>Hoja1!$B$3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D-43A3-B8D4-F7390E4A748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D-43A3-B8D4-F7390E4A748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Hoja1!$A$4:$A$6</c:f>
              <c:strCache>
                <c:ptCount val="2"/>
                <c:pt idx="0">
                  <c:v>0</c:v>
                </c:pt>
                <c:pt idx="1">
                  <c:v>1</c:v>
                </c:pt>
              </c:strCache>
            </c:strRef>
          </c:cat>
          <c:val>
            <c:numRef>
              <c:f>Hoja1!$B$4:$B$6</c:f>
              <c:numCache>
                <c:formatCode>0.00%</c:formatCode>
                <c:ptCount val="2"/>
                <c:pt idx="0">
                  <c:v>0.90581441185745826</c:v>
                </c:pt>
                <c:pt idx="1">
                  <c:v>9.4185588142541785E-2</c:v>
                </c:pt>
              </c:numCache>
            </c:numRef>
          </c:val>
          <c:extLst>
            <c:ext xmlns:c16="http://schemas.microsoft.com/office/drawing/2014/chart" uri="{C3380CC4-5D6E-409C-BE32-E72D297353CC}">
              <c16:uniqueId val="{00000004-407D-43A3-B8D4-F7390E4A748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6FE1E2-21CF-9440-B72C-EEB0C934882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s-ES"/>
        </a:p>
      </dgm:t>
    </dgm:pt>
    <dgm:pt modelId="{8CB1B19E-DC4A-4A4C-99E7-EA7B48F5795E}">
      <dgm:prSet phldrT="[Texto]"/>
      <dgm:spPr/>
      <dgm:t>
        <a:bodyPr/>
        <a:lstStyle/>
        <a:p>
          <a:r>
            <a:rPr lang="es-ES"/>
            <a:t>Estructura del proyecto</a:t>
          </a:r>
        </a:p>
      </dgm:t>
    </dgm:pt>
    <dgm:pt modelId="{2E6A128C-733F-9D40-AF98-5F7CAC061086}" type="parTrans" cxnId="{617D1751-3975-694C-AB97-A7FFF01D2BA1}">
      <dgm:prSet/>
      <dgm:spPr/>
      <dgm:t>
        <a:bodyPr/>
        <a:lstStyle/>
        <a:p>
          <a:endParaRPr lang="es-ES" sz="2400"/>
        </a:p>
      </dgm:t>
    </dgm:pt>
    <dgm:pt modelId="{268BBDB3-EA6D-8A4B-BD61-8890C1392EB9}" type="sibTrans" cxnId="{617D1751-3975-694C-AB97-A7FFF01D2BA1}">
      <dgm:prSet/>
      <dgm:spPr/>
      <dgm:t>
        <a:bodyPr/>
        <a:lstStyle/>
        <a:p>
          <a:endParaRPr lang="es-ES"/>
        </a:p>
      </dgm:t>
    </dgm:pt>
    <dgm:pt modelId="{01AD42CD-9075-184D-8BD8-DBD642092C31}">
      <dgm:prSet phldrT="[Texto]"/>
      <dgm:spPr/>
      <dgm:t>
        <a:bodyPr/>
        <a:lstStyle/>
        <a:p>
          <a:r>
            <a:rPr lang="es-AR" dirty="0"/>
            <a:t>Análisis multivariado</a:t>
          </a:r>
          <a:endParaRPr lang="es-ES" dirty="0"/>
        </a:p>
      </dgm:t>
    </dgm:pt>
    <dgm:pt modelId="{29E7A519-A0B6-A248-B750-2B017F7B8F35}" type="parTrans" cxnId="{A99D99C5-CB26-B64C-8D48-8C690FC4395E}">
      <dgm:prSet/>
      <dgm:spPr/>
      <dgm:t>
        <a:bodyPr/>
        <a:lstStyle/>
        <a:p>
          <a:endParaRPr lang="es-ES" sz="2400"/>
        </a:p>
      </dgm:t>
    </dgm:pt>
    <dgm:pt modelId="{0926D5FF-D59B-1046-BC51-4504D94A8C3C}" type="sibTrans" cxnId="{A99D99C5-CB26-B64C-8D48-8C690FC4395E}">
      <dgm:prSet/>
      <dgm:spPr/>
      <dgm:t>
        <a:bodyPr/>
        <a:lstStyle/>
        <a:p>
          <a:endParaRPr lang="es-ES"/>
        </a:p>
      </dgm:t>
    </dgm:pt>
    <dgm:pt modelId="{28E94573-0FCB-6348-B176-54E311E05A9D}">
      <dgm:prSet phldrT="[Texto]"/>
      <dgm:spPr/>
      <dgm:t>
        <a:bodyPr/>
        <a:lstStyle/>
        <a:p>
          <a:r>
            <a:rPr lang="es-AR" dirty="0"/>
            <a:t>Algoritmos de clasificación</a:t>
          </a:r>
          <a:endParaRPr lang="es-ES" dirty="0"/>
        </a:p>
      </dgm:t>
    </dgm:pt>
    <dgm:pt modelId="{859D219E-40F2-0A4D-9AF5-8D9F43969044}" type="parTrans" cxnId="{E6A40EF2-D75E-3C4A-94D7-1E9648C27946}">
      <dgm:prSet/>
      <dgm:spPr/>
      <dgm:t>
        <a:bodyPr/>
        <a:lstStyle/>
        <a:p>
          <a:endParaRPr lang="es-ES" sz="2400"/>
        </a:p>
      </dgm:t>
    </dgm:pt>
    <dgm:pt modelId="{17BA8EC4-0611-8B45-BB5A-36FBB96F64C1}" type="sibTrans" cxnId="{E6A40EF2-D75E-3C4A-94D7-1E9648C27946}">
      <dgm:prSet/>
      <dgm:spPr/>
      <dgm:t>
        <a:bodyPr/>
        <a:lstStyle/>
        <a:p>
          <a:endParaRPr lang="es-ES"/>
        </a:p>
      </dgm:t>
    </dgm:pt>
    <dgm:pt modelId="{A5464C6A-768F-4CF3-ADA4-F293BAADE4D7}">
      <dgm:prSet phldrT="[Texto]"/>
      <dgm:spPr/>
      <dgm:t>
        <a:bodyPr/>
        <a:lstStyle/>
        <a:p>
          <a:r>
            <a:rPr lang="es-ES" dirty="0"/>
            <a:t>Comparación de resultados</a:t>
          </a:r>
        </a:p>
      </dgm:t>
    </dgm:pt>
    <dgm:pt modelId="{61C7942C-62D2-4B96-8FC8-FAB76C10E164}" type="parTrans" cxnId="{350B835D-175D-4C11-96A4-61EA3063CD99}">
      <dgm:prSet/>
      <dgm:spPr/>
      <dgm:t>
        <a:bodyPr/>
        <a:lstStyle/>
        <a:p>
          <a:endParaRPr lang="es-ES"/>
        </a:p>
      </dgm:t>
    </dgm:pt>
    <dgm:pt modelId="{0186FB03-DF78-4F01-9B75-1BFCEF0AA0CB}" type="sibTrans" cxnId="{350B835D-175D-4C11-96A4-61EA3063CD99}">
      <dgm:prSet/>
      <dgm:spPr/>
      <dgm:t>
        <a:bodyPr/>
        <a:lstStyle/>
        <a:p>
          <a:endParaRPr lang="es-ES"/>
        </a:p>
      </dgm:t>
    </dgm:pt>
    <dgm:pt modelId="{E0A8FC08-C173-4703-A2FF-B2E933641274}" type="pres">
      <dgm:prSet presAssocID="{646FE1E2-21CF-9440-B72C-EEB0C9348821}" presName="linear" presStyleCnt="0">
        <dgm:presLayoutVars>
          <dgm:dir/>
          <dgm:animLvl val="lvl"/>
          <dgm:resizeHandles val="exact"/>
        </dgm:presLayoutVars>
      </dgm:prSet>
      <dgm:spPr/>
    </dgm:pt>
    <dgm:pt modelId="{973E2A54-5091-4B11-8155-5FDA57461369}" type="pres">
      <dgm:prSet presAssocID="{8CB1B19E-DC4A-4A4C-99E7-EA7B48F5795E}" presName="parentLin" presStyleCnt="0"/>
      <dgm:spPr/>
    </dgm:pt>
    <dgm:pt modelId="{CDACAC20-EEA0-42F8-82FB-A336694399CD}" type="pres">
      <dgm:prSet presAssocID="{8CB1B19E-DC4A-4A4C-99E7-EA7B48F5795E}" presName="parentLeftMargin" presStyleLbl="node1" presStyleIdx="0" presStyleCnt="4"/>
      <dgm:spPr/>
    </dgm:pt>
    <dgm:pt modelId="{DFE09E09-DDFD-46CB-AABE-1919CC69007B}" type="pres">
      <dgm:prSet presAssocID="{8CB1B19E-DC4A-4A4C-99E7-EA7B48F5795E}" presName="parentText" presStyleLbl="node1" presStyleIdx="0" presStyleCnt="4">
        <dgm:presLayoutVars>
          <dgm:chMax val="0"/>
          <dgm:bulletEnabled val="1"/>
        </dgm:presLayoutVars>
      </dgm:prSet>
      <dgm:spPr/>
    </dgm:pt>
    <dgm:pt modelId="{02292EDB-B02C-4694-BDB2-1F0461CC2332}" type="pres">
      <dgm:prSet presAssocID="{8CB1B19E-DC4A-4A4C-99E7-EA7B48F5795E}" presName="negativeSpace" presStyleCnt="0"/>
      <dgm:spPr/>
    </dgm:pt>
    <dgm:pt modelId="{6138ECE0-31C5-42DA-AB18-D5D7E949D814}" type="pres">
      <dgm:prSet presAssocID="{8CB1B19E-DC4A-4A4C-99E7-EA7B48F5795E}" presName="childText" presStyleLbl="conFgAcc1" presStyleIdx="0" presStyleCnt="4">
        <dgm:presLayoutVars>
          <dgm:bulletEnabled val="1"/>
        </dgm:presLayoutVars>
      </dgm:prSet>
      <dgm:spPr/>
    </dgm:pt>
    <dgm:pt modelId="{A690DFCF-96C8-44BE-8638-517CDB7726E5}" type="pres">
      <dgm:prSet presAssocID="{268BBDB3-EA6D-8A4B-BD61-8890C1392EB9}" presName="spaceBetweenRectangles" presStyleCnt="0"/>
      <dgm:spPr/>
    </dgm:pt>
    <dgm:pt modelId="{BB5EFB6A-F499-4CC0-AD55-6504EBB2AC07}" type="pres">
      <dgm:prSet presAssocID="{01AD42CD-9075-184D-8BD8-DBD642092C31}" presName="parentLin" presStyleCnt="0"/>
      <dgm:spPr/>
    </dgm:pt>
    <dgm:pt modelId="{E3F47FDF-4965-41A2-A666-D89A67DF9D26}" type="pres">
      <dgm:prSet presAssocID="{01AD42CD-9075-184D-8BD8-DBD642092C31}" presName="parentLeftMargin" presStyleLbl="node1" presStyleIdx="0" presStyleCnt="4"/>
      <dgm:spPr/>
    </dgm:pt>
    <dgm:pt modelId="{A715380D-FD03-47C1-8826-22926FB1D2DA}" type="pres">
      <dgm:prSet presAssocID="{01AD42CD-9075-184D-8BD8-DBD642092C31}" presName="parentText" presStyleLbl="node1" presStyleIdx="1" presStyleCnt="4">
        <dgm:presLayoutVars>
          <dgm:chMax val="0"/>
          <dgm:bulletEnabled val="1"/>
        </dgm:presLayoutVars>
      </dgm:prSet>
      <dgm:spPr/>
    </dgm:pt>
    <dgm:pt modelId="{A5309D9F-0EBD-4AA1-950E-A43206026D15}" type="pres">
      <dgm:prSet presAssocID="{01AD42CD-9075-184D-8BD8-DBD642092C31}" presName="negativeSpace" presStyleCnt="0"/>
      <dgm:spPr/>
    </dgm:pt>
    <dgm:pt modelId="{292C2FBC-A82B-43B5-8E44-7A20BBC22169}" type="pres">
      <dgm:prSet presAssocID="{01AD42CD-9075-184D-8BD8-DBD642092C31}" presName="childText" presStyleLbl="conFgAcc1" presStyleIdx="1" presStyleCnt="4">
        <dgm:presLayoutVars>
          <dgm:bulletEnabled val="1"/>
        </dgm:presLayoutVars>
      </dgm:prSet>
      <dgm:spPr/>
    </dgm:pt>
    <dgm:pt modelId="{992ACDE7-D12E-4804-A81E-CFDAACFED99C}" type="pres">
      <dgm:prSet presAssocID="{0926D5FF-D59B-1046-BC51-4504D94A8C3C}" presName="spaceBetweenRectangles" presStyleCnt="0"/>
      <dgm:spPr/>
    </dgm:pt>
    <dgm:pt modelId="{6029505B-B1D1-4AF7-8756-CBBC05506C3D}" type="pres">
      <dgm:prSet presAssocID="{28E94573-0FCB-6348-B176-54E311E05A9D}" presName="parentLin" presStyleCnt="0"/>
      <dgm:spPr/>
    </dgm:pt>
    <dgm:pt modelId="{82961C79-2E7E-4D0D-8D14-9B64FB3A7D1C}" type="pres">
      <dgm:prSet presAssocID="{28E94573-0FCB-6348-B176-54E311E05A9D}" presName="parentLeftMargin" presStyleLbl="node1" presStyleIdx="1" presStyleCnt="4"/>
      <dgm:spPr/>
    </dgm:pt>
    <dgm:pt modelId="{EBAA9E70-6416-4CDF-9B52-CD544FBB7B10}" type="pres">
      <dgm:prSet presAssocID="{28E94573-0FCB-6348-B176-54E311E05A9D}" presName="parentText" presStyleLbl="node1" presStyleIdx="2" presStyleCnt="4">
        <dgm:presLayoutVars>
          <dgm:chMax val="0"/>
          <dgm:bulletEnabled val="1"/>
        </dgm:presLayoutVars>
      </dgm:prSet>
      <dgm:spPr/>
    </dgm:pt>
    <dgm:pt modelId="{46AA4C01-0440-4AEC-9F89-C350EB961DF5}" type="pres">
      <dgm:prSet presAssocID="{28E94573-0FCB-6348-B176-54E311E05A9D}" presName="negativeSpace" presStyleCnt="0"/>
      <dgm:spPr/>
    </dgm:pt>
    <dgm:pt modelId="{B2CA89F8-394C-4BA8-BEEF-013A8866D332}" type="pres">
      <dgm:prSet presAssocID="{28E94573-0FCB-6348-B176-54E311E05A9D}" presName="childText" presStyleLbl="conFgAcc1" presStyleIdx="2" presStyleCnt="4">
        <dgm:presLayoutVars>
          <dgm:bulletEnabled val="1"/>
        </dgm:presLayoutVars>
      </dgm:prSet>
      <dgm:spPr/>
    </dgm:pt>
    <dgm:pt modelId="{D391B89D-BAB0-4FB5-B3B7-DB427F2E39CA}" type="pres">
      <dgm:prSet presAssocID="{17BA8EC4-0611-8B45-BB5A-36FBB96F64C1}" presName="spaceBetweenRectangles" presStyleCnt="0"/>
      <dgm:spPr/>
    </dgm:pt>
    <dgm:pt modelId="{57E439B3-063B-4180-844B-0514CBF88E5C}" type="pres">
      <dgm:prSet presAssocID="{A5464C6A-768F-4CF3-ADA4-F293BAADE4D7}" presName="parentLin" presStyleCnt="0"/>
      <dgm:spPr/>
    </dgm:pt>
    <dgm:pt modelId="{C0920EAE-9CF9-41D4-B279-ED6E7B9E04D0}" type="pres">
      <dgm:prSet presAssocID="{A5464C6A-768F-4CF3-ADA4-F293BAADE4D7}" presName="parentLeftMargin" presStyleLbl="node1" presStyleIdx="2" presStyleCnt="4"/>
      <dgm:spPr/>
    </dgm:pt>
    <dgm:pt modelId="{1FFA23D0-25C8-4B86-ACFA-AC83FBDA298B}" type="pres">
      <dgm:prSet presAssocID="{A5464C6A-768F-4CF3-ADA4-F293BAADE4D7}" presName="parentText" presStyleLbl="node1" presStyleIdx="3" presStyleCnt="4">
        <dgm:presLayoutVars>
          <dgm:chMax val="0"/>
          <dgm:bulletEnabled val="1"/>
        </dgm:presLayoutVars>
      </dgm:prSet>
      <dgm:spPr/>
    </dgm:pt>
    <dgm:pt modelId="{9F96AFCB-BC02-4414-A00C-A6C5ADCEF14F}" type="pres">
      <dgm:prSet presAssocID="{A5464C6A-768F-4CF3-ADA4-F293BAADE4D7}" presName="negativeSpace" presStyleCnt="0"/>
      <dgm:spPr/>
    </dgm:pt>
    <dgm:pt modelId="{EDB7F036-9BE8-4BDE-B08F-3FE95A311E26}" type="pres">
      <dgm:prSet presAssocID="{A5464C6A-768F-4CF3-ADA4-F293BAADE4D7}" presName="childText" presStyleLbl="conFgAcc1" presStyleIdx="3" presStyleCnt="4">
        <dgm:presLayoutVars>
          <dgm:bulletEnabled val="1"/>
        </dgm:presLayoutVars>
      </dgm:prSet>
      <dgm:spPr/>
    </dgm:pt>
  </dgm:ptLst>
  <dgm:cxnLst>
    <dgm:cxn modelId="{350B835D-175D-4C11-96A4-61EA3063CD99}" srcId="{646FE1E2-21CF-9440-B72C-EEB0C9348821}" destId="{A5464C6A-768F-4CF3-ADA4-F293BAADE4D7}" srcOrd="3" destOrd="0" parTransId="{61C7942C-62D2-4B96-8FC8-FAB76C10E164}" sibTransId="{0186FB03-DF78-4F01-9B75-1BFCEF0AA0CB}"/>
    <dgm:cxn modelId="{E61B8865-337D-4B6A-A25D-56D41F508F34}" type="presOf" srcId="{A5464C6A-768F-4CF3-ADA4-F293BAADE4D7}" destId="{C0920EAE-9CF9-41D4-B279-ED6E7B9E04D0}" srcOrd="0" destOrd="0" presId="urn:microsoft.com/office/officeart/2005/8/layout/list1"/>
    <dgm:cxn modelId="{617D1751-3975-694C-AB97-A7FFF01D2BA1}" srcId="{646FE1E2-21CF-9440-B72C-EEB0C9348821}" destId="{8CB1B19E-DC4A-4A4C-99E7-EA7B48F5795E}" srcOrd="0" destOrd="0" parTransId="{2E6A128C-733F-9D40-AF98-5F7CAC061086}" sibTransId="{268BBDB3-EA6D-8A4B-BD61-8890C1392EB9}"/>
    <dgm:cxn modelId="{8C978A55-77CF-42FB-9C8D-9C6E98C10DA7}" type="presOf" srcId="{01AD42CD-9075-184D-8BD8-DBD642092C31}" destId="{A715380D-FD03-47C1-8826-22926FB1D2DA}" srcOrd="1" destOrd="0" presId="urn:microsoft.com/office/officeart/2005/8/layout/list1"/>
    <dgm:cxn modelId="{2474E67F-0EA1-4F29-A09D-7B9A6EF8D030}" type="presOf" srcId="{8CB1B19E-DC4A-4A4C-99E7-EA7B48F5795E}" destId="{DFE09E09-DDFD-46CB-AABE-1919CC69007B}" srcOrd="1" destOrd="0" presId="urn:microsoft.com/office/officeart/2005/8/layout/list1"/>
    <dgm:cxn modelId="{CC49CA80-A2C9-4474-9EF9-E3D41432F1FA}" type="presOf" srcId="{01AD42CD-9075-184D-8BD8-DBD642092C31}" destId="{E3F47FDF-4965-41A2-A666-D89A67DF9D26}" srcOrd="0" destOrd="0" presId="urn:microsoft.com/office/officeart/2005/8/layout/list1"/>
    <dgm:cxn modelId="{62DD7CB8-B855-4401-8197-028B7E33A563}" type="presOf" srcId="{8CB1B19E-DC4A-4A4C-99E7-EA7B48F5795E}" destId="{CDACAC20-EEA0-42F8-82FB-A336694399CD}" srcOrd="0" destOrd="0" presId="urn:microsoft.com/office/officeart/2005/8/layout/list1"/>
    <dgm:cxn modelId="{A99D99C5-CB26-B64C-8D48-8C690FC4395E}" srcId="{646FE1E2-21CF-9440-B72C-EEB0C9348821}" destId="{01AD42CD-9075-184D-8BD8-DBD642092C31}" srcOrd="1" destOrd="0" parTransId="{29E7A519-A0B6-A248-B750-2B017F7B8F35}" sibTransId="{0926D5FF-D59B-1046-BC51-4504D94A8C3C}"/>
    <dgm:cxn modelId="{C3E75DD3-2455-4323-B6D2-21E0DE9DB5B9}" type="presOf" srcId="{A5464C6A-768F-4CF3-ADA4-F293BAADE4D7}" destId="{1FFA23D0-25C8-4B86-ACFA-AC83FBDA298B}" srcOrd="1" destOrd="0" presId="urn:microsoft.com/office/officeart/2005/8/layout/list1"/>
    <dgm:cxn modelId="{704EDFD7-24B6-4BD3-BFF9-D49FEFA09105}" type="presOf" srcId="{28E94573-0FCB-6348-B176-54E311E05A9D}" destId="{EBAA9E70-6416-4CDF-9B52-CD544FBB7B10}" srcOrd="1" destOrd="0" presId="urn:microsoft.com/office/officeart/2005/8/layout/list1"/>
    <dgm:cxn modelId="{B4DCCBE6-DC40-48F8-A064-9B8CBBABD8BF}" type="presOf" srcId="{646FE1E2-21CF-9440-B72C-EEB0C9348821}" destId="{E0A8FC08-C173-4703-A2FF-B2E933641274}" srcOrd="0" destOrd="0" presId="urn:microsoft.com/office/officeart/2005/8/layout/list1"/>
    <dgm:cxn modelId="{E6A40EF2-D75E-3C4A-94D7-1E9648C27946}" srcId="{646FE1E2-21CF-9440-B72C-EEB0C9348821}" destId="{28E94573-0FCB-6348-B176-54E311E05A9D}" srcOrd="2" destOrd="0" parTransId="{859D219E-40F2-0A4D-9AF5-8D9F43969044}" sibTransId="{17BA8EC4-0611-8B45-BB5A-36FBB96F64C1}"/>
    <dgm:cxn modelId="{6D95A2F2-794F-4C86-9F02-D472D037A5C9}" type="presOf" srcId="{28E94573-0FCB-6348-B176-54E311E05A9D}" destId="{82961C79-2E7E-4D0D-8D14-9B64FB3A7D1C}" srcOrd="0" destOrd="0" presId="urn:microsoft.com/office/officeart/2005/8/layout/list1"/>
    <dgm:cxn modelId="{9BE4BB9A-4D8F-4BC2-A5F4-C36E1E26CCFA}" type="presParOf" srcId="{E0A8FC08-C173-4703-A2FF-B2E933641274}" destId="{973E2A54-5091-4B11-8155-5FDA57461369}" srcOrd="0" destOrd="0" presId="urn:microsoft.com/office/officeart/2005/8/layout/list1"/>
    <dgm:cxn modelId="{E1682766-359D-487C-A59C-12B3A451102F}" type="presParOf" srcId="{973E2A54-5091-4B11-8155-5FDA57461369}" destId="{CDACAC20-EEA0-42F8-82FB-A336694399CD}" srcOrd="0" destOrd="0" presId="urn:microsoft.com/office/officeart/2005/8/layout/list1"/>
    <dgm:cxn modelId="{16AD0E77-6CFE-44CA-84D7-F22A1263EB17}" type="presParOf" srcId="{973E2A54-5091-4B11-8155-5FDA57461369}" destId="{DFE09E09-DDFD-46CB-AABE-1919CC69007B}" srcOrd="1" destOrd="0" presId="urn:microsoft.com/office/officeart/2005/8/layout/list1"/>
    <dgm:cxn modelId="{AB9062E1-30F8-4B38-9700-D0643158A1D3}" type="presParOf" srcId="{E0A8FC08-C173-4703-A2FF-B2E933641274}" destId="{02292EDB-B02C-4694-BDB2-1F0461CC2332}" srcOrd="1" destOrd="0" presId="urn:microsoft.com/office/officeart/2005/8/layout/list1"/>
    <dgm:cxn modelId="{06B18C98-4B61-4B22-83E2-A7FED14056F4}" type="presParOf" srcId="{E0A8FC08-C173-4703-A2FF-B2E933641274}" destId="{6138ECE0-31C5-42DA-AB18-D5D7E949D814}" srcOrd="2" destOrd="0" presId="urn:microsoft.com/office/officeart/2005/8/layout/list1"/>
    <dgm:cxn modelId="{3A0D88F7-18EF-48E9-8989-2F8648C506C7}" type="presParOf" srcId="{E0A8FC08-C173-4703-A2FF-B2E933641274}" destId="{A690DFCF-96C8-44BE-8638-517CDB7726E5}" srcOrd="3" destOrd="0" presId="urn:microsoft.com/office/officeart/2005/8/layout/list1"/>
    <dgm:cxn modelId="{0DF8AAF9-5ECA-40AB-B089-BA70221FF1B8}" type="presParOf" srcId="{E0A8FC08-C173-4703-A2FF-B2E933641274}" destId="{BB5EFB6A-F499-4CC0-AD55-6504EBB2AC07}" srcOrd="4" destOrd="0" presId="urn:microsoft.com/office/officeart/2005/8/layout/list1"/>
    <dgm:cxn modelId="{A36C6C5D-C05B-4DA8-A3BF-D63E0F90A9BD}" type="presParOf" srcId="{BB5EFB6A-F499-4CC0-AD55-6504EBB2AC07}" destId="{E3F47FDF-4965-41A2-A666-D89A67DF9D26}" srcOrd="0" destOrd="0" presId="urn:microsoft.com/office/officeart/2005/8/layout/list1"/>
    <dgm:cxn modelId="{04C9079F-A3CB-49B5-8130-44B7FCE756C8}" type="presParOf" srcId="{BB5EFB6A-F499-4CC0-AD55-6504EBB2AC07}" destId="{A715380D-FD03-47C1-8826-22926FB1D2DA}" srcOrd="1" destOrd="0" presId="urn:microsoft.com/office/officeart/2005/8/layout/list1"/>
    <dgm:cxn modelId="{F4EF818D-AF12-4C97-906C-D9929EB1D6FC}" type="presParOf" srcId="{E0A8FC08-C173-4703-A2FF-B2E933641274}" destId="{A5309D9F-0EBD-4AA1-950E-A43206026D15}" srcOrd="5" destOrd="0" presId="urn:microsoft.com/office/officeart/2005/8/layout/list1"/>
    <dgm:cxn modelId="{A2B22B20-8894-45AF-B58C-12713A795C0D}" type="presParOf" srcId="{E0A8FC08-C173-4703-A2FF-B2E933641274}" destId="{292C2FBC-A82B-43B5-8E44-7A20BBC22169}" srcOrd="6" destOrd="0" presId="urn:microsoft.com/office/officeart/2005/8/layout/list1"/>
    <dgm:cxn modelId="{0598C1EA-4E34-4BD2-8479-64A29C34B708}" type="presParOf" srcId="{E0A8FC08-C173-4703-A2FF-B2E933641274}" destId="{992ACDE7-D12E-4804-A81E-CFDAACFED99C}" srcOrd="7" destOrd="0" presId="urn:microsoft.com/office/officeart/2005/8/layout/list1"/>
    <dgm:cxn modelId="{D4BDE808-3200-4707-8CFE-95F500E734BE}" type="presParOf" srcId="{E0A8FC08-C173-4703-A2FF-B2E933641274}" destId="{6029505B-B1D1-4AF7-8756-CBBC05506C3D}" srcOrd="8" destOrd="0" presId="urn:microsoft.com/office/officeart/2005/8/layout/list1"/>
    <dgm:cxn modelId="{5CC52A03-5975-456C-BFE2-5F7704FDF352}" type="presParOf" srcId="{6029505B-B1D1-4AF7-8756-CBBC05506C3D}" destId="{82961C79-2E7E-4D0D-8D14-9B64FB3A7D1C}" srcOrd="0" destOrd="0" presId="urn:microsoft.com/office/officeart/2005/8/layout/list1"/>
    <dgm:cxn modelId="{6D35910C-3D7E-4AD5-8E93-4529D9EA685E}" type="presParOf" srcId="{6029505B-B1D1-4AF7-8756-CBBC05506C3D}" destId="{EBAA9E70-6416-4CDF-9B52-CD544FBB7B10}" srcOrd="1" destOrd="0" presId="urn:microsoft.com/office/officeart/2005/8/layout/list1"/>
    <dgm:cxn modelId="{1FDDB296-0157-47C4-944C-E69B586300DC}" type="presParOf" srcId="{E0A8FC08-C173-4703-A2FF-B2E933641274}" destId="{46AA4C01-0440-4AEC-9F89-C350EB961DF5}" srcOrd="9" destOrd="0" presId="urn:microsoft.com/office/officeart/2005/8/layout/list1"/>
    <dgm:cxn modelId="{3F8A40D6-F3FC-4303-9139-5F1FCEE23B3A}" type="presParOf" srcId="{E0A8FC08-C173-4703-A2FF-B2E933641274}" destId="{B2CA89F8-394C-4BA8-BEEF-013A8866D332}" srcOrd="10" destOrd="0" presId="urn:microsoft.com/office/officeart/2005/8/layout/list1"/>
    <dgm:cxn modelId="{9964B881-8D27-4231-AB91-86366CB29A77}" type="presParOf" srcId="{E0A8FC08-C173-4703-A2FF-B2E933641274}" destId="{D391B89D-BAB0-4FB5-B3B7-DB427F2E39CA}" srcOrd="11" destOrd="0" presId="urn:microsoft.com/office/officeart/2005/8/layout/list1"/>
    <dgm:cxn modelId="{68D2E883-649B-4FB1-9325-21CC3DD93E06}" type="presParOf" srcId="{E0A8FC08-C173-4703-A2FF-B2E933641274}" destId="{57E439B3-063B-4180-844B-0514CBF88E5C}" srcOrd="12" destOrd="0" presId="urn:microsoft.com/office/officeart/2005/8/layout/list1"/>
    <dgm:cxn modelId="{1F001B98-B2E5-426B-B0A8-D7721A23FD3B}" type="presParOf" srcId="{57E439B3-063B-4180-844B-0514CBF88E5C}" destId="{C0920EAE-9CF9-41D4-B279-ED6E7B9E04D0}" srcOrd="0" destOrd="0" presId="urn:microsoft.com/office/officeart/2005/8/layout/list1"/>
    <dgm:cxn modelId="{340672D6-F54C-4697-8EC1-9EF7A450A454}" type="presParOf" srcId="{57E439B3-063B-4180-844B-0514CBF88E5C}" destId="{1FFA23D0-25C8-4B86-ACFA-AC83FBDA298B}" srcOrd="1" destOrd="0" presId="urn:microsoft.com/office/officeart/2005/8/layout/list1"/>
    <dgm:cxn modelId="{911EA066-9CC6-4C94-A0BA-51CDE66DFB39}" type="presParOf" srcId="{E0A8FC08-C173-4703-A2FF-B2E933641274}" destId="{9F96AFCB-BC02-4414-A00C-A6C5ADCEF14F}" srcOrd="13" destOrd="0" presId="urn:microsoft.com/office/officeart/2005/8/layout/list1"/>
    <dgm:cxn modelId="{3F74B139-050E-4265-B7C1-A7C7735339C9}" type="presParOf" srcId="{E0A8FC08-C173-4703-A2FF-B2E933641274}" destId="{EDB7F036-9BE8-4BDE-B08F-3FE95A311E2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8ECE0-31C5-42DA-AB18-D5D7E949D814}">
      <dsp:nvSpPr>
        <dsp:cNvPr id="0" name=""/>
        <dsp:cNvSpPr/>
      </dsp:nvSpPr>
      <dsp:spPr>
        <a:xfrm>
          <a:off x="0" y="714087"/>
          <a:ext cx="6291714" cy="705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E09E09-DDFD-46CB-AABE-1919CC69007B}">
      <dsp:nvSpPr>
        <dsp:cNvPr id="0" name=""/>
        <dsp:cNvSpPr/>
      </dsp:nvSpPr>
      <dsp:spPr>
        <a:xfrm>
          <a:off x="314585" y="300807"/>
          <a:ext cx="4404199" cy="826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1244600">
            <a:lnSpc>
              <a:spcPct val="90000"/>
            </a:lnSpc>
            <a:spcBef>
              <a:spcPct val="0"/>
            </a:spcBef>
            <a:spcAft>
              <a:spcPct val="35000"/>
            </a:spcAft>
            <a:buNone/>
          </a:pPr>
          <a:r>
            <a:rPr lang="es-ES" sz="2800" kern="1200"/>
            <a:t>Estructura del proyecto</a:t>
          </a:r>
        </a:p>
      </dsp:txBody>
      <dsp:txXfrm>
        <a:off x="354934" y="341156"/>
        <a:ext cx="4323501" cy="745862"/>
      </dsp:txXfrm>
    </dsp:sp>
    <dsp:sp modelId="{292C2FBC-A82B-43B5-8E44-7A20BBC22169}">
      <dsp:nvSpPr>
        <dsp:cNvPr id="0" name=""/>
        <dsp:cNvSpPr/>
      </dsp:nvSpPr>
      <dsp:spPr>
        <a:xfrm>
          <a:off x="0" y="1984167"/>
          <a:ext cx="6291714" cy="705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15380D-FD03-47C1-8826-22926FB1D2DA}">
      <dsp:nvSpPr>
        <dsp:cNvPr id="0" name=""/>
        <dsp:cNvSpPr/>
      </dsp:nvSpPr>
      <dsp:spPr>
        <a:xfrm>
          <a:off x="314585" y="1570887"/>
          <a:ext cx="4404199" cy="826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1244600">
            <a:lnSpc>
              <a:spcPct val="90000"/>
            </a:lnSpc>
            <a:spcBef>
              <a:spcPct val="0"/>
            </a:spcBef>
            <a:spcAft>
              <a:spcPct val="35000"/>
            </a:spcAft>
            <a:buNone/>
          </a:pPr>
          <a:r>
            <a:rPr lang="es-AR" sz="2800" kern="1200" dirty="0"/>
            <a:t>Análisis multivariado</a:t>
          </a:r>
          <a:endParaRPr lang="es-ES" sz="2800" kern="1200" dirty="0"/>
        </a:p>
      </dsp:txBody>
      <dsp:txXfrm>
        <a:off x="354934" y="1611236"/>
        <a:ext cx="4323501" cy="745862"/>
      </dsp:txXfrm>
    </dsp:sp>
    <dsp:sp modelId="{B2CA89F8-394C-4BA8-BEEF-013A8866D332}">
      <dsp:nvSpPr>
        <dsp:cNvPr id="0" name=""/>
        <dsp:cNvSpPr/>
      </dsp:nvSpPr>
      <dsp:spPr>
        <a:xfrm>
          <a:off x="0" y="3254247"/>
          <a:ext cx="6291714" cy="705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AA9E70-6416-4CDF-9B52-CD544FBB7B10}">
      <dsp:nvSpPr>
        <dsp:cNvPr id="0" name=""/>
        <dsp:cNvSpPr/>
      </dsp:nvSpPr>
      <dsp:spPr>
        <a:xfrm>
          <a:off x="314585" y="2840967"/>
          <a:ext cx="4404199" cy="826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1244600">
            <a:lnSpc>
              <a:spcPct val="90000"/>
            </a:lnSpc>
            <a:spcBef>
              <a:spcPct val="0"/>
            </a:spcBef>
            <a:spcAft>
              <a:spcPct val="35000"/>
            </a:spcAft>
            <a:buNone/>
          </a:pPr>
          <a:r>
            <a:rPr lang="es-AR" sz="2800" kern="1200" dirty="0"/>
            <a:t>Algoritmos de clasificación</a:t>
          </a:r>
          <a:endParaRPr lang="es-ES" sz="2800" kern="1200" dirty="0"/>
        </a:p>
      </dsp:txBody>
      <dsp:txXfrm>
        <a:off x="354934" y="2881316"/>
        <a:ext cx="4323501" cy="745862"/>
      </dsp:txXfrm>
    </dsp:sp>
    <dsp:sp modelId="{EDB7F036-9BE8-4BDE-B08F-3FE95A311E26}">
      <dsp:nvSpPr>
        <dsp:cNvPr id="0" name=""/>
        <dsp:cNvSpPr/>
      </dsp:nvSpPr>
      <dsp:spPr>
        <a:xfrm>
          <a:off x="0" y="4524327"/>
          <a:ext cx="6291714" cy="705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FA23D0-25C8-4B86-ACFA-AC83FBDA298B}">
      <dsp:nvSpPr>
        <dsp:cNvPr id="0" name=""/>
        <dsp:cNvSpPr/>
      </dsp:nvSpPr>
      <dsp:spPr>
        <a:xfrm>
          <a:off x="314585" y="4111047"/>
          <a:ext cx="4404199" cy="826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1244600">
            <a:lnSpc>
              <a:spcPct val="90000"/>
            </a:lnSpc>
            <a:spcBef>
              <a:spcPct val="0"/>
            </a:spcBef>
            <a:spcAft>
              <a:spcPct val="35000"/>
            </a:spcAft>
            <a:buNone/>
          </a:pPr>
          <a:r>
            <a:rPr lang="es-ES" sz="2800" kern="1200" dirty="0"/>
            <a:t>Comparación de resultados</a:t>
          </a:r>
        </a:p>
      </dsp:txBody>
      <dsp:txXfrm>
        <a:off x="354934" y="4151396"/>
        <a:ext cx="4323501"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3A0FA-B3D7-40B6-B498-50B5DB7328B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6769A4C-CC19-4314-8394-D93BF7F1F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0F67C65-7E69-438C-808F-988F95D58247}"/>
              </a:ext>
            </a:extLst>
          </p:cNvPr>
          <p:cNvSpPr>
            <a:spLocks noGrp="1"/>
          </p:cNvSpPr>
          <p:nvPr>
            <p:ph type="dt" sz="half" idx="10"/>
          </p:nvPr>
        </p:nvSpPr>
        <p:spPr/>
        <p:txBody>
          <a:bodyPr/>
          <a:lstStyle/>
          <a:p>
            <a:fld id="{69DEBDF3-F443-45D3-9905-65671DEF3A21}" type="datetimeFigureOut">
              <a:rPr lang="es-ES" smtClean="0"/>
              <a:t>05/11/2022</a:t>
            </a:fld>
            <a:endParaRPr lang="es-ES"/>
          </a:p>
        </p:txBody>
      </p:sp>
      <p:sp>
        <p:nvSpPr>
          <p:cNvPr id="5" name="Marcador de pie de página 4">
            <a:extLst>
              <a:ext uri="{FF2B5EF4-FFF2-40B4-BE49-F238E27FC236}">
                <a16:creationId xmlns:a16="http://schemas.microsoft.com/office/drawing/2014/main" id="{F385B437-CEAC-40DE-B853-A8D8D361694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550954-AFFB-483D-BFCA-875CD562E018}"/>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266499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90D23E-B9B7-4839-BDDD-6BFFE9CD5CD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844AD27-A8F5-4333-A8A5-86A140464F8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DCFE177-5909-4432-B89B-CE2DCC873151}"/>
              </a:ext>
            </a:extLst>
          </p:cNvPr>
          <p:cNvSpPr>
            <a:spLocks noGrp="1"/>
          </p:cNvSpPr>
          <p:nvPr>
            <p:ph type="dt" sz="half" idx="10"/>
          </p:nvPr>
        </p:nvSpPr>
        <p:spPr/>
        <p:txBody>
          <a:bodyPr/>
          <a:lstStyle/>
          <a:p>
            <a:fld id="{69DEBDF3-F443-45D3-9905-65671DEF3A21}" type="datetimeFigureOut">
              <a:rPr lang="es-ES" smtClean="0"/>
              <a:t>05/11/2022</a:t>
            </a:fld>
            <a:endParaRPr lang="es-ES"/>
          </a:p>
        </p:txBody>
      </p:sp>
      <p:sp>
        <p:nvSpPr>
          <p:cNvPr id="5" name="Marcador de pie de página 4">
            <a:extLst>
              <a:ext uri="{FF2B5EF4-FFF2-40B4-BE49-F238E27FC236}">
                <a16:creationId xmlns:a16="http://schemas.microsoft.com/office/drawing/2014/main" id="{920ACC7D-FBB0-4A83-8FAF-A4BFA681DEE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F83687B-397B-493B-89DE-2B3E12F2C640}"/>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339317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1176BD6-AB13-41A0-B08C-8DA299AE595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F4BD064-6536-46B7-B2D3-6B18F723902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EF48926-DB93-418E-8719-FF03BD2DB9AC}"/>
              </a:ext>
            </a:extLst>
          </p:cNvPr>
          <p:cNvSpPr>
            <a:spLocks noGrp="1"/>
          </p:cNvSpPr>
          <p:nvPr>
            <p:ph type="dt" sz="half" idx="10"/>
          </p:nvPr>
        </p:nvSpPr>
        <p:spPr/>
        <p:txBody>
          <a:bodyPr/>
          <a:lstStyle/>
          <a:p>
            <a:fld id="{69DEBDF3-F443-45D3-9905-65671DEF3A21}" type="datetimeFigureOut">
              <a:rPr lang="es-ES" smtClean="0"/>
              <a:t>05/11/2022</a:t>
            </a:fld>
            <a:endParaRPr lang="es-ES"/>
          </a:p>
        </p:txBody>
      </p:sp>
      <p:sp>
        <p:nvSpPr>
          <p:cNvPr id="5" name="Marcador de pie de página 4">
            <a:extLst>
              <a:ext uri="{FF2B5EF4-FFF2-40B4-BE49-F238E27FC236}">
                <a16:creationId xmlns:a16="http://schemas.microsoft.com/office/drawing/2014/main" id="{97A99B63-8A31-44A3-936A-3E6B968BC6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CF306C9-705A-4808-B84E-2BAD256B92F2}"/>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313145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A86B4-8521-49AD-B5F9-6D5D583CFDF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BE8EB5A-D93F-4A0F-9BAB-4CA3F487782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A80EA46-7ED2-4A22-A958-97159D3BEFCD}"/>
              </a:ext>
            </a:extLst>
          </p:cNvPr>
          <p:cNvSpPr>
            <a:spLocks noGrp="1"/>
          </p:cNvSpPr>
          <p:nvPr>
            <p:ph type="dt" sz="half" idx="10"/>
          </p:nvPr>
        </p:nvSpPr>
        <p:spPr/>
        <p:txBody>
          <a:bodyPr/>
          <a:lstStyle/>
          <a:p>
            <a:fld id="{69DEBDF3-F443-45D3-9905-65671DEF3A21}" type="datetimeFigureOut">
              <a:rPr lang="es-ES" smtClean="0"/>
              <a:t>05/11/2022</a:t>
            </a:fld>
            <a:endParaRPr lang="es-ES"/>
          </a:p>
        </p:txBody>
      </p:sp>
      <p:sp>
        <p:nvSpPr>
          <p:cNvPr id="5" name="Marcador de pie de página 4">
            <a:extLst>
              <a:ext uri="{FF2B5EF4-FFF2-40B4-BE49-F238E27FC236}">
                <a16:creationId xmlns:a16="http://schemas.microsoft.com/office/drawing/2014/main" id="{0F24B68C-92C9-4CA4-B879-5D555712635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BF84D19-2DB4-4B5F-AE99-2AE2841AC46C}"/>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266600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4220E-5E6C-4A50-94DE-28900152C0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A0EF4DF5-4ECF-44C6-854A-615DF15909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1DF3A41-5A62-4CE3-A456-2C5B51852338}"/>
              </a:ext>
            </a:extLst>
          </p:cNvPr>
          <p:cNvSpPr>
            <a:spLocks noGrp="1"/>
          </p:cNvSpPr>
          <p:nvPr>
            <p:ph type="dt" sz="half" idx="10"/>
          </p:nvPr>
        </p:nvSpPr>
        <p:spPr/>
        <p:txBody>
          <a:bodyPr/>
          <a:lstStyle/>
          <a:p>
            <a:fld id="{69DEBDF3-F443-45D3-9905-65671DEF3A21}" type="datetimeFigureOut">
              <a:rPr lang="es-ES" smtClean="0"/>
              <a:t>05/11/2022</a:t>
            </a:fld>
            <a:endParaRPr lang="es-ES"/>
          </a:p>
        </p:txBody>
      </p:sp>
      <p:sp>
        <p:nvSpPr>
          <p:cNvPr id="5" name="Marcador de pie de página 4">
            <a:extLst>
              <a:ext uri="{FF2B5EF4-FFF2-40B4-BE49-F238E27FC236}">
                <a16:creationId xmlns:a16="http://schemas.microsoft.com/office/drawing/2014/main" id="{83042AF4-A9D0-43A6-932D-900BB0B8D7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98BB0B7-D549-4EA6-9728-2B1515EC9C88}"/>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118381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3D28E7-BBFB-49F0-BC69-DEF15D9C190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8C84A6-F2F8-4F79-B0D0-C20287650CF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13344A76-1E0A-4CF9-A009-8350CF14C61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BA6FA6D-5135-45A1-B3A6-FEB20D6186A3}"/>
              </a:ext>
            </a:extLst>
          </p:cNvPr>
          <p:cNvSpPr>
            <a:spLocks noGrp="1"/>
          </p:cNvSpPr>
          <p:nvPr>
            <p:ph type="dt" sz="half" idx="10"/>
          </p:nvPr>
        </p:nvSpPr>
        <p:spPr/>
        <p:txBody>
          <a:bodyPr/>
          <a:lstStyle/>
          <a:p>
            <a:fld id="{69DEBDF3-F443-45D3-9905-65671DEF3A21}" type="datetimeFigureOut">
              <a:rPr lang="es-ES" smtClean="0"/>
              <a:t>05/11/2022</a:t>
            </a:fld>
            <a:endParaRPr lang="es-ES"/>
          </a:p>
        </p:txBody>
      </p:sp>
      <p:sp>
        <p:nvSpPr>
          <p:cNvPr id="6" name="Marcador de pie de página 5">
            <a:extLst>
              <a:ext uri="{FF2B5EF4-FFF2-40B4-BE49-F238E27FC236}">
                <a16:creationId xmlns:a16="http://schemas.microsoft.com/office/drawing/2014/main" id="{A2BD6078-4F08-46DC-A2F2-CF8D13D495D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76F58F4-B759-42DB-9A25-1E20B3BC4F0A}"/>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357887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D88996-23BF-4E12-BEA8-3619D06186F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74127DD-C998-4363-91D3-15F46AF82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6CA5F67-7D74-4DB1-9363-FEE04F540C0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C969D49-D6DE-454D-AC9D-AE8FCAF5D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8E39A90-631B-4B3A-84A5-50C61CB2D5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915F235-145D-45ED-B393-54CC2185565A}"/>
              </a:ext>
            </a:extLst>
          </p:cNvPr>
          <p:cNvSpPr>
            <a:spLocks noGrp="1"/>
          </p:cNvSpPr>
          <p:nvPr>
            <p:ph type="dt" sz="half" idx="10"/>
          </p:nvPr>
        </p:nvSpPr>
        <p:spPr/>
        <p:txBody>
          <a:bodyPr/>
          <a:lstStyle/>
          <a:p>
            <a:fld id="{69DEBDF3-F443-45D3-9905-65671DEF3A21}" type="datetimeFigureOut">
              <a:rPr lang="es-ES" smtClean="0"/>
              <a:t>05/11/2022</a:t>
            </a:fld>
            <a:endParaRPr lang="es-ES"/>
          </a:p>
        </p:txBody>
      </p:sp>
      <p:sp>
        <p:nvSpPr>
          <p:cNvPr id="8" name="Marcador de pie de página 7">
            <a:extLst>
              <a:ext uri="{FF2B5EF4-FFF2-40B4-BE49-F238E27FC236}">
                <a16:creationId xmlns:a16="http://schemas.microsoft.com/office/drawing/2014/main" id="{422D2FBE-F506-4861-9E1D-2F300D281C3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F45D1EC-71D2-4EC3-99C5-8258BB8862DA}"/>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69871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EC10D-2EF3-4AEA-87EA-A0E2C1EFBE1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F854B11-7FD1-4BBB-B4D1-9214DEB026EC}"/>
              </a:ext>
            </a:extLst>
          </p:cNvPr>
          <p:cNvSpPr>
            <a:spLocks noGrp="1"/>
          </p:cNvSpPr>
          <p:nvPr>
            <p:ph type="dt" sz="half" idx="10"/>
          </p:nvPr>
        </p:nvSpPr>
        <p:spPr/>
        <p:txBody>
          <a:bodyPr/>
          <a:lstStyle/>
          <a:p>
            <a:fld id="{69DEBDF3-F443-45D3-9905-65671DEF3A21}" type="datetimeFigureOut">
              <a:rPr lang="es-ES" smtClean="0"/>
              <a:t>05/11/2022</a:t>
            </a:fld>
            <a:endParaRPr lang="es-ES"/>
          </a:p>
        </p:txBody>
      </p:sp>
      <p:sp>
        <p:nvSpPr>
          <p:cNvPr id="4" name="Marcador de pie de página 3">
            <a:extLst>
              <a:ext uri="{FF2B5EF4-FFF2-40B4-BE49-F238E27FC236}">
                <a16:creationId xmlns:a16="http://schemas.microsoft.com/office/drawing/2014/main" id="{3E15E2AD-0E0C-4EB5-9A45-7EDA1CA0CC3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3CAC270-1061-4A55-8602-32E30E6D1365}"/>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109029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57FB337-CF84-411E-861D-1EE9078AD3D6}"/>
              </a:ext>
            </a:extLst>
          </p:cNvPr>
          <p:cNvSpPr>
            <a:spLocks noGrp="1"/>
          </p:cNvSpPr>
          <p:nvPr>
            <p:ph type="dt" sz="half" idx="10"/>
          </p:nvPr>
        </p:nvSpPr>
        <p:spPr/>
        <p:txBody>
          <a:bodyPr/>
          <a:lstStyle/>
          <a:p>
            <a:fld id="{69DEBDF3-F443-45D3-9905-65671DEF3A21}" type="datetimeFigureOut">
              <a:rPr lang="es-ES" smtClean="0"/>
              <a:t>05/11/2022</a:t>
            </a:fld>
            <a:endParaRPr lang="es-ES"/>
          </a:p>
        </p:txBody>
      </p:sp>
      <p:sp>
        <p:nvSpPr>
          <p:cNvPr id="3" name="Marcador de pie de página 2">
            <a:extLst>
              <a:ext uri="{FF2B5EF4-FFF2-40B4-BE49-F238E27FC236}">
                <a16:creationId xmlns:a16="http://schemas.microsoft.com/office/drawing/2014/main" id="{691D09CC-0EC0-47A6-B269-B86D12DB0A4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88D2D31B-10DC-4BE5-8A7F-BEF78397A183}"/>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11043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0C293-BE31-417F-BBDD-5D332F52CC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99FEDC1-1574-43CD-8AE5-1C033C0411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681FC59-A295-47B4-BA55-D8F5F661D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16EBF7-9565-44B0-95BD-921C588536BC}"/>
              </a:ext>
            </a:extLst>
          </p:cNvPr>
          <p:cNvSpPr>
            <a:spLocks noGrp="1"/>
          </p:cNvSpPr>
          <p:nvPr>
            <p:ph type="dt" sz="half" idx="10"/>
          </p:nvPr>
        </p:nvSpPr>
        <p:spPr/>
        <p:txBody>
          <a:bodyPr/>
          <a:lstStyle/>
          <a:p>
            <a:fld id="{69DEBDF3-F443-45D3-9905-65671DEF3A21}" type="datetimeFigureOut">
              <a:rPr lang="es-ES" smtClean="0"/>
              <a:t>05/11/2022</a:t>
            </a:fld>
            <a:endParaRPr lang="es-ES"/>
          </a:p>
        </p:txBody>
      </p:sp>
      <p:sp>
        <p:nvSpPr>
          <p:cNvPr id="6" name="Marcador de pie de página 5">
            <a:extLst>
              <a:ext uri="{FF2B5EF4-FFF2-40B4-BE49-F238E27FC236}">
                <a16:creationId xmlns:a16="http://schemas.microsoft.com/office/drawing/2014/main" id="{FC4DE095-1408-48FA-8FD7-9330AF3173B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0B9BC17-C7DF-4135-AF15-AC6C97A36EAD}"/>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200285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F2D8F0-0884-4D48-9C3D-87D4E11137D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911ABC7-0B4B-43A6-AA1E-07438378A2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6CFD10F-2AD7-4972-9F8F-815A160D5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46D07AD-87B4-4C1C-94E7-605148CEF10F}"/>
              </a:ext>
            </a:extLst>
          </p:cNvPr>
          <p:cNvSpPr>
            <a:spLocks noGrp="1"/>
          </p:cNvSpPr>
          <p:nvPr>
            <p:ph type="dt" sz="half" idx="10"/>
          </p:nvPr>
        </p:nvSpPr>
        <p:spPr/>
        <p:txBody>
          <a:bodyPr/>
          <a:lstStyle/>
          <a:p>
            <a:fld id="{69DEBDF3-F443-45D3-9905-65671DEF3A21}" type="datetimeFigureOut">
              <a:rPr lang="es-ES" smtClean="0"/>
              <a:t>05/11/2022</a:t>
            </a:fld>
            <a:endParaRPr lang="es-ES"/>
          </a:p>
        </p:txBody>
      </p:sp>
      <p:sp>
        <p:nvSpPr>
          <p:cNvPr id="6" name="Marcador de pie de página 5">
            <a:extLst>
              <a:ext uri="{FF2B5EF4-FFF2-40B4-BE49-F238E27FC236}">
                <a16:creationId xmlns:a16="http://schemas.microsoft.com/office/drawing/2014/main" id="{9F8CD5B0-8E11-40AD-8248-E5022293768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320E877-3AB9-4D61-BCFB-343F2D1F971A}"/>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83444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C6F5180-892D-40E7-9698-9762DF1CA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51584B1-EF4D-40B0-9D68-CFD85B156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7EAAA83-FDF3-4C51-A39B-AA10A54913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EBDF3-F443-45D3-9905-65671DEF3A21}" type="datetimeFigureOut">
              <a:rPr lang="es-ES" smtClean="0"/>
              <a:t>05/11/2022</a:t>
            </a:fld>
            <a:endParaRPr lang="es-ES"/>
          </a:p>
        </p:txBody>
      </p:sp>
      <p:sp>
        <p:nvSpPr>
          <p:cNvPr id="5" name="Marcador de pie de página 4">
            <a:extLst>
              <a:ext uri="{FF2B5EF4-FFF2-40B4-BE49-F238E27FC236}">
                <a16:creationId xmlns:a16="http://schemas.microsoft.com/office/drawing/2014/main" id="{1B47650A-920C-466B-9E0B-716D573D3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55E0E52-E000-450D-AC8B-4F5E12BF7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33C2B-E3E7-4FC8-B92C-668AB4EED8DF}" type="slidenum">
              <a:rPr lang="es-ES" smtClean="0"/>
              <a:t>‹Nº›</a:t>
            </a:fld>
            <a:endParaRPr lang="es-ES"/>
          </a:p>
        </p:txBody>
      </p:sp>
    </p:spTree>
    <p:extLst>
      <p:ext uri="{BB962C8B-B14F-4D97-AF65-F5344CB8AC3E}">
        <p14:creationId xmlns:p14="http://schemas.microsoft.com/office/powerpoint/2010/main" val="3397405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6BB8174-8B68-486D-8241-8D35B0786777}"/>
              </a:ext>
            </a:extLst>
          </p:cNvPr>
          <p:cNvSpPr>
            <a:spLocks noGrp="1"/>
          </p:cNvSpPr>
          <p:nvPr>
            <p:ph type="ctrTitle"/>
          </p:nvPr>
        </p:nvSpPr>
        <p:spPr>
          <a:xfrm>
            <a:off x="2066544" y="1911096"/>
            <a:ext cx="8055864" cy="2076651"/>
          </a:xfrm>
        </p:spPr>
        <p:txBody>
          <a:bodyPr anchor="b">
            <a:normAutofit/>
          </a:bodyPr>
          <a:lstStyle/>
          <a:p>
            <a:r>
              <a:rPr lang="es-AR" sz="6600">
                <a:solidFill>
                  <a:srgbClr val="FFFFFF"/>
                </a:solidFill>
              </a:rPr>
              <a:t>Heart Diaseases Prediction</a:t>
            </a:r>
            <a:endParaRPr lang="es-ES" sz="6600">
              <a:solidFill>
                <a:srgbClr val="FFFFFF"/>
              </a:solidFill>
            </a:endParaRPr>
          </a:p>
        </p:txBody>
      </p:sp>
      <p:sp>
        <p:nvSpPr>
          <p:cNvPr id="3" name="Subtítulo 2">
            <a:extLst>
              <a:ext uri="{FF2B5EF4-FFF2-40B4-BE49-F238E27FC236}">
                <a16:creationId xmlns:a16="http://schemas.microsoft.com/office/drawing/2014/main" id="{66AF3C61-2B65-4FB7-8D82-E79C30C7CF95}"/>
              </a:ext>
            </a:extLst>
          </p:cNvPr>
          <p:cNvSpPr>
            <a:spLocks noGrp="1"/>
          </p:cNvSpPr>
          <p:nvPr>
            <p:ph type="subTitle" idx="1"/>
          </p:nvPr>
        </p:nvSpPr>
        <p:spPr>
          <a:xfrm>
            <a:off x="3227832" y="4353507"/>
            <a:ext cx="5733288" cy="932688"/>
          </a:xfrm>
        </p:spPr>
        <p:txBody>
          <a:bodyPr>
            <a:normAutofit/>
          </a:bodyPr>
          <a:lstStyle/>
          <a:p>
            <a:r>
              <a:rPr lang="es-AR" dirty="0">
                <a:solidFill>
                  <a:srgbClr val="FFFFFF"/>
                </a:solidFill>
              </a:rPr>
              <a:t>Proyecto Final</a:t>
            </a:r>
          </a:p>
          <a:p>
            <a:endParaRPr lang="es-AR" dirty="0">
              <a:solidFill>
                <a:srgbClr val="FFFFFF"/>
              </a:solidFill>
            </a:endParaRPr>
          </a:p>
        </p:txBody>
      </p:sp>
      <p:sp>
        <p:nvSpPr>
          <p:cNvPr id="27"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502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32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Mapa</a:t>
            </a:r>
            <a:r>
              <a:rPr lang="en-US" sz="2600" kern="1200" dirty="0">
                <a:solidFill>
                  <a:srgbClr val="FFFFFF"/>
                </a:solidFill>
                <a:latin typeface="+mj-lt"/>
                <a:ea typeface="+mj-ea"/>
                <a:cs typeface="+mj-cs"/>
              </a:rPr>
              <a:t> de calor de Variables </a:t>
            </a:r>
            <a:r>
              <a:rPr lang="en-US" sz="2600" kern="1200" dirty="0" err="1">
                <a:solidFill>
                  <a:srgbClr val="FFFFFF"/>
                </a:solidFill>
                <a:latin typeface="+mj-lt"/>
                <a:ea typeface="+mj-ea"/>
                <a:cs typeface="+mj-cs"/>
              </a:rPr>
              <a:t>Numéricas</a:t>
            </a:r>
            <a:endParaRPr lang="en-US" sz="2600" kern="1200" dirty="0">
              <a:solidFill>
                <a:srgbClr val="FFFFFF"/>
              </a:solidFill>
              <a:latin typeface="+mj-lt"/>
              <a:ea typeface="+mj-ea"/>
              <a:cs typeface="+mj-cs"/>
            </a:endParaRPr>
          </a:p>
        </p:txBody>
      </p:sp>
      <p:pic>
        <p:nvPicPr>
          <p:cNvPr id="5" name="Imagen 4">
            <a:extLst>
              <a:ext uri="{FF2B5EF4-FFF2-40B4-BE49-F238E27FC236}">
                <a16:creationId xmlns:a16="http://schemas.microsoft.com/office/drawing/2014/main" id="{3B6E2EEB-2C38-4668-8E83-ED22F384676B}"/>
              </a:ext>
            </a:extLst>
          </p:cNvPr>
          <p:cNvPicPr>
            <a:picLocks noChangeAspect="1"/>
          </p:cNvPicPr>
          <p:nvPr/>
        </p:nvPicPr>
        <p:blipFill rotWithShape="1">
          <a:blip r:embed="rId2"/>
          <a:srcRect t="4032"/>
          <a:stretch/>
        </p:blipFill>
        <p:spPr>
          <a:xfrm>
            <a:off x="4238265" y="469443"/>
            <a:ext cx="6760732" cy="4930987"/>
          </a:xfrm>
          <a:prstGeom prst="rect">
            <a:avLst/>
          </a:prstGeom>
        </p:spPr>
      </p:pic>
      <p:sp>
        <p:nvSpPr>
          <p:cNvPr id="8" name="CuadroTexto 7">
            <a:extLst>
              <a:ext uri="{FF2B5EF4-FFF2-40B4-BE49-F238E27FC236}">
                <a16:creationId xmlns:a16="http://schemas.microsoft.com/office/drawing/2014/main" id="{0992A025-D9C9-4ABF-8150-A74AFDBCFEF1}"/>
              </a:ext>
            </a:extLst>
          </p:cNvPr>
          <p:cNvSpPr txBox="1"/>
          <p:nvPr/>
        </p:nvSpPr>
        <p:spPr>
          <a:xfrm>
            <a:off x="4238265" y="5529050"/>
            <a:ext cx="7065441" cy="1200329"/>
          </a:xfrm>
          <a:prstGeom prst="rect">
            <a:avLst/>
          </a:prstGeom>
          <a:noFill/>
        </p:spPr>
        <p:txBody>
          <a:bodyPr wrap="square" rtlCol="0">
            <a:spAutoFit/>
          </a:bodyPr>
          <a:lstStyle/>
          <a:p>
            <a:pPr marL="285750" indent="-285750" algn="just">
              <a:buFont typeface="Arial" panose="020B0604020202020204" pitchFamily="34" charset="0"/>
              <a:buChar char="•"/>
            </a:pPr>
            <a:r>
              <a:rPr lang="es-AR" dirty="0"/>
              <a:t>Las variables </a:t>
            </a:r>
            <a:r>
              <a:rPr lang="es-AR" dirty="0" err="1"/>
              <a:t>PhysHlth</a:t>
            </a:r>
            <a:r>
              <a:rPr lang="es-AR" dirty="0"/>
              <a:t> y </a:t>
            </a:r>
            <a:r>
              <a:rPr lang="es-AR" dirty="0" err="1"/>
              <a:t>GenHlth</a:t>
            </a:r>
            <a:r>
              <a:rPr lang="es-AR" dirty="0"/>
              <a:t> tienen muy alta correlación (52%)</a:t>
            </a:r>
          </a:p>
          <a:p>
            <a:pPr marL="285750" indent="-285750" algn="just">
              <a:buFont typeface="Arial" panose="020B0604020202020204" pitchFamily="34" charset="0"/>
              <a:buChar char="•"/>
            </a:pPr>
            <a:r>
              <a:rPr lang="es-AR" dirty="0"/>
              <a:t>Las variables de </a:t>
            </a:r>
            <a:r>
              <a:rPr lang="es-AR" dirty="0" err="1"/>
              <a:t>Income</a:t>
            </a:r>
            <a:r>
              <a:rPr lang="es-AR" dirty="0"/>
              <a:t> y </a:t>
            </a:r>
            <a:r>
              <a:rPr lang="es-AR" dirty="0" err="1"/>
              <a:t>Education</a:t>
            </a:r>
            <a:r>
              <a:rPr lang="es-AR" dirty="0"/>
              <a:t> están correlacionadas 45%</a:t>
            </a:r>
          </a:p>
          <a:p>
            <a:pPr marL="285750" indent="-285750" algn="just">
              <a:buFont typeface="Arial" panose="020B0604020202020204" pitchFamily="34" charset="0"/>
              <a:buChar char="•"/>
            </a:pPr>
            <a:r>
              <a:rPr lang="es-AR" dirty="0"/>
              <a:t>Las variables Diabetes y </a:t>
            </a:r>
            <a:r>
              <a:rPr lang="es-AR" dirty="0" err="1"/>
              <a:t>GenHlth</a:t>
            </a:r>
            <a:r>
              <a:rPr lang="es-AR" dirty="0"/>
              <a:t> están correlacionadas al 30%</a:t>
            </a:r>
          </a:p>
          <a:p>
            <a:pPr marL="285750" indent="-285750" algn="just">
              <a:buFont typeface="Arial" panose="020B0604020202020204" pitchFamily="34" charset="0"/>
              <a:buChar char="•"/>
            </a:pPr>
            <a:endParaRPr lang="es-ES" dirty="0"/>
          </a:p>
        </p:txBody>
      </p:sp>
    </p:spTree>
    <p:extLst>
      <p:ext uri="{BB962C8B-B14F-4D97-AF65-F5344CB8AC3E}">
        <p14:creationId xmlns:p14="http://schemas.microsoft.com/office/powerpoint/2010/main" val="33037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890338" y="640080"/>
            <a:ext cx="4216234" cy="3566160"/>
          </a:xfrm>
        </p:spPr>
        <p:txBody>
          <a:bodyPr vert="horz" lIns="91440" tIns="45720" rIns="91440" bIns="45720" rtlCol="0" anchor="b">
            <a:normAutofit/>
          </a:bodyPr>
          <a:lstStyle/>
          <a:p>
            <a:r>
              <a:rPr lang="en-US" sz="5000" dirty="0"/>
              <a:t>ALGORITMOS DE CLASIFICACIÓN</a:t>
            </a:r>
          </a:p>
        </p:txBody>
      </p:sp>
      <p:sp>
        <p:nvSpPr>
          <p:cNvPr id="1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5">
            <a:extLst>
              <a:ext uri="{FF2B5EF4-FFF2-40B4-BE49-F238E27FC236}">
                <a16:creationId xmlns:a16="http://schemas.microsoft.com/office/drawing/2014/main" id="{CDCA78CA-EA39-4FF8-A9BF-62949838759F}"/>
              </a:ext>
            </a:extLst>
          </p:cNvPr>
          <p:cNvPicPr>
            <a:picLocks noChangeAspect="1"/>
          </p:cNvPicPr>
          <p:nvPr/>
        </p:nvPicPr>
        <p:blipFill rotWithShape="1">
          <a:blip r:embed="rId2"/>
          <a:srcRect l="851" r="85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94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fontScale="90000"/>
          </a:bodyPr>
          <a:lstStyle/>
          <a:p>
            <a:pPr algn="ctr"/>
            <a:r>
              <a:rPr lang="en-US" sz="5400" kern="1200" dirty="0">
                <a:solidFill>
                  <a:schemeClr val="bg1"/>
                </a:solidFill>
                <a:latin typeface="+mj-lt"/>
                <a:ea typeface="+mj-ea"/>
                <a:cs typeface="+mj-cs"/>
              </a:rPr>
              <a:t>Variable </a:t>
            </a:r>
            <a:r>
              <a:rPr lang="en-US" sz="5400" kern="1200" dirty="0" err="1">
                <a:solidFill>
                  <a:schemeClr val="bg1"/>
                </a:solidFill>
                <a:latin typeface="+mj-lt"/>
                <a:ea typeface="+mj-ea"/>
                <a:cs typeface="+mj-cs"/>
              </a:rPr>
              <a:t>respuesta</a:t>
            </a:r>
            <a:r>
              <a:rPr lang="en-US" sz="5400" kern="1200" dirty="0">
                <a:solidFill>
                  <a:schemeClr val="bg1"/>
                </a:solidFill>
                <a:latin typeface="+mj-lt"/>
                <a:ea typeface="+mj-ea"/>
                <a:cs typeface="+mj-cs"/>
              </a:rPr>
              <a:t>: </a:t>
            </a:r>
            <a:r>
              <a:rPr lang="en-US" sz="5400" kern="1200" dirty="0" err="1">
                <a:solidFill>
                  <a:schemeClr val="bg1"/>
                </a:solidFill>
                <a:latin typeface="+mj-lt"/>
                <a:ea typeface="+mj-ea"/>
                <a:cs typeface="+mj-cs"/>
              </a:rPr>
              <a:t>HeartDiseasesorAttack</a:t>
            </a:r>
            <a:endParaRPr lang="en-US" sz="5400" kern="1200" dirty="0">
              <a:solidFill>
                <a:schemeClr val="bg1"/>
              </a:solidFill>
              <a:latin typeface="+mj-lt"/>
              <a:ea typeface="+mj-ea"/>
              <a:cs typeface="+mj-cs"/>
            </a:endParaRP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9B41D011-9AC4-4DC5-8B33-528F5F3C80AF}"/>
              </a:ext>
            </a:extLst>
          </p:cNvPr>
          <p:cNvPicPr>
            <a:picLocks noChangeAspect="1"/>
          </p:cNvPicPr>
          <p:nvPr/>
        </p:nvPicPr>
        <p:blipFill rotWithShape="1">
          <a:blip r:embed="rId2"/>
          <a:srcRect r="13552"/>
          <a:stretch/>
        </p:blipFill>
        <p:spPr>
          <a:xfrm>
            <a:off x="7205753" y="2887312"/>
            <a:ext cx="4772675" cy="3142835"/>
          </a:xfrm>
          <a:prstGeom prst="rect">
            <a:avLst/>
          </a:prstGeom>
        </p:spPr>
      </p:pic>
      <p:sp>
        <p:nvSpPr>
          <p:cNvPr id="17" name="Google Shape;141;g7a07198dab_0_23">
            <a:extLst>
              <a:ext uri="{FF2B5EF4-FFF2-40B4-BE49-F238E27FC236}">
                <a16:creationId xmlns:a16="http://schemas.microsoft.com/office/drawing/2014/main" id="{7403C9E4-4350-4F1C-BE0C-052B2DBAB6E2}"/>
              </a:ext>
            </a:extLst>
          </p:cNvPr>
          <p:cNvSpPr txBox="1"/>
          <p:nvPr/>
        </p:nvSpPr>
        <p:spPr>
          <a:xfrm>
            <a:off x="339156" y="2887312"/>
            <a:ext cx="4095092" cy="3046958"/>
          </a:xfrm>
          <a:prstGeom prst="rect">
            <a:avLst/>
          </a:prstGeom>
          <a:solidFill>
            <a:schemeClr val="bg2"/>
          </a:solidFill>
          <a:ln>
            <a:noFill/>
          </a:ln>
        </p:spPr>
        <p:txBody>
          <a:bodyPr spcFirstLastPara="1" wrap="square" lIns="91425" tIns="91425" rIns="91425" bIns="91425" anchor="t" anchorCtr="0">
            <a:spAutoFit/>
          </a:bodyPr>
          <a:lstStyle/>
          <a:p>
            <a:pPr marL="285750" indent="-285750">
              <a:lnSpc>
                <a:spcPct val="120000"/>
              </a:lnSpc>
              <a:buFont typeface="Arial" panose="020B0604020202020204" pitchFamily="34" charset="0"/>
              <a:buChar char="•"/>
            </a:pPr>
            <a:r>
              <a:rPr lang="es-ES_tradnl" sz="1400" dirty="0">
                <a:ea typeface="Franklin Gothic"/>
                <a:cs typeface="Franklin Gothic"/>
                <a:sym typeface="Franklin Gothic"/>
              </a:rPr>
              <a:t>Para el año 2015, de 253.680 personas que se tiene registro en la base, 23.893 personas reportaron haber sufrido una enfermedad cardíaca mientras el resto de 229.787 personas reportaron no haberlo sufrido.</a:t>
            </a:r>
          </a:p>
          <a:p>
            <a:pPr>
              <a:lnSpc>
                <a:spcPct val="120000"/>
              </a:lnSpc>
            </a:pPr>
            <a:endParaRPr lang="es-ES_tradnl" sz="1400" dirty="0">
              <a:ea typeface="Franklin Gothic"/>
              <a:cs typeface="Franklin Gothic"/>
              <a:sym typeface="Franklin Gothic"/>
            </a:endParaRPr>
          </a:p>
          <a:p>
            <a:pPr marL="285750" indent="-285750">
              <a:lnSpc>
                <a:spcPct val="120000"/>
              </a:lnSpc>
              <a:buFont typeface="Arial" panose="020B0604020202020204" pitchFamily="34" charset="0"/>
              <a:buChar char="•"/>
            </a:pPr>
            <a:r>
              <a:rPr lang="es-ES_tradnl" sz="1400" dirty="0">
                <a:ea typeface="Franklin Gothic"/>
                <a:cs typeface="Franklin Gothic"/>
                <a:sym typeface="Franklin Gothic"/>
              </a:rPr>
              <a:t>Dado esto, el </a:t>
            </a:r>
            <a:r>
              <a:rPr lang="es-ES_tradnl" sz="1400" dirty="0" err="1">
                <a:ea typeface="Franklin Gothic"/>
                <a:cs typeface="Franklin Gothic"/>
                <a:sym typeface="Franklin Gothic"/>
              </a:rPr>
              <a:t>dataset</a:t>
            </a:r>
            <a:r>
              <a:rPr lang="es-ES_tradnl" sz="1400" dirty="0">
                <a:ea typeface="Franklin Gothic"/>
                <a:cs typeface="Franklin Gothic"/>
                <a:sym typeface="Franklin Gothic"/>
              </a:rPr>
              <a:t> se encuentra desbalanceado, por lo que se debe aplicar alguna técnica para balancearlo antes de generar el algoritmo de clasificación.</a:t>
            </a:r>
          </a:p>
          <a:p>
            <a:endParaRPr lang="es-ES_tradnl" dirty="0">
              <a:latin typeface="Franklin Gothic"/>
              <a:ea typeface="Franklin Gothic"/>
              <a:cs typeface="Franklin Gothic"/>
              <a:sym typeface="Franklin Gothic"/>
            </a:endParaRPr>
          </a:p>
        </p:txBody>
      </p:sp>
      <p:graphicFrame>
        <p:nvGraphicFramePr>
          <p:cNvPr id="9" name="Gráfico 8">
            <a:extLst>
              <a:ext uri="{FF2B5EF4-FFF2-40B4-BE49-F238E27FC236}">
                <a16:creationId xmlns:a16="http://schemas.microsoft.com/office/drawing/2014/main" id="{26C3E8EF-DB77-4BB7-BE1A-CA18A892CC24}"/>
              </a:ext>
            </a:extLst>
          </p:cNvPr>
          <p:cNvGraphicFramePr>
            <a:graphicFrameLocks/>
          </p:cNvGraphicFramePr>
          <p:nvPr>
            <p:extLst>
              <p:ext uri="{D42A27DB-BD31-4B8C-83A1-F6EECF244321}">
                <p14:modId xmlns:p14="http://schemas.microsoft.com/office/powerpoint/2010/main" val="679042483"/>
              </p:ext>
            </p:extLst>
          </p:nvPr>
        </p:nvGraphicFramePr>
        <p:xfrm>
          <a:off x="4303546" y="2887312"/>
          <a:ext cx="3164054" cy="29430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639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5" name="Freeform: Shape 3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kern="1200">
                <a:solidFill>
                  <a:schemeClr val="bg1"/>
                </a:solidFill>
                <a:latin typeface="+mj-lt"/>
                <a:ea typeface="+mj-ea"/>
                <a:cs typeface="+mj-cs"/>
              </a:rPr>
              <a:t>Balanceo del Dataset</a:t>
            </a:r>
          </a:p>
        </p:txBody>
      </p:sp>
      <p:sp>
        <p:nvSpPr>
          <p:cNvPr id="17" name="Google Shape;141;g7a07198dab_0_23">
            <a:extLst>
              <a:ext uri="{FF2B5EF4-FFF2-40B4-BE49-F238E27FC236}">
                <a16:creationId xmlns:a16="http://schemas.microsoft.com/office/drawing/2014/main" id="{7403C9E4-4350-4F1C-BE0C-052B2DBAB6E2}"/>
              </a:ext>
            </a:extLst>
          </p:cNvPr>
          <p:cNvSpPr txBox="1"/>
          <p:nvPr/>
        </p:nvSpPr>
        <p:spPr>
          <a:xfrm>
            <a:off x="765051" y="2286000"/>
            <a:ext cx="3384000" cy="3844800"/>
          </a:xfrm>
          <a:prstGeom prst="rect">
            <a:avLst/>
          </a:prstGeom>
        </p:spPr>
        <p:txBody>
          <a:bodyPr spcFirstLastPara="1" vert="horz" lIns="91440" tIns="45720" rIns="91440" bIns="45720" rtlCol="0" anchorCtr="0">
            <a:normAutofit/>
          </a:bodyPr>
          <a:lstStyle/>
          <a:p>
            <a:pPr marL="285750" indent="-228600">
              <a:lnSpc>
                <a:spcPct val="90000"/>
              </a:lnSpc>
              <a:spcAft>
                <a:spcPts val="600"/>
              </a:spcAft>
              <a:buFont typeface="Arial" panose="020B0604020202020204" pitchFamily="34" charset="0"/>
              <a:buChar char="•"/>
            </a:pPr>
            <a:r>
              <a:rPr lang="es-AR" sz="1700" dirty="0">
                <a:solidFill>
                  <a:schemeClr val="bg1">
                    <a:alpha val="60000"/>
                  </a:schemeClr>
                </a:solidFill>
                <a:sym typeface="Franklin Gothic"/>
              </a:rPr>
              <a:t>Utilizamos la técnica de </a:t>
            </a:r>
            <a:r>
              <a:rPr lang="es-AR" sz="1700" b="1" dirty="0">
                <a:solidFill>
                  <a:schemeClr val="bg1">
                    <a:alpha val="60000"/>
                  </a:schemeClr>
                </a:solidFill>
                <a:sym typeface="Franklin Gothic"/>
              </a:rPr>
              <a:t>submuestreo de la clase mayoritaria</a:t>
            </a:r>
            <a:r>
              <a:rPr lang="es-AR" sz="1700" dirty="0">
                <a:solidFill>
                  <a:schemeClr val="bg1">
                    <a:alpha val="60000"/>
                  </a:schemeClr>
                </a:solidFill>
                <a:sym typeface="Franklin Gothic"/>
              </a:rPr>
              <a:t>, esto es, tomamos una muestra de los individuos que no reportaron haber tenido un ataque o enfermedad cardíaca del </a:t>
            </a:r>
            <a:r>
              <a:rPr lang="es-AR" sz="1700" dirty="0" err="1">
                <a:solidFill>
                  <a:schemeClr val="bg1">
                    <a:alpha val="60000"/>
                  </a:schemeClr>
                </a:solidFill>
                <a:sym typeface="Franklin Gothic"/>
              </a:rPr>
              <a:t>dataset</a:t>
            </a:r>
            <a:r>
              <a:rPr lang="es-AR" sz="1700" dirty="0">
                <a:solidFill>
                  <a:schemeClr val="bg1">
                    <a:alpha val="60000"/>
                  </a:schemeClr>
                </a:solidFill>
                <a:sym typeface="Franklin Gothic"/>
              </a:rPr>
              <a:t> original.</a:t>
            </a:r>
          </a:p>
          <a:p>
            <a:pPr indent="-228600">
              <a:lnSpc>
                <a:spcPct val="90000"/>
              </a:lnSpc>
              <a:spcAft>
                <a:spcPts val="600"/>
              </a:spcAft>
              <a:buFont typeface="Arial" panose="020B0604020202020204" pitchFamily="34" charset="0"/>
              <a:buChar char="•"/>
            </a:pPr>
            <a:endParaRPr lang="es-AR" sz="1700" dirty="0">
              <a:solidFill>
                <a:schemeClr val="bg1">
                  <a:alpha val="60000"/>
                </a:schemeClr>
              </a:solidFill>
              <a:sym typeface="Franklin Gothic"/>
            </a:endParaRPr>
          </a:p>
          <a:p>
            <a:pPr marL="285750" indent="-228600">
              <a:lnSpc>
                <a:spcPct val="90000"/>
              </a:lnSpc>
              <a:spcAft>
                <a:spcPts val="600"/>
              </a:spcAft>
              <a:buFont typeface="Arial" panose="020B0604020202020204" pitchFamily="34" charset="0"/>
              <a:buChar char="•"/>
            </a:pPr>
            <a:r>
              <a:rPr lang="es-AR" sz="1700" dirty="0">
                <a:solidFill>
                  <a:schemeClr val="bg1">
                    <a:alpha val="60000"/>
                  </a:schemeClr>
                </a:solidFill>
                <a:sym typeface="Franklin Gothic"/>
              </a:rPr>
              <a:t>El nuevo </a:t>
            </a:r>
            <a:r>
              <a:rPr lang="es-AR" sz="1700" dirty="0" err="1">
                <a:solidFill>
                  <a:schemeClr val="bg1">
                    <a:alpha val="60000"/>
                  </a:schemeClr>
                </a:solidFill>
                <a:sym typeface="Franklin Gothic"/>
              </a:rPr>
              <a:t>dataset</a:t>
            </a:r>
            <a:r>
              <a:rPr lang="es-AR" sz="1700" dirty="0">
                <a:solidFill>
                  <a:schemeClr val="bg1">
                    <a:alpha val="60000"/>
                  </a:schemeClr>
                </a:solidFill>
                <a:sym typeface="Franklin Gothic"/>
              </a:rPr>
              <a:t> contiene </a:t>
            </a:r>
            <a:r>
              <a:rPr lang="es-ES_tradnl" sz="1700" dirty="0">
                <a:solidFill>
                  <a:schemeClr val="bg1">
                    <a:alpha val="60000"/>
                  </a:schemeClr>
                </a:solidFill>
                <a:sym typeface="Franklin Gothic"/>
              </a:rPr>
              <a:t>23.893 personas que informaron tener la enfermedad y la misma cantidad que no han reportado la enfermedad, teniendo un total de 47.786 individuos en el </a:t>
            </a:r>
            <a:r>
              <a:rPr lang="es-ES_tradnl" sz="1700" dirty="0" err="1">
                <a:solidFill>
                  <a:schemeClr val="bg1">
                    <a:alpha val="60000"/>
                  </a:schemeClr>
                </a:solidFill>
                <a:sym typeface="Franklin Gothic"/>
              </a:rPr>
              <a:t>dataset</a:t>
            </a:r>
            <a:r>
              <a:rPr lang="es-ES_tradnl" sz="1700" dirty="0">
                <a:solidFill>
                  <a:schemeClr val="bg1">
                    <a:alpha val="60000"/>
                  </a:schemeClr>
                </a:solidFill>
                <a:sym typeface="Franklin Gothic"/>
              </a:rPr>
              <a:t>.</a:t>
            </a:r>
            <a:endParaRPr lang="es-AR" sz="1700" dirty="0">
              <a:solidFill>
                <a:schemeClr val="bg1">
                  <a:alpha val="60000"/>
                </a:schemeClr>
              </a:solidFill>
              <a:sym typeface="Franklin Gothic"/>
            </a:endParaRPr>
          </a:p>
          <a:p>
            <a:pPr indent="-228600">
              <a:lnSpc>
                <a:spcPct val="90000"/>
              </a:lnSpc>
              <a:spcAft>
                <a:spcPts val="600"/>
              </a:spcAft>
              <a:buFont typeface="Arial" panose="020B0604020202020204" pitchFamily="34" charset="0"/>
              <a:buChar char="•"/>
            </a:pPr>
            <a:endParaRPr lang="en-US" sz="1700" dirty="0">
              <a:solidFill>
                <a:schemeClr val="bg1">
                  <a:alpha val="60000"/>
                </a:schemeClr>
              </a:solidFill>
              <a:sym typeface="Franklin Gothic"/>
            </a:endParaRPr>
          </a:p>
        </p:txBody>
      </p:sp>
      <p:pic>
        <p:nvPicPr>
          <p:cNvPr id="5" name="Imagen 4">
            <a:extLst>
              <a:ext uri="{FF2B5EF4-FFF2-40B4-BE49-F238E27FC236}">
                <a16:creationId xmlns:a16="http://schemas.microsoft.com/office/drawing/2014/main" id="{51CD071F-7607-4DF3-9E7E-9BBF71AE92F3}"/>
              </a:ext>
            </a:extLst>
          </p:cNvPr>
          <p:cNvPicPr>
            <a:picLocks noChangeAspect="1"/>
          </p:cNvPicPr>
          <p:nvPr/>
        </p:nvPicPr>
        <p:blipFill>
          <a:blip r:embed="rId2"/>
          <a:stretch>
            <a:fillRect/>
          </a:stretch>
        </p:blipFill>
        <p:spPr>
          <a:xfrm>
            <a:off x="5411053" y="1459355"/>
            <a:ext cx="6014185" cy="3939290"/>
          </a:xfrm>
          <a:prstGeom prst="rect">
            <a:avLst/>
          </a:prstGeom>
        </p:spPr>
      </p:pic>
    </p:spTree>
    <p:extLst>
      <p:ext uri="{BB962C8B-B14F-4D97-AF65-F5344CB8AC3E}">
        <p14:creationId xmlns:p14="http://schemas.microsoft.com/office/powerpoint/2010/main" val="2770735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dirty="0">
                <a:solidFill>
                  <a:schemeClr val="bg1"/>
                </a:solidFill>
              </a:rPr>
              <a:t>Árbol de </a:t>
            </a:r>
            <a:r>
              <a:rPr lang="en-US" sz="5400" dirty="0" err="1">
                <a:solidFill>
                  <a:schemeClr val="bg1"/>
                </a:solidFill>
              </a:rPr>
              <a:t>Decisión</a:t>
            </a:r>
            <a:endParaRPr lang="en-US" sz="5400" kern="1200" dirty="0">
              <a:solidFill>
                <a:schemeClr val="bg1"/>
              </a:solidFill>
              <a:latin typeface="+mj-lt"/>
              <a:ea typeface="+mj-ea"/>
              <a:cs typeface="+mj-cs"/>
            </a:endParaRP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Google Shape;141;g7a07198dab_0_23">
            <a:extLst>
              <a:ext uri="{FF2B5EF4-FFF2-40B4-BE49-F238E27FC236}">
                <a16:creationId xmlns:a16="http://schemas.microsoft.com/office/drawing/2014/main" id="{7403C9E4-4350-4F1C-BE0C-052B2DBAB6E2}"/>
              </a:ext>
            </a:extLst>
          </p:cNvPr>
          <p:cNvSpPr txBox="1"/>
          <p:nvPr/>
        </p:nvSpPr>
        <p:spPr>
          <a:xfrm>
            <a:off x="357261" y="3121501"/>
            <a:ext cx="5115071" cy="2874603"/>
          </a:xfrm>
          <a:prstGeom prst="rect">
            <a:avLst/>
          </a:prstGeom>
          <a:solidFill>
            <a:schemeClr val="bg2"/>
          </a:solidFill>
          <a:ln>
            <a:noFill/>
          </a:ln>
        </p:spPr>
        <p:txBody>
          <a:bodyPr spcFirstLastPara="1" wrap="square" lIns="91425" tIns="91425" rIns="91425" bIns="91425" anchor="t" anchorCtr="0">
            <a:spAutoFit/>
          </a:bodyPr>
          <a:lstStyle/>
          <a:p>
            <a:r>
              <a:rPr lang="en-US" sz="1400" dirty="0">
                <a:solidFill>
                  <a:srgbClr val="000000"/>
                </a:solidFill>
                <a:latin typeface="Courier New" panose="02070309020205020404" pitchFamily="49" charset="0"/>
              </a:rPr>
              <a:t>Generamos un Árbol de </a:t>
            </a:r>
            <a:r>
              <a:rPr lang="en-US" sz="1400" dirty="0" err="1">
                <a:solidFill>
                  <a:srgbClr val="000000"/>
                </a:solidFill>
                <a:latin typeface="Courier New" panose="02070309020205020404" pitchFamily="49" charset="0"/>
              </a:rPr>
              <a:t>Decisión</a:t>
            </a:r>
            <a:r>
              <a:rPr lang="en-US" sz="1400" dirty="0">
                <a:solidFill>
                  <a:srgbClr val="000000"/>
                </a:solidFill>
                <a:latin typeface="Courier New" panose="02070309020205020404" pitchFamily="49" charset="0"/>
              </a:rPr>
              <a:t> con </a:t>
            </a:r>
            <a:r>
              <a:rPr lang="en-US" sz="1400" dirty="0" err="1">
                <a:solidFill>
                  <a:srgbClr val="000000"/>
                </a:solidFill>
                <a:latin typeface="Courier New" panose="02070309020205020404" pitchFamily="49" charset="0"/>
              </a:rPr>
              <a:t>el</a:t>
            </a:r>
            <a:r>
              <a:rPr lang="en-US" sz="1400" dirty="0">
                <a:solidFill>
                  <a:srgbClr val="000000"/>
                </a:solidFill>
                <a:latin typeface="Courier New" panose="02070309020205020404" pitchFamily="49" charset="0"/>
              </a:rPr>
              <a:t> commando</a:t>
            </a:r>
          </a:p>
          <a:p>
            <a:endParaRPr lang="en-US" sz="1400" dirty="0">
              <a:solidFill>
                <a:srgbClr val="000000"/>
              </a:solidFill>
              <a:latin typeface="Courier New" panose="02070309020205020404" pitchFamily="49" charset="0"/>
            </a:endParaRPr>
          </a:p>
          <a:p>
            <a:r>
              <a:rPr lang="en-US" sz="1400" b="0" dirty="0">
                <a:solidFill>
                  <a:srgbClr val="AF00DB"/>
                </a:solidFill>
                <a:effectLst/>
                <a:latin typeface="Courier New" panose="02070309020205020404" pitchFamily="49" charset="0"/>
              </a:rPr>
              <a:t>from</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sklearn.tree</a:t>
            </a:r>
            <a:r>
              <a:rPr lang="en-US" sz="1400" b="0" dirty="0">
                <a:solidFill>
                  <a:srgbClr val="000000"/>
                </a:solidFill>
                <a:effectLst/>
                <a:latin typeface="Courier New" panose="02070309020205020404" pitchFamily="49" charset="0"/>
              </a:rPr>
              <a:t> </a:t>
            </a:r>
          </a:p>
          <a:p>
            <a:r>
              <a:rPr lang="en-US" sz="1400" b="0" dirty="0">
                <a:solidFill>
                  <a:srgbClr val="AF00DB"/>
                </a:solidFill>
                <a:effectLst/>
                <a:latin typeface="Courier New" panose="02070309020205020404" pitchFamily="49" charset="0"/>
              </a:rPr>
              <a:t>import</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DecisionTreeClassifier</a:t>
            </a:r>
            <a:r>
              <a:rPr lang="en-US" sz="1400" b="0" dirty="0">
                <a:solidFill>
                  <a:srgbClr val="000000"/>
                </a:solidFill>
                <a:effectLst/>
                <a:latin typeface="Courier New" panose="02070309020205020404" pitchFamily="49" charset="0"/>
              </a:rPr>
              <a:t> </a:t>
            </a:r>
          </a:p>
          <a:p>
            <a:endParaRPr lang="en-US" sz="1400" dirty="0">
              <a:solidFill>
                <a:srgbClr val="000000"/>
              </a:solidFill>
              <a:latin typeface="Courier New" panose="02070309020205020404" pitchFamily="49" charset="0"/>
            </a:endParaRPr>
          </a:p>
          <a:p>
            <a:endParaRPr lang="en-US" sz="1400" dirty="0">
              <a:solidFill>
                <a:srgbClr val="000000"/>
              </a:solidFill>
              <a:latin typeface="Courier New" panose="02070309020205020404" pitchFamily="49" charset="0"/>
            </a:endParaRPr>
          </a:p>
          <a:p>
            <a:r>
              <a:rPr lang="en-US" sz="1400" dirty="0" err="1">
                <a:solidFill>
                  <a:srgbClr val="000000"/>
                </a:solidFill>
                <a:latin typeface="Courier New" panose="02070309020205020404" pitchFamily="49" charset="0"/>
              </a:rPr>
              <a:t>Especificaciones</a:t>
            </a:r>
            <a:r>
              <a:rPr lang="en-US" sz="1400" dirty="0">
                <a:solidFill>
                  <a:srgbClr val="000000"/>
                </a:solidFill>
                <a:latin typeface="Courier New" panose="02070309020205020404" pitchFamily="49" charset="0"/>
              </a:rPr>
              <a:t>:</a:t>
            </a:r>
          </a:p>
          <a:p>
            <a:endParaRPr lang="en-US" sz="1400" b="0" dirty="0">
              <a:solidFill>
                <a:srgbClr val="000000"/>
              </a:solidFill>
              <a:effectLst/>
              <a:latin typeface="Courier New" panose="02070309020205020404" pitchFamily="49" charset="0"/>
            </a:endParaRPr>
          </a:p>
          <a:p>
            <a:r>
              <a:rPr lang="es-ES" sz="1400" b="0" dirty="0" err="1">
                <a:solidFill>
                  <a:srgbClr val="000000"/>
                </a:solidFill>
                <a:effectLst/>
                <a:latin typeface="Courier New" panose="02070309020205020404" pitchFamily="49" charset="0"/>
              </a:rPr>
              <a:t>arbol_de_decision</a:t>
            </a:r>
            <a:r>
              <a:rPr lang="es-ES" sz="1400" b="0" dirty="0">
                <a:solidFill>
                  <a:srgbClr val="000000"/>
                </a:solidFill>
                <a:effectLst/>
                <a:latin typeface="Courier New" panose="02070309020205020404" pitchFamily="49" charset="0"/>
              </a:rPr>
              <a:t> = </a:t>
            </a:r>
            <a:r>
              <a:rPr lang="es-ES" sz="1400" b="0" dirty="0" err="1">
                <a:solidFill>
                  <a:srgbClr val="000000"/>
                </a:solidFill>
                <a:effectLst/>
                <a:latin typeface="Courier New" panose="02070309020205020404" pitchFamily="49" charset="0"/>
              </a:rPr>
              <a:t>DecisionTreeClassifier</a:t>
            </a:r>
            <a:endParaRPr lang="es-E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max_depth</a:t>
            </a:r>
            <a:r>
              <a:rPr lang="en-US" sz="1400" b="0" dirty="0">
                <a:solidFill>
                  <a:srgbClr val="000000"/>
                </a:solidFill>
                <a:effectLst/>
                <a:latin typeface="Courier New" panose="02070309020205020404" pitchFamily="49" charset="0"/>
              </a:rPr>
              <a:t>=</a:t>
            </a:r>
            <a:r>
              <a:rPr lang="en-US" sz="1400" b="0" dirty="0">
                <a:solidFill>
                  <a:srgbClr val="09885A"/>
                </a:solidFill>
                <a:effectLst/>
                <a:latin typeface="Courier New" panose="02070309020205020404" pitchFamily="49" charset="0"/>
              </a:rPr>
              <a:t>10</a:t>
            </a:r>
            <a:r>
              <a:rPr lang="en-US" sz="1400" b="0" dirty="0">
                <a:solidFill>
                  <a:srgbClr val="000000"/>
                </a:solidFill>
                <a:effectLst/>
                <a:latin typeface="Courier New" panose="02070309020205020404" pitchFamily="49" charset="0"/>
              </a:rPr>
              <a:t>, random_state = </a:t>
            </a:r>
            <a:r>
              <a:rPr lang="en-US" sz="1400" b="0" dirty="0">
                <a:solidFill>
                  <a:srgbClr val="09885A"/>
                </a:solidFill>
                <a:effectLst/>
                <a:latin typeface="Courier New" panose="02070309020205020404" pitchFamily="49" charset="0"/>
              </a:rPr>
              <a:t>42)</a:t>
            </a:r>
            <a:endParaRPr lang="en-US" sz="1400" b="0" dirty="0">
              <a:solidFill>
                <a:srgbClr val="000000"/>
              </a:solidFill>
              <a:effectLst/>
              <a:latin typeface="Courier New" panose="02070309020205020404" pitchFamily="49" charset="0"/>
            </a:endParaRPr>
          </a:p>
          <a:p>
            <a:pPr>
              <a:lnSpc>
                <a:spcPct val="120000"/>
              </a:lnSpc>
            </a:pPr>
            <a:endParaRPr lang="es-ES_tradnl" sz="1400" dirty="0">
              <a:ea typeface="Franklin Gothic"/>
              <a:cs typeface="Franklin Gothic"/>
              <a:sym typeface="Franklin Gothic"/>
            </a:endParaRPr>
          </a:p>
          <a:p>
            <a:endParaRPr lang="es-ES_tradnl" dirty="0">
              <a:latin typeface="Franklin Gothic"/>
              <a:ea typeface="Franklin Gothic"/>
              <a:cs typeface="Franklin Gothic"/>
              <a:sym typeface="Franklin Gothic"/>
            </a:endParaRPr>
          </a:p>
        </p:txBody>
      </p:sp>
      <p:pic>
        <p:nvPicPr>
          <p:cNvPr id="1028" name="Picture 4">
            <a:extLst>
              <a:ext uri="{FF2B5EF4-FFF2-40B4-BE49-F238E27FC236}">
                <a16:creationId xmlns:a16="http://schemas.microsoft.com/office/drawing/2014/main" id="{1DBB3761-D9C5-4BF9-BBD8-70EEE8B17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332" y="3121501"/>
            <a:ext cx="6716492" cy="265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56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dirty="0">
                <a:solidFill>
                  <a:schemeClr val="bg1"/>
                </a:solidFill>
              </a:rPr>
              <a:t>Árbol de </a:t>
            </a:r>
            <a:r>
              <a:rPr lang="en-US" sz="5400" dirty="0" err="1">
                <a:solidFill>
                  <a:schemeClr val="bg1"/>
                </a:solidFill>
              </a:rPr>
              <a:t>Decisión</a:t>
            </a:r>
            <a:endParaRPr lang="en-US" sz="5400" kern="1200" dirty="0">
              <a:solidFill>
                <a:schemeClr val="bg1"/>
              </a:solidFill>
              <a:latin typeface="+mj-lt"/>
              <a:ea typeface="+mj-ea"/>
              <a:cs typeface="+mj-cs"/>
            </a:endParaRP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Tabla 3">
            <a:extLst>
              <a:ext uri="{FF2B5EF4-FFF2-40B4-BE49-F238E27FC236}">
                <a16:creationId xmlns:a16="http://schemas.microsoft.com/office/drawing/2014/main" id="{B49300D7-B893-4904-9651-9606CAD4533B}"/>
              </a:ext>
            </a:extLst>
          </p:cNvPr>
          <p:cNvGraphicFramePr>
            <a:graphicFrameLocks noGrp="1"/>
          </p:cNvGraphicFramePr>
          <p:nvPr>
            <p:extLst>
              <p:ext uri="{D42A27DB-BD31-4B8C-83A1-F6EECF244321}">
                <p14:modId xmlns:p14="http://schemas.microsoft.com/office/powerpoint/2010/main" val="2157602625"/>
              </p:ext>
            </p:extLst>
          </p:nvPr>
        </p:nvGraphicFramePr>
        <p:xfrm>
          <a:off x="7467600" y="3295719"/>
          <a:ext cx="3600000" cy="1813361"/>
        </p:xfrm>
        <a:graphic>
          <a:graphicData uri="http://schemas.openxmlformats.org/drawingml/2006/table">
            <a:tbl>
              <a:tblPr firstRow="1" bandRow="1">
                <a:tableStyleId>{2D5ABB26-0587-4C30-8999-92F81FD0307C}</a:tableStyleId>
              </a:tblPr>
              <a:tblGrid>
                <a:gridCol w="1200000">
                  <a:extLst>
                    <a:ext uri="{9D8B030D-6E8A-4147-A177-3AD203B41FA5}">
                      <a16:colId xmlns:a16="http://schemas.microsoft.com/office/drawing/2014/main" val="2410635779"/>
                    </a:ext>
                  </a:extLst>
                </a:gridCol>
                <a:gridCol w="1200000">
                  <a:extLst>
                    <a:ext uri="{9D8B030D-6E8A-4147-A177-3AD203B41FA5}">
                      <a16:colId xmlns:a16="http://schemas.microsoft.com/office/drawing/2014/main" val="69345167"/>
                    </a:ext>
                  </a:extLst>
                </a:gridCol>
                <a:gridCol w="1200000">
                  <a:extLst>
                    <a:ext uri="{9D8B030D-6E8A-4147-A177-3AD203B41FA5}">
                      <a16:colId xmlns:a16="http://schemas.microsoft.com/office/drawing/2014/main" val="1301426994"/>
                    </a:ext>
                  </a:extLst>
                </a:gridCol>
              </a:tblGrid>
              <a:tr h="595410">
                <a:tc>
                  <a:txBody>
                    <a:bodyPr/>
                    <a:lstStyle/>
                    <a:p>
                      <a:pPr algn="ct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true predicted</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false predicted</a:t>
                      </a:r>
                      <a:endParaRPr lang="es-ES" sz="1600" dirty="0">
                        <a:solidFill>
                          <a:schemeClr val="bg1">
                            <a:lumMod val="75000"/>
                          </a:schemeClr>
                        </a:solidFill>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3730591333"/>
                  </a:ext>
                </a:extLst>
              </a:tr>
              <a:tr h="595410">
                <a:tc>
                  <a:txBody>
                    <a:bodyPr/>
                    <a:lstStyle/>
                    <a:p>
                      <a:pPr algn="ctr"/>
                      <a:r>
                        <a:rPr lang="es-AR" sz="1600" dirty="0">
                          <a:solidFill>
                            <a:schemeClr val="bg1">
                              <a:lumMod val="75000"/>
                            </a:schemeClr>
                          </a:solidFill>
                        </a:rPr>
                        <a:t>true real</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5.239</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1.898</a:t>
                      </a:r>
                      <a:endParaRPr lang="es-ES" sz="1600" dirty="0">
                        <a:solidFill>
                          <a:schemeClr val="bg1">
                            <a:lumMod val="75000"/>
                          </a:schemeClr>
                        </a:solidFill>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811053628"/>
                  </a:ext>
                </a:extLst>
              </a:tr>
              <a:tr h="622541">
                <a:tc>
                  <a:txBody>
                    <a:bodyPr/>
                    <a:lstStyle/>
                    <a:p>
                      <a:pPr algn="ctr"/>
                      <a:r>
                        <a:rPr lang="es-AR" sz="1600" dirty="0">
                          <a:solidFill>
                            <a:schemeClr val="bg1">
                              <a:lumMod val="75000"/>
                            </a:schemeClr>
                          </a:solidFill>
                        </a:rPr>
                        <a:t>false real</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1.657</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5.542</a:t>
                      </a:r>
                      <a:endParaRPr lang="es-ES" sz="1600" dirty="0">
                        <a:solidFill>
                          <a:schemeClr val="bg1">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00649200"/>
                  </a:ext>
                </a:extLst>
              </a:tr>
            </a:tbl>
          </a:graphicData>
        </a:graphic>
      </p:graphicFrame>
      <p:sp>
        <p:nvSpPr>
          <p:cNvPr id="4" name="CuadroTexto 3">
            <a:extLst>
              <a:ext uri="{FF2B5EF4-FFF2-40B4-BE49-F238E27FC236}">
                <a16:creationId xmlns:a16="http://schemas.microsoft.com/office/drawing/2014/main" id="{377E8566-B74B-4D74-94F2-2370475C4274}"/>
              </a:ext>
            </a:extLst>
          </p:cNvPr>
          <p:cNvSpPr txBox="1"/>
          <p:nvPr/>
        </p:nvSpPr>
        <p:spPr>
          <a:xfrm>
            <a:off x="8219557" y="2748561"/>
            <a:ext cx="2096086" cy="369332"/>
          </a:xfrm>
          <a:prstGeom prst="rect">
            <a:avLst/>
          </a:prstGeom>
          <a:noFill/>
        </p:spPr>
        <p:txBody>
          <a:bodyPr wrap="square" rtlCol="0">
            <a:spAutoFit/>
          </a:bodyPr>
          <a:lstStyle/>
          <a:p>
            <a:r>
              <a:rPr lang="es-AR" dirty="0"/>
              <a:t>Matriz de confusión</a:t>
            </a:r>
            <a:endParaRPr lang="es-ES" dirty="0"/>
          </a:p>
        </p:txBody>
      </p:sp>
      <p:pic>
        <p:nvPicPr>
          <p:cNvPr id="13" name="Imagen 12">
            <a:extLst>
              <a:ext uri="{FF2B5EF4-FFF2-40B4-BE49-F238E27FC236}">
                <a16:creationId xmlns:a16="http://schemas.microsoft.com/office/drawing/2014/main" id="{7D167592-FBF2-4821-9552-5C0D568FE054}"/>
              </a:ext>
            </a:extLst>
          </p:cNvPr>
          <p:cNvPicPr>
            <a:picLocks noChangeAspect="1"/>
          </p:cNvPicPr>
          <p:nvPr/>
        </p:nvPicPr>
        <p:blipFill>
          <a:blip r:embed="rId2"/>
          <a:stretch>
            <a:fillRect/>
          </a:stretch>
        </p:blipFill>
        <p:spPr>
          <a:xfrm>
            <a:off x="261422" y="3295719"/>
            <a:ext cx="5720448" cy="1813364"/>
          </a:xfrm>
          <a:prstGeom prst="rect">
            <a:avLst/>
          </a:prstGeom>
        </p:spPr>
      </p:pic>
      <p:sp>
        <p:nvSpPr>
          <p:cNvPr id="14" name="CuadroTexto 13">
            <a:extLst>
              <a:ext uri="{FF2B5EF4-FFF2-40B4-BE49-F238E27FC236}">
                <a16:creationId xmlns:a16="http://schemas.microsoft.com/office/drawing/2014/main" id="{D95AD838-C5B4-4B9D-A2D1-C49471CF9885}"/>
              </a:ext>
            </a:extLst>
          </p:cNvPr>
          <p:cNvSpPr txBox="1"/>
          <p:nvPr/>
        </p:nvSpPr>
        <p:spPr>
          <a:xfrm>
            <a:off x="1703634" y="2748561"/>
            <a:ext cx="2836023" cy="369332"/>
          </a:xfrm>
          <a:prstGeom prst="rect">
            <a:avLst/>
          </a:prstGeom>
          <a:noFill/>
        </p:spPr>
        <p:txBody>
          <a:bodyPr wrap="square" rtlCol="0">
            <a:spAutoFit/>
          </a:bodyPr>
          <a:lstStyle/>
          <a:p>
            <a:r>
              <a:rPr lang="es-AR" dirty="0"/>
              <a:t>Indicadores de desempeño</a:t>
            </a:r>
            <a:endParaRPr lang="es-ES" dirty="0"/>
          </a:p>
        </p:txBody>
      </p:sp>
      <p:sp>
        <p:nvSpPr>
          <p:cNvPr id="5" name="CuadroTexto 4">
            <a:extLst>
              <a:ext uri="{FF2B5EF4-FFF2-40B4-BE49-F238E27FC236}">
                <a16:creationId xmlns:a16="http://schemas.microsoft.com/office/drawing/2014/main" id="{29339C95-65DA-4E2B-8F20-C1A2B5CF14D7}"/>
              </a:ext>
            </a:extLst>
          </p:cNvPr>
          <p:cNvSpPr txBox="1"/>
          <p:nvPr/>
        </p:nvSpPr>
        <p:spPr>
          <a:xfrm>
            <a:off x="526073" y="5514535"/>
            <a:ext cx="5455797" cy="1200329"/>
          </a:xfrm>
          <a:prstGeom prst="rect">
            <a:avLst/>
          </a:prstGeom>
          <a:noFill/>
        </p:spPr>
        <p:txBody>
          <a:bodyPr wrap="square" rtlCol="0">
            <a:spAutoFit/>
          </a:bodyPr>
          <a:lstStyle/>
          <a:p>
            <a:pPr marL="285750" indent="-285750" algn="just">
              <a:buFont typeface="Arial" panose="020B0604020202020204" pitchFamily="34" charset="0"/>
              <a:buChar char="•"/>
            </a:pPr>
            <a:r>
              <a:rPr lang="es-AR" dirty="0"/>
              <a:t>El Árbol de decisión tiene mejor precisión para predecir individuos que no tienen la enfermedad, mientras conserva mejor sensibilidad para predecir individuos que tienen la enfermedad</a:t>
            </a:r>
            <a:endParaRPr lang="es-ES" dirty="0"/>
          </a:p>
        </p:txBody>
      </p:sp>
    </p:spTree>
    <p:extLst>
      <p:ext uri="{BB962C8B-B14F-4D97-AF65-F5344CB8AC3E}">
        <p14:creationId xmlns:p14="http://schemas.microsoft.com/office/powerpoint/2010/main" val="800303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dirty="0">
                <a:solidFill>
                  <a:schemeClr val="bg1"/>
                </a:solidFill>
              </a:rPr>
              <a:t>Árbol de </a:t>
            </a:r>
            <a:r>
              <a:rPr lang="en-US" sz="5400" dirty="0" err="1">
                <a:solidFill>
                  <a:schemeClr val="bg1"/>
                </a:solidFill>
              </a:rPr>
              <a:t>Decisión</a:t>
            </a:r>
            <a:endParaRPr lang="en-US" sz="5400" kern="1200" dirty="0">
              <a:solidFill>
                <a:schemeClr val="bg1"/>
              </a:solidFill>
              <a:latin typeface="+mj-lt"/>
              <a:ea typeface="+mj-ea"/>
              <a:cs typeface="+mj-cs"/>
            </a:endParaRP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7E8566-B74B-4D74-94F2-2370475C4274}"/>
              </a:ext>
            </a:extLst>
          </p:cNvPr>
          <p:cNvSpPr txBox="1"/>
          <p:nvPr/>
        </p:nvSpPr>
        <p:spPr>
          <a:xfrm>
            <a:off x="8599385" y="2695091"/>
            <a:ext cx="2096086" cy="369332"/>
          </a:xfrm>
          <a:prstGeom prst="rect">
            <a:avLst/>
          </a:prstGeom>
          <a:noFill/>
        </p:spPr>
        <p:txBody>
          <a:bodyPr wrap="square" rtlCol="0">
            <a:spAutoFit/>
          </a:bodyPr>
          <a:lstStyle/>
          <a:p>
            <a:r>
              <a:rPr lang="es-AR" dirty="0"/>
              <a:t>ROC Curve</a:t>
            </a:r>
            <a:endParaRPr lang="es-ES" dirty="0"/>
          </a:p>
        </p:txBody>
      </p:sp>
      <p:sp>
        <p:nvSpPr>
          <p:cNvPr id="14" name="CuadroTexto 13">
            <a:extLst>
              <a:ext uri="{FF2B5EF4-FFF2-40B4-BE49-F238E27FC236}">
                <a16:creationId xmlns:a16="http://schemas.microsoft.com/office/drawing/2014/main" id="{D95AD838-C5B4-4B9D-A2D1-C49471CF9885}"/>
              </a:ext>
            </a:extLst>
          </p:cNvPr>
          <p:cNvSpPr txBox="1"/>
          <p:nvPr/>
        </p:nvSpPr>
        <p:spPr>
          <a:xfrm>
            <a:off x="2094465" y="2690971"/>
            <a:ext cx="1152108" cy="369332"/>
          </a:xfrm>
          <a:prstGeom prst="rect">
            <a:avLst/>
          </a:prstGeom>
          <a:noFill/>
        </p:spPr>
        <p:txBody>
          <a:bodyPr wrap="square" rtlCol="0">
            <a:spAutoFit/>
          </a:bodyPr>
          <a:lstStyle/>
          <a:p>
            <a:r>
              <a:rPr lang="es-AR" dirty="0"/>
              <a:t>ROC Score</a:t>
            </a:r>
            <a:endParaRPr lang="es-ES" dirty="0"/>
          </a:p>
        </p:txBody>
      </p:sp>
      <p:sp>
        <p:nvSpPr>
          <p:cNvPr id="11" name="Google Shape;141;g7a07198dab_0_23">
            <a:extLst>
              <a:ext uri="{FF2B5EF4-FFF2-40B4-BE49-F238E27FC236}">
                <a16:creationId xmlns:a16="http://schemas.microsoft.com/office/drawing/2014/main" id="{06A76BD3-C66F-4E58-9308-DEE1FCE33117}"/>
              </a:ext>
            </a:extLst>
          </p:cNvPr>
          <p:cNvSpPr txBox="1"/>
          <p:nvPr/>
        </p:nvSpPr>
        <p:spPr>
          <a:xfrm>
            <a:off x="2111600" y="3997986"/>
            <a:ext cx="1152107" cy="1120276"/>
          </a:xfrm>
          <a:prstGeom prst="rect">
            <a:avLst/>
          </a:prstGeom>
          <a:solidFill>
            <a:schemeClr val="bg2"/>
          </a:solidFill>
          <a:ln>
            <a:noFill/>
          </a:ln>
        </p:spPr>
        <p:txBody>
          <a:bodyPr spcFirstLastPara="1" wrap="square" lIns="91425" tIns="91425" rIns="91425" bIns="91425" anchor="t" anchorCtr="0">
            <a:spAutoFit/>
          </a:bodyPr>
          <a:lstStyle/>
          <a:p>
            <a:pPr algn="ctr"/>
            <a:endParaRPr lang="en-US" sz="1400" dirty="0">
              <a:solidFill>
                <a:srgbClr val="000000"/>
              </a:solidFill>
              <a:latin typeface="Courier New" panose="02070309020205020404" pitchFamily="49" charset="0"/>
            </a:endParaRPr>
          </a:p>
          <a:p>
            <a:pPr algn="ctr">
              <a:lnSpc>
                <a:spcPct val="120000"/>
              </a:lnSpc>
            </a:pPr>
            <a:r>
              <a:rPr lang="es-ES_tradnl" sz="2400" dirty="0">
                <a:ea typeface="Franklin Gothic"/>
                <a:cs typeface="Franklin Gothic"/>
                <a:sym typeface="Franklin Gothic"/>
              </a:rPr>
              <a:t>82%</a:t>
            </a:r>
          </a:p>
          <a:p>
            <a:pPr algn="ctr"/>
            <a:endParaRPr lang="es-ES_tradnl" dirty="0">
              <a:latin typeface="Franklin Gothic"/>
              <a:ea typeface="Franklin Gothic"/>
              <a:cs typeface="Franklin Gothic"/>
              <a:sym typeface="Franklin Gothic"/>
            </a:endParaRPr>
          </a:p>
        </p:txBody>
      </p:sp>
      <p:pic>
        <p:nvPicPr>
          <p:cNvPr id="6" name="Imagen 5">
            <a:extLst>
              <a:ext uri="{FF2B5EF4-FFF2-40B4-BE49-F238E27FC236}">
                <a16:creationId xmlns:a16="http://schemas.microsoft.com/office/drawing/2014/main" id="{437688D5-BF77-4C8C-BFBC-BB9964867AB3}"/>
              </a:ext>
            </a:extLst>
          </p:cNvPr>
          <p:cNvPicPr>
            <a:picLocks noChangeAspect="1"/>
          </p:cNvPicPr>
          <p:nvPr/>
        </p:nvPicPr>
        <p:blipFill>
          <a:blip r:embed="rId2"/>
          <a:stretch>
            <a:fillRect/>
          </a:stretch>
        </p:blipFill>
        <p:spPr>
          <a:xfrm>
            <a:off x="6710289" y="3064423"/>
            <a:ext cx="4833277" cy="3624958"/>
          </a:xfrm>
          <a:prstGeom prst="rect">
            <a:avLst/>
          </a:prstGeom>
        </p:spPr>
      </p:pic>
    </p:spTree>
    <p:extLst>
      <p:ext uri="{BB962C8B-B14F-4D97-AF65-F5344CB8AC3E}">
        <p14:creationId xmlns:p14="http://schemas.microsoft.com/office/powerpoint/2010/main" val="324572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Random Forest</a:t>
            </a: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Google Shape;141;g7a07198dab_0_23">
            <a:extLst>
              <a:ext uri="{FF2B5EF4-FFF2-40B4-BE49-F238E27FC236}">
                <a16:creationId xmlns:a16="http://schemas.microsoft.com/office/drawing/2014/main" id="{7403C9E4-4350-4F1C-BE0C-052B2DBAB6E2}"/>
              </a:ext>
            </a:extLst>
          </p:cNvPr>
          <p:cNvSpPr txBox="1"/>
          <p:nvPr/>
        </p:nvSpPr>
        <p:spPr>
          <a:xfrm>
            <a:off x="98474" y="3349483"/>
            <a:ext cx="5960914" cy="2228272"/>
          </a:xfrm>
          <a:prstGeom prst="rect">
            <a:avLst/>
          </a:prstGeom>
          <a:solidFill>
            <a:schemeClr val="bg2"/>
          </a:solidFill>
          <a:ln>
            <a:noFill/>
          </a:ln>
        </p:spPr>
        <p:txBody>
          <a:bodyPr spcFirstLastPara="1" wrap="square" lIns="91425" tIns="91425" rIns="91425" bIns="91425" anchor="t" anchorCtr="0">
            <a:spAutoFit/>
          </a:bodyPr>
          <a:lstStyle/>
          <a:p>
            <a:r>
              <a:rPr lang="en-US" sz="1400" dirty="0">
                <a:solidFill>
                  <a:srgbClr val="000000"/>
                </a:solidFill>
                <a:latin typeface="Courier New" panose="02070309020205020404" pitchFamily="49" charset="0"/>
              </a:rPr>
              <a:t>Generamos un Random Forest con </a:t>
            </a:r>
            <a:r>
              <a:rPr lang="en-US" sz="1400" dirty="0" err="1">
                <a:solidFill>
                  <a:srgbClr val="000000"/>
                </a:solidFill>
                <a:latin typeface="Courier New" panose="02070309020205020404" pitchFamily="49" charset="0"/>
              </a:rPr>
              <a:t>el</a:t>
            </a:r>
            <a:r>
              <a:rPr lang="en-US" sz="1400" dirty="0">
                <a:solidFill>
                  <a:srgbClr val="000000"/>
                </a:solidFill>
                <a:latin typeface="Courier New" panose="02070309020205020404" pitchFamily="49" charset="0"/>
              </a:rPr>
              <a:t> commando:</a:t>
            </a:r>
          </a:p>
          <a:p>
            <a:endParaRPr lang="en-US" sz="1400" dirty="0">
              <a:solidFill>
                <a:srgbClr val="000000"/>
              </a:solidFill>
              <a:latin typeface="Courier New" panose="02070309020205020404" pitchFamily="49" charset="0"/>
            </a:endParaRPr>
          </a:p>
          <a:p>
            <a:r>
              <a:rPr lang="es-ES" sz="1400" b="0" dirty="0">
                <a:solidFill>
                  <a:srgbClr val="000000"/>
                </a:solidFill>
                <a:effectLst/>
                <a:latin typeface="Courier New" panose="02070309020205020404" pitchFamily="49" charset="0"/>
              </a:rPr>
              <a:t>model = </a:t>
            </a:r>
            <a:r>
              <a:rPr lang="en-US" sz="1400" b="0" dirty="0">
                <a:solidFill>
                  <a:srgbClr val="000000"/>
                </a:solidFill>
                <a:effectLst/>
                <a:latin typeface="Courier New" panose="02070309020205020404" pitchFamily="49" charset="0"/>
              </a:rPr>
              <a:t>RandomForestClassifier</a:t>
            </a:r>
          </a:p>
          <a:p>
            <a:r>
              <a:rPr lang="en-US" sz="1400" dirty="0">
                <a:solidFill>
                  <a:srgbClr val="000000"/>
                </a:solidFill>
                <a:latin typeface="Courier New" panose="02070309020205020404" pitchFamily="49" charset="0"/>
              </a:rPr>
              <a:t>        </a:t>
            </a:r>
            <a:r>
              <a:rPr lang="en-US" sz="1400" b="0" dirty="0">
                <a:solidFill>
                  <a:srgbClr val="000000"/>
                </a:solidFill>
                <a:effectLst/>
                <a:latin typeface="Courier New" panose="02070309020205020404" pitchFamily="49" charset="0"/>
              </a:rPr>
              <a:t>(random_state=</a:t>
            </a:r>
            <a:r>
              <a:rPr lang="en-US" sz="1400" b="0" dirty="0">
                <a:solidFill>
                  <a:srgbClr val="09885A"/>
                </a:solidFill>
                <a:effectLst/>
                <a:latin typeface="Courier New" panose="02070309020205020404" pitchFamily="49" charset="0"/>
              </a:rPr>
              <a:t>11</a:t>
            </a:r>
            <a:r>
              <a:rPr lang="en-US" sz="1400" b="0" dirty="0">
                <a:solidFill>
                  <a:srgbClr val="000000"/>
                </a:solidFill>
                <a:effectLst/>
                <a:latin typeface="Courier New" panose="02070309020205020404" pitchFamily="49" charset="0"/>
              </a:rPr>
              <a:t>, n_estimators=</a:t>
            </a:r>
            <a:r>
              <a:rPr lang="en-US" sz="1400" b="0" dirty="0">
                <a:solidFill>
                  <a:srgbClr val="09885A"/>
                </a:solidFill>
                <a:effectLst/>
                <a:latin typeface="Courier New" panose="02070309020205020404" pitchFamily="49" charset="0"/>
              </a:rPr>
              <a:t>200</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class_weight=</a:t>
            </a:r>
            <a:r>
              <a:rPr lang="en-US" sz="1400" b="0" dirty="0">
                <a:solidFill>
                  <a:srgbClr val="A31515"/>
                </a:solidFill>
                <a:effectLst/>
                <a:latin typeface="Courier New" panose="02070309020205020404" pitchFamily="49" charset="0"/>
              </a:rPr>
              <a:t>"balanced"</a:t>
            </a:r>
            <a:r>
              <a:rPr lang="en-US" sz="1400" b="0" dirty="0">
                <a:solidFill>
                  <a:srgbClr val="000000"/>
                </a:solidFill>
                <a:effectLst/>
                <a:latin typeface="Courier New" panose="02070309020205020404" pitchFamily="49" charset="0"/>
              </a:rPr>
              <a:t>, max_features=</a:t>
            </a:r>
            <a:r>
              <a:rPr lang="en-US" sz="1400" b="0" dirty="0">
                <a:solidFill>
                  <a:srgbClr val="A31515"/>
                </a:solidFill>
                <a:effectLst/>
                <a:latin typeface="Courier New" panose="02070309020205020404" pitchFamily="49" charset="0"/>
              </a:rPr>
              <a:t>"log2"</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model.fit(X_train, y_train)</a:t>
            </a:r>
          </a:p>
          <a:p>
            <a:endParaRPr lang="en-US" sz="1400" dirty="0">
              <a:solidFill>
                <a:srgbClr val="000000"/>
              </a:solidFill>
              <a:latin typeface="Courier New" panose="02070309020205020404" pitchFamily="49" charset="0"/>
            </a:endParaRPr>
          </a:p>
          <a:p>
            <a:pPr>
              <a:lnSpc>
                <a:spcPct val="120000"/>
              </a:lnSpc>
            </a:pPr>
            <a:endParaRPr lang="es-ES_tradnl" sz="1400" dirty="0">
              <a:ea typeface="Franklin Gothic"/>
              <a:cs typeface="Franklin Gothic"/>
              <a:sym typeface="Franklin Gothic"/>
            </a:endParaRPr>
          </a:p>
          <a:p>
            <a:endParaRPr lang="es-ES_tradnl" dirty="0">
              <a:latin typeface="Franklin Gothic"/>
              <a:ea typeface="Franklin Gothic"/>
              <a:cs typeface="Franklin Gothic"/>
              <a:sym typeface="Franklin Gothic"/>
            </a:endParaRPr>
          </a:p>
        </p:txBody>
      </p:sp>
      <p:pic>
        <p:nvPicPr>
          <p:cNvPr id="10" name="Picture 2">
            <a:extLst>
              <a:ext uri="{FF2B5EF4-FFF2-40B4-BE49-F238E27FC236}">
                <a16:creationId xmlns:a16="http://schemas.microsoft.com/office/drawing/2014/main" id="{C750C164-8C93-47D0-8958-CA0553A26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9388" y="3134042"/>
            <a:ext cx="6129436" cy="265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108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Random Forest</a:t>
            </a: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Tabla 3">
            <a:extLst>
              <a:ext uri="{FF2B5EF4-FFF2-40B4-BE49-F238E27FC236}">
                <a16:creationId xmlns:a16="http://schemas.microsoft.com/office/drawing/2014/main" id="{B49300D7-B893-4904-9651-9606CAD4533B}"/>
              </a:ext>
            </a:extLst>
          </p:cNvPr>
          <p:cNvGraphicFramePr>
            <a:graphicFrameLocks noGrp="1"/>
          </p:cNvGraphicFramePr>
          <p:nvPr>
            <p:extLst>
              <p:ext uri="{D42A27DB-BD31-4B8C-83A1-F6EECF244321}">
                <p14:modId xmlns:p14="http://schemas.microsoft.com/office/powerpoint/2010/main" val="1568618131"/>
              </p:ext>
            </p:extLst>
          </p:nvPr>
        </p:nvGraphicFramePr>
        <p:xfrm>
          <a:off x="7467600" y="3295719"/>
          <a:ext cx="3600000" cy="1813361"/>
        </p:xfrm>
        <a:graphic>
          <a:graphicData uri="http://schemas.openxmlformats.org/drawingml/2006/table">
            <a:tbl>
              <a:tblPr firstRow="1" bandRow="1">
                <a:tableStyleId>{2D5ABB26-0587-4C30-8999-92F81FD0307C}</a:tableStyleId>
              </a:tblPr>
              <a:tblGrid>
                <a:gridCol w="1200000">
                  <a:extLst>
                    <a:ext uri="{9D8B030D-6E8A-4147-A177-3AD203B41FA5}">
                      <a16:colId xmlns:a16="http://schemas.microsoft.com/office/drawing/2014/main" val="2410635779"/>
                    </a:ext>
                  </a:extLst>
                </a:gridCol>
                <a:gridCol w="1200000">
                  <a:extLst>
                    <a:ext uri="{9D8B030D-6E8A-4147-A177-3AD203B41FA5}">
                      <a16:colId xmlns:a16="http://schemas.microsoft.com/office/drawing/2014/main" val="69345167"/>
                    </a:ext>
                  </a:extLst>
                </a:gridCol>
                <a:gridCol w="1200000">
                  <a:extLst>
                    <a:ext uri="{9D8B030D-6E8A-4147-A177-3AD203B41FA5}">
                      <a16:colId xmlns:a16="http://schemas.microsoft.com/office/drawing/2014/main" val="1301426994"/>
                    </a:ext>
                  </a:extLst>
                </a:gridCol>
              </a:tblGrid>
              <a:tr h="595410">
                <a:tc>
                  <a:txBody>
                    <a:bodyPr/>
                    <a:lstStyle/>
                    <a:p>
                      <a:pPr algn="ct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true predicted</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false predicted</a:t>
                      </a:r>
                      <a:endParaRPr lang="es-ES" sz="1600" dirty="0">
                        <a:solidFill>
                          <a:schemeClr val="bg1">
                            <a:lumMod val="75000"/>
                          </a:schemeClr>
                        </a:solidFill>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3730591333"/>
                  </a:ext>
                </a:extLst>
              </a:tr>
              <a:tr h="595410">
                <a:tc>
                  <a:txBody>
                    <a:bodyPr/>
                    <a:lstStyle/>
                    <a:p>
                      <a:pPr algn="ctr"/>
                      <a:r>
                        <a:rPr lang="es-AR" sz="1600" dirty="0">
                          <a:solidFill>
                            <a:schemeClr val="bg1">
                              <a:lumMod val="75000"/>
                            </a:schemeClr>
                          </a:solidFill>
                        </a:rPr>
                        <a:t> true real</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5.158</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2.010</a:t>
                      </a:r>
                      <a:endParaRPr lang="es-ES" sz="1600" dirty="0">
                        <a:solidFill>
                          <a:schemeClr val="bg1">
                            <a:lumMod val="75000"/>
                          </a:schemeClr>
                        </a:solidFill>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811053628"/>
                  </a:ext>
                </a:extLst>
              </a:tr>
              <a:tr h="622541">
                <a:tc>
                  <a:txBody>
                    <a:bodyPr/>
                    <a:lstStyle/>
                    <a:p>
                      <a:pPr algn="ctr"/>
                      <a:r>
                        <a:rPr lang="es-AR" sz="1600" dirty="0">
                          <a:solidFill>
                            <a:schemeClr val="bg1">
                              <a:lumMod val="75000"/>
                            </a:schemeClr>
                          </a:solidFill>
                        </a:rPr>
                        <a:t>false real</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1.374</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5.794</a:t>
                      </a:r>
                      <a:endParaRPr lang="es-ES" sz="1600" dirty="0">
                        <a:solidFill>
                          <a:schemeClr val="bg1">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00649200"/>
                  </a:ext>
                </a:extLst>
              </a:tr>
            </a:tbl>
          </a:graphicData>
        </a:graphic>
      </p:graphicFrame>
      <p:sp>
        <p:nvSpPr>
          <p:cNvPr id="4" name="CuadroTexto 3">
            <a:extLst>
              <a:ext uri="{FF2B5EF4-FFF2-40B4-BE49-F238E27FC236}">
                <a16:creationId xmlns:a16="http://schemas.microsoft.com/office/drawing/2014/main" id="{377E8566-B74B-4D74-94F2-2370475C4274}"/>
              </a:ext>
            </a:extLst>
          </p:cNvPr>
          <p:cNvSpPr txBox="1"/>
          <p:nvPr/>
        </p:nvSpPr>
        <p:spPr>
          <a:xfrm>
            <a:off x="8219557" y="2748561"/>
            <a:ext cx="2096086" cy="369332"/>
          </a:xfrm>
          <a:prstGeom prst="rect">
            <a:avLst/>
          </a:prstGeom>
          <a:noFill/>
        </p:spPr>
        <p:txBody>
          <a:bodyPr wrap="square" rtlCol="0">
            <a:spAutoFit/>
          </a:bodyPr>
          <a:lstStyle/>
          <a:p>
            <a:r>
              <a:rPr lang="es-AR" dirty="0"/>
              <a:t>Matriz de confusión</a:t>
            </a:r>
            <a:endParaRPr lang="es-ES" dirty="0"/>
          </a:p>
        </p:txBody>
      </p:sp>
      <p:sp>
        <p:nvSpPr>
          <p:cNvPr id="14" name="CuadroTexto 13">
            <a:extLst>
              <a:ext uri="{FF2B5EF4-FFF2-40B4-BE49-F238E27FC236}">
                <a16:creationId xmlns:a16="http://schemas.microsoft.com/office/drawing/2014/main" id="{D95AD838-C5B4-4B9D-A2D1-C49471CF9885}"/>
              </a:ext>
            </a:extLst>
          </p:cNvPr>
          <p:cNvSpPr txBox="1"/>
          <p:nvPr/>
        </p:nvSpPr>
        <p:spPr>
          <a:xfrm>
            <a:off x="1703634" y="2748561"/>
            <a:ext cx="2836023" cy="369332"/>
          </a:xfrm>
          <a:prstGeom prst="rect">
            <a:avLst/>
          </a:prstGeom>
          <a:noFill/>
        </p:spPr>
        <p:txBody>
          <a:bodyPr wrap="square" rtlCol="0">
            <a:spAutoFit/>
          </a:bodyPr>
          <a:lstStyle/>
          <a:p>
            <a:r>
              <a:rPr lang="es-AR" dirty="0"/>
              <a:t>Indicadores de desempeño</a:t>
            </a:r>
            <a:endParaRPr lang="es-ES" dirty="0"/>
          </a:p>
        </p:txBody>
      </p:sp>
      <p:pic>
        <p:nvPicPr>
          <p:cNvPr id="7" name="Imagen 6">
            <a:extLst>
              <a:ext uri="{FF2B5EF4-FFF2-40B4-BE49-F238E27FC236}">
                <a16:creationId xmlns:a16="http://schemas.microsoft.com/office/drawing/2014/main" id="{F6D123E7-7BFB-4611-8963-6F88E643C5C7}"/>
              </a:ext>
            </a:extLst>
          </p:cNvPr>
          <p:cNvPicPr>
            <a:picLocks noChangeAspect="1"/>
          </p:cNvPicPr>
          <p:nvPr/>
        </p:nvPicPr>
        <p:blipFill>
          <a:blip r:embed="rId2"/>
          <a:stretch>
            <a:fillRect/>
          </a:stretch>
        </p:blipFill>
        <p:spPr>
          <a:xfrm>
            <a:off x="318159" y="3306590"/>
            <a:ext cx="5776253" cy="1815841"/>
          </a:xfrm>
          <a:prstGeom prst="rect">
            <a:avLst/>
          </a:prstGeom>
        </p:spPr>
      </p:pic>
      <p:sp>
        <p:nvSpPr>
          <p:cNvPr id="15" name="CuadroTexto 14">
            <a:extLst>
              <a:ext uri="{FF2B5EF4-FFF2-40B4-BE49-F238E27FC236}">
                <a16:creationId xmlns:a16="http://schemas.microsoft.com/office/drawing/2014/main" id="{8B0E3309-1A20-4489-B169-CBF20D468ECF}"/>
              </a:ext>
            </a:extLst>
          </p:cNvPr>
          <p:cNvSpPr txBox="1"/>
          <p:nvPr/>
        </p:nvSpPr>
        <p:spPr>
          <a:xfrm>
            <a:off x="416633" y="5378267"/>
            <a:ext cx="5677779" cy="1477328"/>
          </a:xfrm>
          <a:prstGeom prst="rect">
            <a:avLst/>
          </a:prstGeom>
          <a:noFill/>
        </p:spPr>
        <p:txBody>
          <a:bodyPr wrap="square" rtlCol="0">
            <a:spAutoFit/>
          </a:bodyPr>
          <a:lstStyle/>
          <a:p>
            <a:pPr marL="285750" indent="-285750" algn="just">
              <a:buFont typeface="Arial" panose="020B0604020202020204" pitchFamily="34" charset="0"/>
              <a:buChar char="•"/>
            </a:pPr>
            <a:r>
              <a:rPr lang="es-AR" dirty="0"/>
              <a:t>Al igual que el algoritmo anterior, el </a:t>
            </a:r>
            <a:r>
              <a:rPr lang="es-AR" dirty="0" err="1"/>
              <a:t>Random</a:t>
            </a:r>
            <a:r>
              <a:rPr lang="es-AR" dirty="0"/>
              <a:t> Forest tiene mejor precisión para predecir individuos que no tienen la enfermedad, mientras conserva mejor sensibilidad para predecir individuos que tienen la enfermedad</a:t>
            </a:r>
            <a:endParaRPr lang="es-ES" dirty="0"/>
          </a:p>
        </p:txBody>
      </p:sp>
    </p:spTree>
    <p:extLst>
      <p:ext uri="{BB962C8B-B14F-4D97-AF65-F5344CB8AC3E}">
        <p14:creationId xmlns:p14="http://schemas.microsoft.com/office/powerpoint/2010/main" val="965941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Random Forest</a:t>
            </a: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7E8566-B74B-4D74-94F2-2370475C4274}"/>
              </a:ext>
            </a:extLst>
          </p:cNvPr>
          <p:cNvSpPr txBox="1"/>
          <p:nvPr/>
        </p:nvSpPr>
        <p:spPr>
          <a:xfrm>
            <a:off x="8599385" y="2695091"/>
            <a:ext cx="2096086" cy="369332"/>
          </a:xfrm>
          <a:prstGeom prst="rect">
            <a:avLst/>
          </a:prstGeom>
          <a:noFill/>
        </p:spPr>
        <p:txBody>
          <a:bodyPr wrap="square" rtlCol="0">
            <a:spAutoFit/>
          </a:bodyPr>
          <a:lstStyle/>
          <a:p>
            <a:r>
              <a:rPr lang="es-AR" dirty="0"/>
              <a:t>ROC Curve</a:t>
            </a:r>
            <a:endParaRPr lang="es-ES" dirty="0"/>
          </a:p>
        </p:txBody>
      </p:sp>
      <p:sp>
        <p:nvSpPr>
          <p:cNvPr id="14" name="CuadroTexto 13">
            <a:extLst>
              <a:ext uri="{FF2B5EF4-FFF2-40B4-BE49-F238E27FC236}">
                <a16:creationId xmlns:a16="http://schemas.microsoft.com/office/drawing/2014/main" id="{D95AD838-C5B4-4B9D-A2D1-C49471CF9885}"/>
              </a:ext>
            </a:extLst>
          </p:cNvPr>
          <p:cNvSpPr txBox="1"/>
          <p:nvPr/>
        </p:nvSpPr>
        <p:spPr>
          <a:xfrm>
            <a:off x="2094465" y="2690971"/>
            <a:ext cx="1152108" cy="369332"/>
          </a:xfrm>
          <a:prstGeom prst="rect">
            <a:avLst/>
          </a:prstGeom>
          <a:noFill/>
        </p:spPr>
        <p:txBody>
          <a:bodyPr wrap="square" rtlCol="0">
            <a:spAutoFit/>
          </a:bodyPr>
          <a:lstStyle/>
          <a:p>
            <a:r>
              <a:rPr lang="es-AR" dirty="0"/>
              <a:t>ROC Score</a:t>
            </a:r>
            <a:endParaRPr lang="es-ES" dirty="0"/>
          </a:p>
        </p:txBody>
      </p:sp>
      <p:sp>
        <p:nvSpPr>
          <p:cNvPr id="11" name="Google Shape;141;g7a07198dab_0_23">
            <a:extLst>
              <a:ext uri="{FF2B5EF4-FFF2-40B4-BE49-F238E27FC236}">
                <a16:creationId xmlns:a16="http://schemas.microsoft.com/office/drawing/2014/main" id="{06A76BD3-C66F-4E58-9308-DEE1FCE33117}"/>
              </a:ext>
            </a:extLst>
          </p:cNvPr>
          <p:cNvSpPr txBox="1"/>
          <p:nvPr/>
        </p:nvSpPr>
        <p:spPr>
          <a:xfrm>
            <a:off x="2111600" y="3997986"/>
            <a:ext cx="1152107" cy="1120276"/>
          </a:xfrm>
          <a:prstGeom prst="rect">
            <a:avLst/>
          </a:prstGeom>
          <a:solidFill>
            <a:schemeClr val="bg2"/>
          </a:solidFill>
          <a:ln>
            <a:noFill/>
          </a:ln>
        </p:spPr>
        <p:txBody>
          <a:bodyPr spcFirstLastPara="1" wrap="square" lIns="91425" tIns="91425" rIns="91425" bIns="91425" anchor="t" anchorCtr="0">
            <a:spAutoFit/>
          </a:bodyPr>
          <a:lstStyle/>
          <a:p>
            <a:pPr algn="ctr"/>
            <a:endParaRPr lang="en-US" sz="1400" dirty="0">
              <a:solidFill>
                <a:srgbClr val="000000"/>
              </a:solidFill>
              <a:latin typeface="Courier New" panose="02070309020205020404" pitchFamily="49" charset="0"/>
            </a:endParaRPr>
          </a:p>
          <a:p>
            <a:pPr algn="ctr">
              <a:lnSpc>
                <a:spcPct val="120000"/>
              </a:lnSpc>
            </a:pPr>
            <a:r>
              <a:rPr lang="es-ES_tradnl" sz="2400" dirty="0">
                <a:ea typeface="Franklin Gothic"/>
                <a:cs typeface="Franklin Gothic"/>
                <a:sym typeface="Franklin Gothic"/>
              </a:rPr>
              <a:t>83%</a:t>
            </a:r>
          </a:p>
          <a:p>
            <a:pPr algn="ctr"/>
            <a:endParaRPr lang="es-ES_tradnl" dirty="0">
              <a:latin typeface="Franklin Gothic"/>
              <a:ea typeface="Franklin Gothic"/>
              <a:cs typeface="Franklin Gothic"/>
              <a:sym typeface="Franklin Gothic"/>
            </a:endParaRPr>
          </a:p>
        </p:txBody>
      </p:sp>
      <p:pic>
        <p:nvPicPr>
          <p:cNvPr id="5" name="Imagen 4">
            <a:extLst>
              <a:ext uri="{FF2B5EF4-FFF2-40B4-BE49-F238E27FC236}">
                <a16:creationId xmlns:a16="http://schemas.microsoft.com/office/drawing/2014/main" id="{54E4BAED-798F-485E-BFF5-43C2D9425058}"/>
              </a:ext>
            </a:extLst>
          </p:cNvPr>
          <p:cNvPicPr>
            <a:picLocks noChangeAspect="1"/>
          </p:cNvPicPr>
          <p:nvPr/>
        </p:nvPicPr>
        <p:blipFill>
          <a:blip r:embed="rId2"/>
          <a:stretch>
            <a:fillRect/>
          </a:stretch>
        </p:blipFill>
        <p:spPr>
          <a:xfrm>
            <a:off x="6867232" y="3096052"/>
            <a:ext cx="4700221" cy="3600416"/>
          </a:xfrm>
          <a:prstGeom prst="rect">
            <a:avLst/>
          </a:prstGeom>
        </p:spPr>
      </p:pic>
    </p:spTree>
    <p:extLst>
      <p:ext uri="{BB962C8B-B14F-4D97-AF65-F5344CB8AC3E}">
        <p14:creationId xmlns:p14="http://schemas.microsoft.com/office/powerpoint/2010/main" val="378041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ítulo 1">
            <a:extLst>
              <a:ext uri="{FF2B5EF4-FFF2-40B4-BE49-F238E27FC236}">
                <a16:creationId xmlns:a16="http://schemas.microsoft.com/office/drawing/2014/main" id="{10E35BFA-7EE4-DC49-90A8-B30F0880F6B5}"/>
              </a:ext>
            </a:extLst>
          </p:cNvPr>
          <p:cNvSpPr>
            <a:spLocks noGrp="1"/>
          </p:cNvSpPr>
          <p:nvPr>
            <p:ph type="title"/>
          </p:nvPr>
        </p:nvSpPr>
        <p:spPr>
          <a:xfrm>
            <a:off x="838200" y="643467"/>
            <a:ext cx="2951205" cy="5571066"/>
          </a:xfrm>
        </p:spPr>
        <p:txBody>
          <a:bodyPr vert="horz" lIns="91440" tIns="45720" rIns="91440" bIns="45720" rtlCol="0" anchor="ctr">
            <a:normAutofit/>
          </a:bodyPr>
          <a:lstStyle/>
          <a:p>
            <a:r>
              <a:rPr lang="en-US" kern="1200" dirty="0">
                <a:solidFill>
                  <a:srgbClr val="FFFFFF"/>
                </a:solidFill>
                <a:latin typeface="+mj-lt"/>
                <a:ea typeface="+mj-ea"/>
                <a:cs typeface="+mj-cs"/>
              </a:rPr>
              <a:t>AGENDA</a:t>
            </a:r>
          </a:p>
        </p:txBody>
      </p:sp>
      <p:sp>
        <p:nvSpPr>
          <p:cNvPr id="3" name="Marcador de número de diapositiva 2">
            <a:extLst>
              <a:ext uri="{FF2B5EF4-FFF2-40B4-BE49-F238E27FC236}">
                <a16:creationId xmlns:a16="http://schemas.microsoft.com/office/drawing/2014/main" id="{BDA36E70-3F2A-F34A-B551-BCC4903189E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A2CD89E-F1A8-448E-8589-29F0B1171BC9}" type="slidenum">
              <a:rPr lang="en-US">
                <a:solidFill>
                  <a:srgbClr val="898989"/>
                </a:solidFill>
              </a:rPr>
              <a:pPr>
                <a:spcAft>
                  <a:spcPts val="600"/>
                </a:spcAft>
              </a:pPr>
              <a:t>2</a:t>
            </a:fld>
            <a:endParaRPr lang="en-US">
              <a:solidFill>
                <a:srgbClr val="898989"/>
              </a:solidFill>
            </a:endParaRPr>
          </a:p>
        </p:txBody>
      </p:sp>
      <p:graphicFrame>
        <p:nvGraphicFramePr>
          <p:cNvPr id="4" name="Diagrama 3">
            <a:extLst>
              <a:ext uri="{FF2B5EF4-FFF2-40B4-BE49-F238E27FC236}">
                <a16:creationId xmlns:a16="http://schemas.microsoft.com/office/drawing/2014/main" id="{D6872D0B-6192-1E45-B017-83068D8522F3}"/>
              </a:ext>
            </a:extLst>
          </p:cNvPr>
          <p:cNvGraphicFramePr/>
          <p:nvPr>
            <p:extLst>
              <p:ext uri="{D42A27DB-BD31-4B8C-83A1-F6EECF244321}">
                <p14:modId xmlns:p14="http://schemas.microsoft.com/office/powerpoint/2010/main" val="1488777188"/>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3673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200" dirty="0"/>
              <a:t>COMPARACIÓN DE RESULTADOS</a:t>
            </a:r>
          </a:p>
        </p:txBody>
      </p:sp>
      <p:sp>
        <p:nvSpPr>
          <p:cNvPr id="1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5">
            <a:extLst>
              <a:ext uri="{FF2B5EF4-FFF2-40B4-BE49-F238E27FC236}">
                <a16:creationId xmlns:a16="http://schemas.microsoft.com/office/drawing/2014/main" id="{CDCA78CA-EA39-4FF8-A9BF-62949838759F}"/>
              </a:ext>
            </a:extLst>
          </p:cNvPr>
          <p:cNvPicPr>
            <a:picLocks noChangeAspect="1"/>
          </p:cNvPicPr>
          <p:nvPr/>
        </p:nvPicPr>
        <p:blipFill rotWithShape="1">
          <a:blip r:embed="rId2"/>
          <a:srcRect l="851" r="85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1017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dirty="0">
                <a:solidFill>
                  <a:schemeClr val="bg1"/>
                </a:solidFill>
              </a:rPr>
              <a:t>Árbol de </a:t>
            </a:r>
            <a:r>
              <a:rPr lang="en-US" sz="5400" dirty="0" err="1">
                <a:solidFill>
                  <a:schemeClr val="bg1"/>
                </a:solidFill>
              </a:rPr>
              <a:t>Decisión</a:t>
            </a:r>
            <a:r>
              <a:rPr lang="en-US" sz="5400" dirty="0">
                <a:solidFill>
                  <a:schemeClr val="bg1"/>
                </a:solidFill>
              </a:rPr>
              <a:t> vs Random Forest</a:t>
            </a:r>
            <a:endParaRPr lang="en-US" sz="5400" kern="1200" dirty="0">
              <a:solidFill>
                <a:schemeClr val="bg1"/>
              </a:solidFill>
              <a:latin typeface="+mj-lt"/>
              <a:ea typeface="+mj-ea"/>
              <a:cs typeface="+mj-cs"/>
            </a:endParaRP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D95AD838-C5B4-4B9D-A2D1-C49471CF9885}"/>
              </a:ext>
            </a:extLst>
          </p:cNvPr>
          <p:cNvSpPr txBox="1"/>
          <p:nvPr/>
        </p:nvSpPr>
        <p:spPr>
          <a:xfrm>
            <a:off x="6904239" y="2516552"/>
            <a:ext cx="4978519" cy="369332"/>
          </a:xfrm>
          <a:prstGeom prst="rect">
            <a:avLst/>
          </a:prstGeom>
          <a:noFill/>
        </p:spPr>
        <p:txBody>
          <a:bodyPr wrap="square" rtlCol="0">
            <a:spAutoFit/>
          </a:bodyPr>
          <a:lstStyle/>
          <a:p>
            <a:r>
              <a:rPr lang="es-AR" dirty="0"/>
              <a:t>Indicadores de desempeño – </a:t>
            </a:r>
            <a:r>
              <a:rPr lang="es-AR" dirty="0" err="1"/>
              <a:t>Random</a:t>
            </a:r>
            <a:r>
              <a:rPr lang="es-AR" dirty="0"/>
              <a:t> Forest</a:t>
            </a:r>
            <a:endParaRPr lang="es-ES" dirty="0"/>
          </a:p>
        </p:txBody>
      </p:sp>
      <p:sp>
        <p:nvSpPr>
          <p:cNvPr id="5" name="CuadroTexto 4">
            <a:extLst>
              <a:ext uri="{FF2B5EF4-FFF2-40B4-BE49-F238E27FC236}">
                <a16:creationId xmlns:a16="http://schemas.microsoft.com/office/drawing/2014/main" id="{29339C95-65DA-4E2B-8F20-C1A2B5CF14D7}"/>
              </a:ext>
            </a:extLst>
          </p:cNvPr>
          <p:cNvSpPr txBox="1"/>
          <p:nvPr/>
        </p:nvSpPr>
        <p:spPr>
          <a:xfrm>
            <a:off x="450018" y="5284202"/>
            <a:ext cx="11288787" cy="1477328"/>
          </a:xfrm>
          <a:prstGeom prst="rect">
            <a:avLst/>
          </a:prstGeom>
          <a:noFill/>
        </p:spPr>
        <p:txBody>
          <a:bodyPr wrap="square" rtlCol="0">
            <a:spAutoFit/>
          </a:bodyPr>
          <a:lstStyle/>
          <a:p>
            <a:pPr marL="285750" indent="-285750" algn="just">
              <a:buFont typeface="Arial" panose="020B0604020202020204" pitchFamily="34" charset="0"/>
              <a:buChar char="•"/>
            </a:pPr>
            <a:r>
              <a:rPr lang="es-AR" dirty="0"/>
              <a:t>Si bien el </a:t>
            </a:r>
            <a:r>
              <a:rPr lang="es-AR" dirty="0" err="1"/>
              <a:t>Accuracy</a:t>
            </a:r>
            <a:r>
              <a:rPr lang="es-AR" dirty="0"/>
              <a:t> es prácticamente el mismo, </a:t>
            </a:r>
            <a:r>
              <a:rPr lang="es-AR" dirty="0" err="1"/>
              <a:t>Random</a:t>
            </a:r>
            <a:r>
              <a:rPr lang="es-AR" dirty="0"/>
              <a:t> Forest tiene un desempeño ligeramente mejor</a:t>
            </a:r>
          </a:p>
          <a:p>
            <a:pPr marL="285750" indent="-285750" algn="just">
              <a:buFont typeface="Arial" panose="020B0604020202020204" pitchFamily="34" charset="0"/>
              <a:buChar char="•"/>
            </a:pPr>
            <a:r>
              <a:rPr lang="es-AR" dirty="0"/>
              <a:t>El </a:t>
            </a:r>
            <a:r>
              <a:rPr lang="es-AR" dirty="0" err="1"/>
              <a:t>recall</a:t>
            </a:r>
            <a:r>
              <a:rPr lang="es-AR" dirty="0"/>
              <a:t> del algoritmo de </a:t>
            </a:r>
            <a:r>
              <a:rPr lang="es-AR" dirty="0" err="1"/>
              <a:t>Random</a:t>
            </a:r>
            <a:r>
              <a:rPr lang="es-AR" dirty="0"/>
              <a:t> Forest para predecir individuos que contraen la enfermedad (81%) es sensiblemente mejor que el Árbol de decisión (77%)</a:t>
            </a:r>
          </a:p>
          <a:p>
            <a:pPr marL="285750" indent="-285750" algn="just">
              <a:buFont typeface="Arial" panose="020B0604020202020204" pitchFamily="34" charset="0"/>
              <a:buChar char="•"/>
            </a:pPr>
            <a:r>
              <a:rPr lang="es-AR" dirty="0"/>
              <a:t>A igual precisión, es conveniente utilizar el algoritmo de </a:t>
            </a:r>
            <a:r>
              <a:rPr lang="es-AR" dirty="0" err="1"/>
              <a:t>Random</a:t>
            </a:r>
            <a:r>
              <a:rPr lang="es-AR" dirty="0"/>
              <a:t> Forest porque tiene mejor sensibilidad a la hora de predecir personas con enfermedades cardíacas</a:t>
            </a:r>
            <a:endParaRPr lang="es-ES" dirty="0"/>
          </a:p>
        </p:txBody>
      </p:sp>
      <p:pic>
        <p:nvPicPr>
          <p:cNvPr id="12" name="Imagen 11">
            <a:extLst>
              <a:ext uri="{FF2B5EF4-FFF2-40B4-BE49-F238E27FC236}">
                <a16:creationId xmlns:a16="http://schemas.microsoft.com/office/drawing/2014/main" id="{1751956B-56E6-4DE9-8FD4-5B0FDB0541B0}"/>
              </a:ext>
            </a:extLst>
          </p:cNvPr>
          <p:cNvPicPr>
            <a:picLocks noChangeAspect="1"/>
          </p:cNvPicPr>
          <p:nvPr/>
        </p:nvPicPr>
        <p:blipFill>
          <a:blip r:embed="rId2"/>
          <a:stretch>
            <a:fillRect/>
          </a:stretch>
        </p:blipFill>
        <p:spPr>
          <a:xfrm>
            <a:off x="140678" y="3068388"/>
            <a:ext cx="5720448" cy="1813364"/>
          </a:xfrm>
          <a:prstGeom prst="rect">
            <a:avLst/>
          </a:prstGeom>
        </p:spPr>
      </p:pic>
      <p:sp>
        <p:nvSpPr>
          <p:cNvPr id="15" name="CuadroTexto 14">
            <a:extLst>
              <a:ext uri="{FF2B5EF4-FFF2-40B4-BE49-F238E27FC236}">
                <a16:creationId xmlns:a16="http://schemas.microsoft.com/office/drawing/2014/main" id="{F507640A-772D-4369-96CA-705453C13A10}"/>
              </a:ext>
            </a:extLst>
          </p:cNvPr>
          <p:cNvSpPr txBox="1"/>
          <p:nvPr/>
        </p:nvSpPr>
        <p:spPr>
          <a:xfrm>
            <a:off x="748105" y="2516552"/>
            <a:ext cx="4539658" cy="369332"/>
          </a:xfrm>
          <a:prstGeom prst="rect">
            <a:avLst/>
          </a:prstGeom>
          <a:noFill/>
        </p:spPr>
        <p:txBody>
          <a:bodyPr wrap="square" rtlCol="0">
            <a:spAutoFit/>
          </a:bodyPr>
          <a:lstStyle/>
          <a:p>
            <a:r>
              <a:rPr lang="es-AR" dirty="0"/>
              <a:t>Indicadores de desempeño – </a:t>
            </a:r>
            <a:r>
              <a:rPr lang="es-AR" dirty="0" err="1"/>
              <a:t>Decision</a:t>
            </a:r>
            <a:r>
              <a:rPr lang="es-AR" dirty="0"/>
              <a:t> </a:t>
            </a:r>
            <a:r>
              <a:rPr lang="es-AR" dirty="0" err="1"/>
              <a:t>Tree</a:t>
            </a:r>
            <a:endParaRPr lang="es-ES" dirty="0"/>
          </a:p>
        </p:txBody>
      </p:sp>
      <p:pic>
        <p:nvPicPr>
          <p:cNvPr id="16" name="Imagen 15">
            <a:extLst>
              <a:ext uri="{FF2B5EF4-FFF2-40B4-BE49-F238E27FC236}">
                <a16:creationId xmlns:a16="http://schemas.microsoft.com/office/drawing/2014/main" id="{4BACC5A5-C0B3-4570-A74C-ABA6F5CE06A5}"/>
              </a:ext>
            </a:extLst>
          </p:cNvPr>
          <p:cNvPicPr>
            <a:picLocks noChangeAspect="1"/>
          </p:cNvPicPr>
          <p:nvPr/>
        </p:nvPicPr>
        <p:blipFill>
          <a:blip r:embed="rId3"/>
          <a:stretch>
            <a:fillRect/>
          </a:stretch>
        </p:blipFill>
        <p:spPr>
          <a:xfrm>
            <a:off x="6275069" y="3064196"/>
            <a:ext cx="5776253" cy="1815841"/>
          </a:xfrm>
          <a:prstGeom prst="rect">
            <a:avLst/>
          </a:prstGeom>
        </p:spPr>
      </p:pic>
    </p:spTree>
    <p:extLst>
      <p:ext uri="{BB962C8B-B14F-4D97-AF65-F5344CB8AC3E}">
        <p14:creationId xmlns:p14="http://schemas.microsoft.com/office/powerpoint/2010/main" val="273748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3800" dirty="0"/>
              <a:t>ESTRUCTURA DEL PROYECTO</a:t>
            </a:r>
          </a:p>
        </p:txBody>
      </p:sp>
      <p:sp>
        <p:nvSpPr>
          <p:cNvPr id="1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5">
            <a:extLst>
              <a:ext uri="{FF2B5EF4-FFF2-40B4-BE49-F238E27FC236}">
                <a16:creationId xmlns:a16="http://schemas.microsoft.com/office/drawing/2014/main" id="{2C25872B-EF8F-4046-AA2B-9FFCE8A10E54}"/>
              </a:ext>
            </a:extLst>
          </p:cNvPr>
          <p:cNvPicPr>
            <a:picLocks noChangeAspect="1"/>
          </p:cNvPicPr>
          <p:nvPr/>
        </p:nvPicPr>
        <p:blipFill rotWithShape="1">
          <a:blip r:embed="rId2"/>
          <a:srcRect l="851" r="85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8581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OBJETIVOS</a:t>
            </a:r>
          </a:p>
        </p:txBody>
      </p:sp>
      <p:sp>
        <p:nvSpPr>
          <p:cNvPr id="59" name="Arc 5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Google Shape;138;g7a07198dab_0_23">
            <a:extLst>
              <a:ext uri="{FF2B5EF4-FFF2-40B4-BE49-F238E27FC236}">
                <a16:creationId xmlns:a16="http://schemas.microsoft.com/office/drawing/2014/main" id="{42956C46-FA55-4781-B199-CD1A95708394}"/>
              </a:ext>
            </a:extLst>
          </p:cNvPr>
          <p:cNvSpPr txBox="1"/>
          <p:nvPr/>
        </p:nvSpPr>
        <p:spPr>
          <a:xfrm>
            <a:off x="4447308" y="591344"/>
            <a:ext cx="6906491" cy="5585619"/>
          </a:xfrm>
          <a:prstGeom prst="rect">
            <a:avLst/>
          </a:prstGeom>
        </p:spPr>
        <p:txBody>
          <a:bodyPr spcFirstLastPara="1" vert="horz" lIns="91440" tIns="45720" rIns="91440" bIns="45720" rtlCol="0" anchor="ctr" anchorCtr="0">
            <a:normAutofit/>
          </a:bodyPr>
          <a:lstStyle/>
          <a:p>
            <a:pPr marL="285750" indent="-228600">
              <a:lnSpc>
                <a:spcPct val="200000"/>
              </a:lnSpc>
              <a:spcAft>
                <a:spcPts val="800"/>
              </a:spcAft>
              <a:buFont typeface="Arial" panose="020B0604020202020204" pitchFamily="34" charset="0"/>
              <a:buChar char="•"/>
            </a:pPr>
            <a:r>
              <a:rPr lang="es-AR" dirty="0"/>
              <a:t>Describir las variables del </a:t>
            </a:r>
            <a:r>
              <a:rPr lang="es-AR" dirty="0" err="1"/>
              <a:t>dataset</a:t>
            </a:r>
            <a:r>
              <a:rPr lang="es-AR" dirty="0"/>
              <a:t> de </a:t>
            </a:r>
            <a:r>
              <a:rPr lang="es-AR" i="1" dirty="0"/>
              <a:t>Heart Diaseases Indicators, </a:t>
            </a:r>
            <a:r>
              <a:rPr lang="es-AR" dirty="0"/>
              <a:t>una base de datos de factores de riesgo de problemas cardíacos, que nace a partir de una encuesta anual que realiza </a:t>
            </a:r>
            <a:r>
              <a:rPr lang="es-AR" i="1" dirty="0" err="1"/>
              <a:t>The</a:t>
            </a:r>
            <a:r>
              <a:rPr lang="es-AR" i="1" dirty="0"/>
              <a:t> Centers </a:t>
            </a:r>
            <a:r>
              <a:rPr lang="es-AR" i="1" dirty="0" err="1"/>
              <a:t>for</a:t>
            </a:r>
            <a:r>
              <a:rPr lang="es-AR" i="1" dirty="0"/>
              <a:t> </a:t>
            </a:r>
            <a:r>
              <a:rPr lang="es-AR" i="1" dirty="0" err="1"/>
              <a:t>Disease</a:t>
            </a:r>
            <a:r>
              <a:rPr lang="es-AR" i="1" dirty="0"/>
              <a:t> Control and </a:t>
            </a:r>
            <a:r>
              <a:rPr lang="es-AR" i="1" dirty="0" err="1"/>
              <a:t>Prevention</a:t>
            </a:r>
            <a:r>
              <a:rPr lang="es-AR" i="1" dirty="0"/>
              <a:t> (CDCP)</a:t>
            </a:r>
            <a:r>
              <a:rPr lang="es-AR" dirty="0"/>
              <a:t> de USA. </a:t>
            </a:r>
          </a:p>
          <a:p>
            <a:pPr marL="285750" indent="-228600">
              <a:lnSpc>
                <a:spcPct val="200000"/>
              </a:lnSpc>
              <a:spcAft>
                <a:spcPts val="800"/>
              </a:spcAft>
              <a:buFont typeface="Arial" panose="020B0604020202020204" pitchFamily="34" charset="0"/>
              <a:buChar char="•"/>
            </a:pPr>
            <a:r>
              <a:rPr lang="es-AR" dirty="0"/>
              <a:t>Desarrollar algoritmos de clasificación que intenten predecir si una persona tiene una enfermedad cardiaca o no.</a:t>
            </a:r>
          </a:p>
          <a:p>
            <a:pPr marL="285750" indent="-228600">
              <a:lnSpc>
                <a:spcPct val="200000"/>
              </a:lnSpc>
              <a:spcAft>
                <a:spcPts val="800"/>
              </a:spcAft>
              <a:buFont typeface="Arial" panose="020B0604020202020204" pitchFamily="34" charset="0"/>
              <a:buChar char="•"/>
            </a:pPr>
            <a:r>
              <a:rPr lang="es-AR" dirty="0">
                <a:effectLst/>
              </a:rPr>
              <a:t>Localizar los algoritmos que tienen mejor desempeño predictor</a:t>
            </a:r>
          </a:p>
          <a:p>
            <a:pPr marL="285750" indent="-228600">
              <a:lnSpc>
                <a:spcPct val="90000"/>
              </a:lnSpc>
              <a:spcAft>
                <a:spcPts val="800"/>
              </a:spcAft>
              <a:buFont typeface="Arial" panose="020B0604020202020204" pitchFamily="34" charset="0"/>
              <a:buChar char="•"/>
            </a:pPr>
            <a:endParaRPr lang="es-AR" dirty="0">
              <a:effectLst/>
            </a:endParaRPr>
          </a:p>
        </p:txBody>
      </p:sp>
    </p:spTree>
    <p:extLst>
      <p:ext uri="{BB962C8B-B14F-4D97-AF65-F5344CB8AC3E}">
        <p14:creationId xmlns:p14="http://schemas.microsoft.com/office/powerpoint/2010/main" val="217354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FUENTE DE DATOS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Google Shape;138;g7a07198dab_0_23">
            <a:extLst>
              <a:ext uri="{FF2B5EF4-FFF2-40B4-BE49-F238E27FC236}">
                <a16:creationId xmlns:a16="http://schemas.microsoft.com/office/drawing/2014/main" id="{A5BFFA00-B5E0-4FDE-A48B-1411B40448CD}"/>
              </a:ext>
            </a:extLst>
          </p:cNvPr>
          <p:cNvSpPr txBox="1"/>
          <p:nvPr/>
        </p:nvSpPr>
        <p:spPr>
          <a:xfrm>
            <a:off x="4447308" y="591344"/>
            <a:ext cx="6906491" cy="5585619"/>
          </a:xfrm>
          <a:prstGeom prst="rect">
            <a:avLst/>
          </a:prstGeom>
        </p:spPr>
        <p:txBody>
          <a:bodyPr spcFirstLastPara="1" vert="horz" lIns="91440" tIns="45720" rIns="91440" bIns="45720" rtlCol="0" anchor="ctr" anchorCtr="0">
            <a:normAutofit fontScale="92500" lnSpcReduction="10000"/>
          </a:bodyPr>
          <a:lstStyle/>
          <a:p>
            <a:pPr lvl="0" indent="-228600">
              <a:lnSpc>
                <a:spcPct val="90000"/>
              </a:lnSpc>
              <a:buFont typeface="Arial" panose="020B0604020202020204" pitchFamily="34" charset="0"/>
              <a:buChar char="•"/>
            </a:pPr>
            <a:endParaRPr lang="es-AR" dirty="0">
              <a:sym typeface="Franklin Gothic"/>
            </a:endParaRPr>
          </a:p>
          <a:p>
            <a:pPr marL="285750" indent="-228600">
              <a:lnSpc>
                <a:spcPct val="150000"/>
              </a:lnSpc>
              <a:spcAft>
                <a:spcPts val="800"/>
              </a:spcAft>
              <a:buFont typeface="Arial" panose="020B0604020202020204" pitchFamily="34" charset="0"/>
              <a:buChar char="•"/>
            </a:pPr>
            <a:r>
              <a:rPr lang="es-AR" dirty="0"/>
              <a:t>La</a:t>
            </a:r>
            <a:r>
              <a:rPr lang="es-AR" dirty="0">
                <a:effectLst/>
              </a:rPr>
              <a:t> </a:t>
            </a:r>
            <a:r>
              <a:rPr lang="es-AR" i="1" dirty="0" err="1">
                <a:effectLst/>
              </a:rPr>
              <a:t>Behaivoral</a:t>
            </a:r>
            <a:r>
              <a:rPr lang="es-AR" i="1" dirty="0">
                <a:effectLst/>
              </a:rPr>
              <a:t> </a:t>
            </a:r>
            <a:r>
              <a:rPr lang="es-AR" i="1" dirty="0" err="1">
                <a:effectLst/>
              </a:rPr>
              <a:t>Risk</a:t>
            </a:r>
            <a:r>
              <a:rPr lang="es-AR" i="1" dirty="0">
                <a:effectLst/>
              </a:rPr>
              <a:t> Factor </a:t>
            </a:r>
            <a:r>
              <a:rPr lang="es-AR" i="1" dirty="0" err="1">
                <a:effectLst/>
              </a:rPr>
              <a:t>Surveillance</a:t>
            </a:r>
            <a:r>
              <a:rPr lang="es-AR" i="1" dirty="0">
                <a:effectLst/>
              </a:rPr>
              <a:t> </a:t>
            </a:r>
            <a:r>
              <a:rPr lang="es-AR" i="1" dirty="0" err="1">
                <a:effectLst/>
              </a:rPr>
              <a:t>System</a:t>
            </a:r>
            <a:r>
              <a:rPr lang="es-AR" i="1" dirty="0">
                <a:effectLst/>
              </a:rPr>
              <a:t> (BRFSS) </a:t>
            </a:r>
            <a:r>
              <a:rPr lang="es-AR" dirty="0">
                <a:effectLst/>
              </a:rPr>
              <a:t>es una encuesta telefónica relacionada con la salud que los CDCP recopilan anualmente. Cada año, la encuesta recopila respuestas de más de 400.000 estadounidenses sobre comportamientos de riesgo relacionados con la salud, condiciones de salud crónicas y el uso de servicios preventivos.</a:t>
            </a:r>
          </a:p>
          <a:p>
            <a:pPr marL="285750" indent="-228600">
              <a:lnSpc>
                <a:spcPct val="150000"/>
              </a:lnSpc>
              <a:spcAft>
                <a:spcPts val="800"/>
              </a:spcAft>
              <a:buFont typeface="Arial" panose="020B0604020202020204" pitchFamily="34" charset="0"/>
              <a:buChar char="•"/>
            </a:pPr>
            <a:r>
              <a:rPr lang="es-AR" dirty="0">
                <a:effectLst/>
              </a:rPr>
              <a:t>Se ha llevado a cabo todos los años desde 1984.</a:t>
            </a:r>
          </a:p>
          <a:p>
            <a:pPr marL="285750" indent="-228600">
              <a:lnSpc>
                <a:spcPct val="150000"/>
              </a:lnSpc>
              <a:spcAft>
                <a:spcPts val="800"/>
              </a:spcAft>
              <a:buFont typeface="Arial" panose="020B0604020202020204" pitchFamily="34" charset="0"/>
              <a:buChar char="•"/>
            </a:pPr>
            <a:r>
              <a:rPr lang="es-AR" dirty="0"/>
              <a:t>El</a:t>
            </a:r>
            <a:r>
              <a:rPr lang="es-AR" dirty="0">
                <a:effectLst/>
              </a:rPr>
              <a:t> </a:t>
            </a:r>
            <a:r>
              <a:rPr lang="es-AR" dirty="0" err="1">
                <a:effectLst/>
              </a:rPr>
              <a:t>dataset</a:t>
            </a:r>
            <a:r>
              <a:rPr lang="es-AR" dirty="0">
                <a:effectLst/>
              </a:rPr>
              <a:t> original contiene respuestas de 441.455 personas y tiene 330 atributos. Estos atributos son preguntas formuladas directamente a los participantes o variables calculadas en función de las respuestas individuales de los participantes.</a:t>
            </a:r>
          </a:p>
          <a:p>
            <a:pPr marL="285750" indent="-228600">
              <a:lnSpc>
                <a:spcPct val="150000"/>
              </a:lnSpc>
              <a:spcAft>
                <a:spcPts val="800"/>
              </a:spcAft>
              <a:buFont typeface="Arial" panose="020B0604020202020204" pitchFamily="34" charset="0"/>
              <a:buChar char="•"/>
            </a:pPr>
            <a:r>
              <a:rPr lang="es-AR" dirty="0"/>
              <a:t>El </a:t>
            </a:r>
            <a:r>
              <a:rPr lang="es-AR" dirty="0" err="1"/>
              <a:t>dataset</a:t>
            </a:r>
            <a:r>
              <a:rPr lang="es-AR" dirty="0"/>
              <a:t> trabajado</a:t>
            </a:r>
            <a:r>
              <a:rPr lang="es-AR" dirty="0">
                <a:effectLst/>
              </a:rPr>
              <a:t> contiene 253.680 respuestas de encuestas del BRFSS de 2015 limpio que se utilizó principalmente para la clasificación binaria de enfermedades cardíacas. </a:t>
            </a:r>
          </a:p>
          <a:p>
            <a:pPr marL="285750" indent="-228600">
              <a:lnSpc>
                <a:spcPct val="90000"/>
              </a:lnSpc>
              <a:spcAft>
                <a:spcPts val="800"/>
              </a:spcAft>
              <a:buFont typeface="Arial" panose="020B0604020202020204" pitchFamily="34" charset="0"/>
              <a:buChar char="•"/>
            </a:pPr>
            <a:endParaRPr lang="es-AR" dirty="0">
              <a:effectLst/>
            </a:endParaRPr>
          </a:p>
        </p:txBody>
      </p:sp>
    </p:spTree>
    <p:extLst>
      <p:ext uri="{BB962C8B-B14F-4D97-AF65-F5344CB8AC3E}">
        <p14:creationId xmlns:p14="http://schemas.microsoft.com/office/powerpoint/2010/main" val="3113364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1;g7a07198dab_0_23">
            <a:extLst>
              <a:ext uri="{FF2B5EF4-FFF2-40B4-BE49-F238E27FC236}">
                <a16:creationId xmlns:a16="http://schemas.microsoft.com/office/drawing/2014/main" id="{64A0ADAA-E328-A94E-A5D8-C10D6D411EB9}"/>
              </a:ext>
            </a:extLst>
          </p:cNvPr>
          <p:cNvSpPr/>
          <p:nvPr/>
        </p:nvSpPr>
        <p:spPr>
          <a:xfrm>
            <a:off x="475363" y="1520540"/>
            <a:ext cx="2013600" cy="8529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s-ES_tradnl" sz="1400" b="1" dirty="0">
                <a:solidFill>
                  <a:srgbClr val="FFFFFF"/>
                </a:solidFill>
                <a:ea typeface="Franklin Gothic"/>
                <a:cs typeface="Franklin Gothic"/>
                <a:sym typeface="Franklin Gothic"/>
              </a:rPr>
              <a:t>VARIABLE DE RESULTADO</a:t>
            </a:r>
          </a:p>
        </p:txBody>
      </p:sp>
      <p:sp>
        <p:nvSpPr>
          <p:cNvPr id="6" name="Google Shape;132;g7a07198dab_0_23">
            <a:extLst>
              <a:ext uri="{FF2B5EF4-FFF2-40B4-BE49-F238E27FC236}">
                <a16:creationId xmlns:a16="http://schemas.microsoft.com/office/drawing/2014/main" id="{9F042D44-BC7F-994E-B949-A462A06A3AC2}"/>
              </a:ext>
            </a:extLst>
          </p:cNvPr>
          <p:cNvSpPr/>
          <p:nvPr/>
        </p:nvSpPr>
        <p:spPr>
          <a:xfrm>
            <a:off x="5075751" y="1520540"/>
            <a:ext cx="2013600" cy="8529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s-ES_tradnl" sz="1400" b="1">
                <a:solidFill>
                  <a:srgbClr val="FFFFFF"/>
                </a:solidFill>
                <a:ea typeface="Franklin Gothic"/>
                <a:cs typeface="Franklin Gothic"/>
                <a:sym typeface="Franklin Gothic"/>
              </a:rPr>
              <a:t>VARIABLES EXPLICATIVAS</a:t>
            </a:r>
          </a:p>
        </p:txBody>
      </p:sp>
      <p:sp>
        <p:nvSpPr>
          <p:cNvPr id="7" name="Google Shape;133;g7a07198dab_0_23">
            <a:extLst>
              <a:ext uri="{FF2B5EF4-FFF2-40B4-BE49-F238E27FC236}">
                <a16:creationId xmlns:a16="http://schemas.microsoft.com/office/drawing/2014/main" id="{B2B3B3BD-DE0D-2D40-8436-EF5881500427}"/>
              </a:ext>
            </a:extLst>
          </p:cNvPr>
          <p:cNvSpPr/>
          <p:nvPr/>
        </p:nvSpPr>
        <p:spPr>
          <a:xfrm>
            <a:off x="9676138" y="1520540"/>
            <a:ext cx="2013600" cy="8529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s-ES_tradnl" sz="1400" b="1">
                <a:solidFill>
                  <a:srgbClr val="FFFFFF"/>
                </a:solidFill>
                <a:ea typeface="Franklin Gothic"/>
                <a:cs typeface="Franklin Gothic"/>
                <a:sym typeface="Franklin Gothic"/>
              </a:rPr>
              <a:t>NO EXPLICADO</a:t>
            </a:r>
          </a:p>
        </p:txBody>
      </p:sp>
      <p:sp>
        <p:nvSpPr>
          <p:cNvPr id="11" name="Google Shape;137;g7a07198dab_0_23">
            <a:extLst>
              <a:ext uri="{FF2B5EF4-FFF2-40B4-BE49-F238E27FC236}">
                <a16:creationId xmlns:a16="http://schemas.microsoft.com/office/drawing/2014/main" id="{4FF263EB-B4BE-8247-B9E4-BA3E7EFC3F83}"/>
              </a:ext>
            </a:extLst>
          </p:cNvPr>
          <p:cNvSpPr txBox="1"/>
          <p:nvPr/>
        </p:nvSpPr>
        <p:spPr>
          <a:xfrm>
            <a:off x="493063" y="2555622"/>
            <a:ext cx="1978200" cy="400079"/>
          </a:xfrm>
          <a:prstGeom prst="rect">
            <a:avLst/>
          </a:prstGeom>
          <a:solidFill>
            <a:schemeClr val="bg2"/>
          </a:solidFill>
          <a:ln>
            <a:noFill/>
          </a:ln>
        </p:spPr>
        <p:txBody>
          <a:bodyPr spcFirstLastPara="1" wrap="square" lIns="91425" tIns="91425" rIns="91425" bIns="91425" anchor="t" anchorCtr="0">
            <a:spAutoFit/>
          </a:bodyPr>
          <a:lstStyle/>
          <a:p>
            <a:r>
              <a:rPr lang="es-ES_tradnl" sz="1400" i="1" dirty="0">
                <a:ea typeface="Franklin Gothic"/>
                <a:cs typeface="Franklin Gothic"/>
                <a:sym typeface="Franklin Gothic"/>
              </a:rPr>
              <a:t>Heart </a:t>
            </a:r>
            <a:r>
              <a:rPr lang="es-ES_tradnl" sz="1400" i="1" dirty="0" err="1">
                <a:ea typeface="Franklin Gothic"/>
                <a:cs typeface="Franklin Gothic"/>
                <a:sym typeface="Franklin Gothic"/>
              </a:rPr>
              <a:t>disease</a:t>
            </a:r>
            <a:r>
              <a:rPr lang="es-ES_tradnl" sz="1400" i="1" dirty="0">
                <a:ea typeface="Franklin Gothic"/>
                <a:cs typeface="Franklin Gothic"/>
                <a:sym typeface="Franklin Gothic"/>
              </a:rPr>
              <a:t> </a:t>
            </a:r>
            <a:r>
              <a:rPr lang="es-ES_tradnl" sz="1400" i="1" dirty="0" err="1">
                <a:ea typeface="Franklin Gothic"/>
                <a:cs typeface="Franklin Gothic"/>
                <a:sym typeface="Franklin Gothic"/>
              </a:rPr>
              <a:t>or</a:t>
            </a:r>
            <a:r>
              <a:rPr lang="es-ES_tradnl" sz="1400" i="1" dirty="0">
                <a:ea typeface="Franklin Gothic"/>
                <a:cs typeface="Franklin Gothic"/>
                <a:sym typeface="Franklin Gothic"/>
              </a:rPr>
              <a:t> </a:t>
            </a:r>
            <a:r>
              <a:rPr lang="es-ES_tradnl" sz="1400" i="1" dirty="0" err="1">
                <a:ea typeface="Franklin Gothic"/>
                <a:cs typeface="Franklin Gothic"/>
                <a:sym typeface="Franklin Gothic"/>
              </a:rPr>
              <a:t>attack</a:t>
            </a:r>
            <a:endParaRPr lang="es-ES_tradnl" sz="1400" i="1" dirty="0">
              <a:ea typeface="Franklin Gothic"/>
              <a:cs typeface="Franklin Gothic"/>
              <a:sym typeface="Franklin Gothic"/>
            </a:endParaRPr>
          </a:p>
        </p:txBody>
      </p:sp>
      <p:sp>
        <p:nvSpPr>
          <p:cNvPr id="15" name="Google Shape;141;g7a07198dab_0_23">
            <a:extLst>
              <a:ext uri="{FF2B5EF4-FFF2-40B4-BE49-F238E27FC236}">
                <a16:creationId xmlns:a16="http://schemas.microsoft.com/office/drawing/2014/main" id="{14A2D51C-0807-B145-8F62-2C2D4A0193A0}"/>
              </a:ext>
            </a:extLst>
          </p:cNvPr>
          <p:cNvSpPr txBox="1"/>
          <p:nvPr/>
        </p:nvSpPr>
        <p:spPr>
          <a:xfrm>
            <a:off x="9575642" y="2836250"/>
            <a:ext cx="2266480" cy="1237231"/>
          </a:xfrm>
          <a:prstGeom prst="rect">
            <a:avLst/>
          </a:prstGeom>
          <a:solidFill>
            <a:schemeClr val="bg2"/>
          </a:solidFill>
          <a:ln>
            <a:noFill/>
          </a:ln>
        </p:spPr>
        <p:txBody>
          <a:bodyPr spcFirstLastPara="1" wrap="square" lIns="91425" tIns="91425" rIns="91425" bIns="91425" anchor="t" anchorCtr="0">
            <a:spAutoFit/>
          </a:bodyPr>
          <a:lstStyle/>
          <a:p>
            <a:pPr>
              <a:lnSpc>
                <a:spcPct val="120000"/>
              </a:lnSpc>
            </a:pPr>
            <a:r>
              <a:rPr lang="es-ES_tradnl" sz="1400" dirty="0">
                <a:ea typeface="Franklin Gothic"/>
                <a:cs typeface="Franklin Gothic"/>
                <a:sym typeface="Franklin Gothic"/>
              </a:rPr>
              <a:t>Efectos de largo plazo</a:t>
            </a:r>
          </a:p>
          <a:p>
            <a:pPr>
              <a:lnSpc>
                <a:spcPct val="120000"/>
              </a:lnSpc>
            </a:pPr>
            <a:r>
              <a:rPr lang="es-ES_tradnl" sz="1400" dirty="0">
                <a:ea typeface="Franklin Gothic"/>
                <a:cs typeface="Franklin Gothic"/>
                <a:sym typeface="Franklin Gothic"/>
              </a:rPr>
              <a:t>Variables con poca variación</a:t>
            </a:r>
          </a:p>
          <a:p>
            <a:pPr>
              <a:lnSpc>
                <a:spcPct val="120000"/>
              </a:lnSpc>
            </a:pPr>
            <a:r>
              <a:rPr lang="es-ES_tradnl" sz="1400" dirty="0">
                <a:ea typeface="Franklin Gothic"/>
                <a:cs typeface="Franklin Gothic"/>
                <a:sym typeface="Franklin Gothic"/>
              </a:rPr>
              <a:t>Variables con pocos datos</a:t>
            </a:r>
          </a:p>
          <a:p>
            <a:endParaRPr lang="es-ES_tradnl" dirty="0">
              <a:latin typeface="Franklin Gothic"/>
              <a:ea typeface="Franklin Gothic"/>
              <a:cs typeface="Franklin Gothic"/>
              <a:sym typeface="Franklin Gothic"/>
            </a:endParaRPr>
          </a:p>
        </p:txBody>
      </p:sp>
      <p:sp>
        <p:nvSpPr>
          <p:cNvPr id="16" name="Google Shape;142;g7a07198dab_0_23">
            <a:extLst>
              <a:ext uri="{FF2B5EF4-FFF2-40B4-BE49-F238E27FC236}">
                <a16:creationId xmlns:a16="http://schemas.microsoft.com/office/drawing/2014/main" id="{714BABB2-6CCA-3841-8646-4A18C0C1B69C}"/>
              </a:ext>
            </a:extLst>
          </p:cNvPr>
          <p:cNvSpPr txBox="1"/>
          <p:nvPr/>
        </p:nvSpPr>
        <p:spPr>
          <a:xfrm>
            <a:off x="3260463" y="1623740"/>
            <a:ext cx="383700" cy="738633"/>
          </a:xfrm>
          <a:prstGeom prst="rect">
            <a:avLst/>
          </a:prstGeom>
          <a:noFill/>
          <a:ln>
            <a:noFill/>
          </a:ln>
        </p:spPr>
        <p:txBody>
          <a:bodyPr spcFirstLastPara="1" wrap="square" lIns="91425" tIns="91425" rIns="91425" bIns="91425" anchor="t" anchorCtr="0">
            <a:spAutoFit/>
          </a:bodyPr>
          <a:lstStyle/>
          <a:p>
            <a:r>
              <a:rPr lang="es-ES_tradnl" sz="3600" dirty="0">
                <a:ea typeface="Franklin Gothic"/>
                <a:cs typeface="Franklin Gothic"/>
                <a:sym typeface="Franklin Gothic"/>
              </a:rPr>
              <a:t>=</a:t>
            </a:r>
          </a:p>
        </p:txBody>
      </p:sp>
      <p:sp>
        <p:nvSpPr>
          <p:cNvPr id="17" name="Google Shape;143;g7a07198dab_0_23">
            <a:extLst>
              <a:ext uri="{FF2B5EF4-FFF2-40B4-BE49-F238E27FC236}">
                <a16:creationId xmlns:a16="http://schemas.microsoft.com/office/drawing/2014/main" id="{28FEA44D-4056-DB46-9F3C-98BFC5EFEC0F}"/>
              </a:ext>
            </a:extLst>
          </p:cNvPr>
          <p:cNvSpPr txBox="1"/>
          <p:nvPr/>
        </p:nvSpPr>
        <p:spPr>
          <a:xfrm>
            <a:off x="8137238" y="1623741"/>
            <a:ext cx="383700" cy="738633"/>
          </a:xfrm>
          <a:prstGeom prst="rect">
            <a:avLst/>
          </a:prstGeom>
          <a:noFill/>
          <a:ln>
            <a:noFill/>
          </a:ln>
        </p:spPr>
        <p:txBody>
          <a:bodyPr spcFirstLastPara="1" wrap="square" lIns="91425" tIns="91425" rIns="91425" bIns="91425" anchor="t" anchorCtr="0">
            <a:spAutoFit/>
          </a:bodyPr>
          <a:lstStyle/>
          <a:p>
            <a:r>
              <a:rPr lang="es-ES_tradnl" sz="3600">
                <a:ea typeface="Franklin Gothic"/>
                <a:cs typeface="Franklin Gothic"/>
                <a:sym typeface="Franklin Gothic"/>
              </a:rPr>
              <a:t>+</a:t>
            </a:r>
          </a:p>
        </p:txBody>
      </p:sp>
      <p:graphicFrame>
        <p:nvGraphicFramePr>
          <p:cNvPr id="26" name="Google Shape;159;g7a07198dab_0_11">
            <a:extLst>
              <a:ext uri="{FF2B5EF4-FFF2-40B4-BE49-F238E27FC236}">
                <a16:creationId xmlns:a16="http://schemas.microsoft.com/office/drawing/2014/main" id="{23BF899C-D65E-4ECF-A1EB-7859F0A59B16}"/>
              </a:ext>
            </a:extLst>
          </p:cNvPr>
          <p:cNvGraphicFramePr/>
          <p:nvPr/>
        </p:nvGraphicFramePr>
        <p:xfrm>
          <a:off x="297768" y="5316382"/>
          <a:ext cx="2486345" cy="1028610"/>
        </p:xfrm>
        <a:graphic>
          <a:graphicData uri="http://schemas.openxmlformats.org/drawingml/2006/table">
            <a:tbl>
              <a:tblPr>
                <a:noFill/>
              </a:tblPr>
              <a:tblGrid>
                <a:gridCol w="1006867">
                  <a:extLst>
                    <a:ext uri="{9D8B030D-6E8A-4147-A177-3AD203B41FA5}">
                      <a16:colId xmlns:a16="http://schemas.microsoft.com/office/drawing/2014/main" val="20000"/>
                    </a:ext>
                  </a:extLst>
                </a:gridCol>
                <a:gridCol w="1479478">
                  <a:extLst>
                    <a:ext uri="{9D8B030D-6E8A-4147-A177-3AD203B41FA5}">
                      <a16:colId xmlns:a16="http://schemas.microsoft.com/office/drawing/2014/main" val="20001"/>
                    </a:ext>
                  </a:extLst>
                </a:gridCol>
              </a:tblGrid>
              <a:tr h="277650">
                <a:tc>
                  <a:txBody>
                    <a:bodyPr/>
                    <a:lstStyle/>
                    <a:p>
                      <a:pPr marL="0" lvl="0" indent="0" algn="l" rtl="0">
                        <a:spcBef>
                          <a:spcPts val="0"/>
                        </a:spcBef>
                        <a:spcAft>
                          <a:spcPts val="0"/>
                        </a:spcAft>
                        <a:buNone/>
                      </a:pPr>
                      <a:r>
                        <a:rPr lang="en-US" sz="1050" b="1" dirty="0">
                          <a:latin typeface="+mn-lt"/>
                          <a:ea typeface="Franklin Gothic"/>
                          <a:cs typeface="Franklin Gothic"/>
                          <a:sym typeface="Franklin Gothic"/>
                        </a:rPr>
                        <a:t>País</a:t>
                      </a:r>
                      <a:endParaRPr sz="1050" b="1" dirty="0">
                        <a:latin typeface="+mn-lt"/>
                        <a:ea typeface="Franklin Gothic"/>
                        <a:cs typeface="Franklin Gothic"/>
                        <a:sym typeface="Franklin Gothic"/>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s-AR" sz="1050" dirty="0">
                          <a:latin typeface="+mn-lt"/>
                          <a:ea typeface="Franklin Gothic"/>
                          <a:cs typeface="Franklin Gothic"/>
                          <a:sym typeface="Franklin Gothic"/>
                        </a:rPr>
                        <a:t>Estados Unidos</a:t>
                      </a:r>
                      <a:endParaRPr sz="1050" dirty="0">
                        <a:latin typeface="+mn-lt"/>
                        <a:ea typeface="Franklin Gothic"/>
                        <a:cs typeface="Franklin Gothic"/>
                        <a:sym typeface="Franklin Gothic"/>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0"/>
                  </a:ext>
                </a:extLst>
              </a:tr>
              <a:tr h="277650">
                <a:tc>
                  <a:txBody>
                    <a:bodyPr/>
                    <a:lstStyle/>
                    <a:p>
                      <a:pPr marL="0" lvl="0" indent="0" algn="l" rtl="0">
                        <a:spcBef>
                          <a:spcPts val="0"/>
                        </a:spcBef>
                        <a:spcAft>
                          <a:spcPts val="0"/>
                        </a:spcAft>
                        <a:buNone/>
                      </a:pPr>
                      <a:r>
                        <a:rPr lang="en-US" sz="1050" b="1" dirty="0" err="1">
                          <a:latin typeface="+mn-lt"/>
                          <a:ea typeface="Franklin Gothic"/>
                          <a:cs typeface="Franklin Gothic"/>
                          <a:sym typeface="Franklin Gothic"/>
                        </a:rPr>
                        <a:t>Período</a:t>
                      </a:r>
                      <a:endParaRPr sz="1050" b="1" dirty="0">
                        <a:latin typeface="+mn-lt"/>
                        <a:ea typeface="Franklin Gothic"/>
                        <a:cs typeface="Franklin Gothic"/>
                        <a:sym typeface="Franklin Gothic"/>
                      </a:endParaRPr>
                    </a:p>
                  </a:txBody>
                  <a:tcPr marL="91425" marR="91425" marT="91425" marB="91425">
                    <a:lnL w="9525" cap="flat" cmpd="sng">
                      <a:solidFill>
                        <a:srgbClr val="B7B7B7"/>
                      </a:solidFill>
                      <a:prstDash val="solid"/>
                      <a:round/>
                      <a:headEnd type="none" w="sm" len="sm"/>
                      <a:tailEnd type="none" w="sm" len="sm"/>
                    </a:lnL>
                    <a:lnR w="9525" cap="flat" cmpd="sng" algn="ctr">
                      <a:solidFill>
                        <a:srgbClr val="B7B7B7"/>
                      </a:solidFill>
                      <a:prstDash val="solid"/>
                      <a:round/>
                      <a:headEnd type="none" w="sm" len="sm"/>
                      <a:tailEnd type="none" w="sm" len="sm"/>
                    </a:lnR>
                    <a:lnT w="9525" cap="flat" cmpd="sng" algn="ctr">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US" sz="1050" dirty="0">
                          <a:latin typeface="+mn-lt"/>
                          <a:ea typeface="Franklin Gothic"/>
                          <a:cs typeface="Franklin Gothic"/>
                          <a:sym typeface="Franklin Gothic"/>
                        </a:rPr>
                        <a:t>01/2015 – 12/2015</a:t>
                      </a:r>
                      <a:endParaRPr sz="1050" dirty="0">
                        <a:latin typeface="+mn-lt"/>
                        <a:ea typeface="Franklin Gothic"/>
                        <a:cs typeface="Franklin Gothic"/>
                        <a:sym typeface="Franklin Gothic"/>
                      </a:endParaRPr>
                    </a:p>
                  </a:txBody>
                  <a:tcPr marL="91425" marR="91425" marT="91425" marB="91425">
                    <a:lnL w="9525" cap="flat" cmpd="sng" algn="ctr">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lgn="ctr">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2"/>
                  </a:ext>
                </a:extLst>
              </a:tr>
              <a:tr h="277650">
                <a:tc>
                  <a:txBody>
                    <a:bodyPr/>
                    <a:lstStyle/>
                    <a:p>
                      <a:pPr marL="0" lvl="0" indent="0" algn="l" rtl="0">
                        <a:spcBef>
                          <a:spcPts val="0"/>
                        </a:spcBef>
                        <a:spcAft>
                          <a:spcPts val="0"/>
                        </a:spcAft>
                        <a:buNone/>
                      </a:pPr>
                      <a:r>
                        <a:rPr lang="es-AR" sz="1050" b="1" dirty="0">
                          <a:latin typeface="+mn-lt"/>
                          <a:ea typeface="Franklin Gothic"/>
                          <a:cs typeface="Franklin Gothic"/>
                          <a:sym typeface="Franklin Gothic"/>
                        </a:rPr>
                        <a:t>Encuesta</a:t>
                      </a:r>
                      <a:endParaRPr sz="1050" b="1" dirty="0">
                        <a:latin typeface="+mn-lt"/>
                        <a:ea typeface="Franklin Gothic"/>
                        <a:cs typeface="Franklin Gothic"/>
                        <a:sym typeface="Franklin Gothic"/>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s-AR" sz="1050" dirty="0">
                          <a:latin typeface="+mn-lt"/>
                          <a:ea typeface="Franklin Gothic"/>
                          <a:cs typeface="Franklin Gothic"/>
                          <a:sym typeface="Franklin Gothic"/>
                        </a:rPr>
                        <a:t>BRFSS</a:t>
                      </a:r>
                      <a:endParaRPr sz="1050" dirty="0">
                        <a:latin typeface="+mn-lt"/>
                        <a:ea typeface="Franklin Gothic"/>
                        <a:cs typeface="Franklin Gothic"/>
                        <a:sym typeface="Franklin Gothic"/>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 name="Título 1">
            <a:extLst>
              <a:ext uri="{FF2B5EF4-FFF2-40B4-BE49-F238E27FC236}">
                <a16:creationId xmlns:a16="http://schemas.microsoft.com/office/drawing/2014/main" id="{4169BC86-23B8-40A6-BFEE-274CC27201FA}"/>
              </a:ext>
            </a:extLst>
          </p:cNvPr>
          <p:cNvSpPr>
            <a:spLocks noGrp="1"/>
          </p:cNvSpPr>
          <p:nvPr>
            <p:ph type="title"/>
          </p:nvPr>
        </p:nvSpPr>
        <p:spPr>
          <a:xfrm>
            <a:off x="316872" y="350576"/>
            <a:ext cx="11525250" cy="644524"/>
          </a:xfrm>
          <a:solidFill>
            <a:schemeClr val="tx1"/>
          </a:solidFill>
        </p:spPr>
        <p:txBody>
          <a:bodyPr>
            <a:normAutofit/>
          </a:bodyPr>
          <a:lstStyle/>
          <a:p>
            <a:pPr algn="ctr"/>
            <a:r>
              <a:rPr lang="es-ES_tradnl" sz="3200" dirty="0">
                <a:solidFill>
                  <a:schemeClr val="bg1"/>
                </a:solidFill>
              </a:rPr>
              <a:t>MODELO DE CLASIFICACIÓN</a:t>
            </a:r>
          </a:p>
        </p:txBody>
      </p:sp>
      <p:grpSp>
        <p:nvGrpSpPr>
          <p:cNvPr id="2" name="Grupo 1">
            <a:extLst>
              <a:ext uri="{FF2B5EF4-FFF2-40B4-BE49-F238E27FC236}">
                <a16:creationId xmlns:a16="http://schemas.microsoft.com/office/drawing/2014/main" id="{14DB1719-1BB0-4CFB-A06C-3F1FF566B201}"/>
              </a:ext>
            </a:extLst>
          </p:cNvPr>
          <p:cNvGrpSpPr/>
          <p:nvPr/>
        </p:nvGrpSpPr>
        <p:grpSpPr>
          <a:xfrm>
            <a:off x="3895945" y="2795050"/>
            <a:ext cx="4367104" cy="2556862"/>
            <a:chOff x="4243496" y="2780598"/>
            <a:chExt cx="4367104" cy="2556862"/>
          </a:xfrm>
          <a:solidFill>
            <a:schemeClr val="bg2"/>
          </a:solidFill>
        </p:grpSpPr>
        <p:sp>
          <p:nvSpPr>
            <p:cNvPr id="12" name="Google Shape;138;g7a07198dab_0_23">
              <a:extLst>
                <a:ext uri="{FF2B5EF4-FFF2-40B4-BE49-F238E27FC236}">
                  <a16:creationId xmlns:a16="http://schemas.microsoft.com/office/drawing/2014/main" id="{BCD24D1E-8012-4649-8B6C-762AADDE0363}"/>
                </a:ext>
              </a:extLst>
            </p:cNvPr>
            <p:cNvSpPr txBox="1"/>
            <p:nvPr/>
          </p:nvSpPr>
          <p:spPr>
            <a:xfrm>
              <a:off x="4243496" y="2782945"/>
              <a:ext cx="2471700" cy="2554515"/>
            </a:xfrm>
            <a:prstGeom prst="rect">
              <a:avLst/>
            </a:prstGeom>
            <a:grpFill/>
            <a:ln>
              <a:noFill/>
            </a:ln>
          </p:spPr>
          <p:txBody>
            <a:bodyPr spcFirstLastPara="1" wrap="square" lIns="91425" tIns="91425" rIns="91425" bIns="91425" anchor="t" anchorCtr="0">
              <a:spAutoFit/>
            </a:bodyPr>
            <a:lstStyle/>
            <a:p>
              <a:pPr lvl="0"/>
              <a:r>
                <a:rPr lang="en-US" sz="1400" i="1" dirty="0" err="1">
                  <a:latin typeface="Franklin Gothic"/>
                  <a:ea typeface="Franklin Gothic"/>
                  <a:cs typeface="Franklin Gothic"/>
                  <a:sym typeface="Franklin Gothic"/>
                </a:rPr>
                <a:t>HighBP</a:t>
              </a:r>
              <a:endParaRPr lang="en-US" sz="1400" i="1" dirty="0">
                <a:latin typeface="Franklin Gothic"/>
                <a:ea typeface="Franklin Gothic"/>
                <a:cs typeface="Franklin Gothic"/>
                <a:sym typeface="Franklin Gothic"/>
              </a:endParaRPr>
            </a:p>
            <a:p>
              <a:pPr lvl="0"/>
              <a:r>
                <a:rPr lang="en-US" sz="1400" i="1" dirty="0" err="1">
                  <a:latin typeface="Franklin Gothic"/>
                  <a:ea typeface="Franklin Gothic"/>
                  <a:cs typeface="Franklin Gothic"/>
                  <a:sym typeface="Franklin Gothic"/>
                </a:rPr>
                <a:t>HighCol</a:t>
              </a:r>
              <a:endParaRPr lang="en-US" sz="1400" i="1" dirty="0">
                <a:latin typeface="Franklin Gothic"/>
                <a:ea typeface="Franklin Gothic"/>
                <a:cs typeface="Franklin Gothic"/>
                <a:sym typeface="Franklin Gothic"/>
              </a:endParaRPr>
            </a:p>
            <a:p>
              <a:pPr lvl="0"/>
              <a:r>
                <a:rPr lang="en-US" sz="1400" i="1" dirty="0">
                  <a:latin typeface="Franklin Gothic"/>
                  <a:ea typeface="Franklin Gothic"/>
                  <a:cs typeface="Franklin Gothic"/>
                  <a:sym typeface="Franklin Gothic"/>
                </a:rPr>
                <a:t>BMI</a:t>
              </a:r>
            </a:p>
            <a:p>
              <a:pPr lvl="0"/>
              <a:r>
                <a:rPr lang="en-US" sz="1400" i="1" dirty="0">
                  <a:latin typeface="Franklin Gothic"/>
                  <a:ea typeface="Franklin Gothic"/>
                  <a:cs typeface="Franklin Gothic"/>
                  <a:sym typeface="Franklin Gothic"/>
                </a:rPr>
                <a:t>Smoker</a:t>
              </a:r>
            </a:p>
            <a:p>
              <a:r>
                <a:rPr lang="es-ES_tradnl" sz="1400" i="1" dirty="0" err="1">
                  <a:latin typeface="Franklin Gothic"/>
                  <a:sym typeface="Franklin Gothic"/>
                </a:rPr>
                <a:t>Stroke</a:t>
              </a:r>
              <a:endParaRPr lang="es-ES_tradnl" sz="1400" i="1" dirty="0">
                <a:latin typeface="Franklin Gothic"/>
                <a:sym typeface="Franklin Gothic"/>
              </a:endParaRPr>
            </a:p>
            <a:p>
              <a:r>
                <a:rPr lang="es-ES_tradnl" sz="1400" i="1" dirty="0" err="1">
                  <a:latin typeface="Franklin Gothic"/>
                  <a:sym typeface="Franklin Gothic"/>
                </a:rPr>
                <a:t>CholCheck</a:t>
              </a:r>
              <a:endParaRPr lang="es-ES_tradnl" sz="1400" i="1" dirty="0">
                <a:latin typeface="Franklin Gothic"/>
                <a:sym typeface="Franklin Gothic"/>
              </a:endParaRPr>
            </a:p>
            <a:p>
              <a:r>
                <a:rPr lang="es-ES_tradnl" sz="1400" i="1" dirty="0" err="1">
                  <a:latin typeface="Franklin Gothic"/>
                  <a:sym typeface="Franklin Gothic"/>
                </a:rPr>
                <a:t>PhysActivity</a:t>
              </a:r>
              <a:endParaRPr lang="es-ES_tradnl" sz="1400" i="1" dirty="0">
                <a:latin typeface="Franklin Gothic"/>
                <a:sym typeface="Franklin Gothic"/>
              </a:endParaRPr>
            </a:p>
            <a:p>
              <a:r>
                <a:rPr lang="es-ES_tradnl" sz="1400" i="1" dirty="0" err="1">
                  <a:latin typeface="Franklin Gothic"/>
                  <a:sym typeface="Franklin Gothic"/>
                </a:rPr>
                <a:t>Fruits</a:t>
              </a:r>
              <a:endParaRPr lang="es-ES_tradnl" sz="1400" i="1" dirty="0">
                <a:latin typeface="Franklin Gothic"/>
                <a:sym typeface="Franklin Gothic"/>
              </a:endParaRPr>
            </a:p>
            <a:p>
              <a:r>
                <a:rPr lang="es-ES_tradnl" sz="1400" i="1" dirty="0" err="1">
                  <a:latin typeface="Franklin Gothic"/>
                  <a:sym typeface="Franklin Gothic"/>
                </a:rPr>
                <a:t>DiffWalk</a:t>
              </a:r>
              <a:endParaRPr lang="es-ES_tradnl" sz="1400" i="1" dirty="0">
                <a:latin typeface="Franklin Gothic"/>
                <a:sym typeface="Franklin Gothic"/>
              </a:endParaRPr>
            </a:p>
            <a:p>
              <a:r>
                <a:rPr lang="es-ES_tradnl" sz="1400" i="1" dirty="0">
                  <a:latin typeface="Franklin Gothic"/>
                  <a:sym typeface="Franklin Gothic"/>
                </a:rPr>
                <a:t>Sex</a:t>
              </a:r>
            </a:p>
            <a:p>
              <a:r>
                <a:rPr lang="es-ES_tradnl" sz="1400" i="1" dirty="0">
                  <a:latin typeface="Franklin Gothic"/>
                  <a:sym typeface="Franklin Gothic"/>
                </a:rPr>
                <a:t>Age</a:t>
              </a:r>
            </a:p>
          </p:txBody>
        </p:sp>
        <p:sp>
          <p:nvSpPr>
            <p:cNvPr id="22" name="Google Shape;138;g7a07198dab_0_23">
              <a:extLst>
                <a:ext uri="{FF2B5EF4-FFF2-40B4-BE49-F238E27FC236}">
                  <a16:creationId xmlns:a16="http://schemas.microsoft.com/office/drawing/2014/main" id="{3EB54EA6-5A33-40C3-AC17-A851A3E396D8}"/>
                </a:ext>
              </a:extLst>
            </p:cNvPr>
            <p:cNvSpPr txBox="1"/>
            <p:nvPr/>
          </p:nvSpPr>
          <p:spPr>
            <a:xfrm>
              <a:off x="6138900" y="2780598"/>
              <a:ext cx="2471700" cy="2123628"/>
            </a:xfrm>
            <a:prstGeom prst="rect">
              <a:avLst/>
            </a:prstGeom>
            <a:grpFill/>
            <a:ln>
              <a:noFill/>
            </a:ln>
          </p:spPr>
          <p:txBody>
            <a:bodyPr spcFirstLastPara="1" wrap="square" lIns="91425" tIns="91425" rIns="91425" bIns="91425" anchor="t" anchorCtr="0">
              <a:spAutoFit/>
            </a:bodyPr>
            <a:lstStyle/>
            <a:p>
              <a:pPr lvl="1"/>
              <a:r>
                <a:rPr lang="en-US" sz="1400" i="1" dirty="0">
                  <a:latin typeface="Franklin Gothic"/>
                  <a:ea typeface="Franklin Gothic"/>
                  <a:cs typeface="Franklin Gothic"/>
                  <a:sym typeface="Franklin Gothic"/>
                </a:rPr>
                <a:t>Veggies</a:t>
              </a:r>
            </a:p>
            <a:p>
              <a:pPr lvl="1"/>
              <a:r>
                <a:rPr lang="en-US" sz="1400" i="1" dirty="0" err="1">
                  <a:latin typeface="Franklin Gothic"/>
                  <a:ea typeface="Franklin Gothic"/>
                  <a:cs typeface="Franklin Gothic"/>
                  <a:sym typeface="Franklin Gothic"/>
                </a:rPr>
                <a:t>HvyAlcoholComsump</a:t>
              </a:r>
              <a:endParaRPr lang="en-US" sz="1400" i="1" dirty="0">
                <a:latin typeface="Franklin Gothic"/>
                <a:ea typeface="Franklin Gothic"/>
                <a:cs typeface="Franklin Gothic"/>
                <a:sym typeface="Franklin Gothic"/>
              </a:endParaRPr>
            </a:p>
            <a:p>
              <a:pPr lvl="1"/>
              <a:r>
                <a:rPr lang="en-US" sz="1400" i="1" dirty="0" err="1">
                  <a:latin typeface="Franklin Gothic"/>
                  <a:ea typeface="Franklin Gothic"/>
                  <a:cs typeface="Franklin Gothic"/>
                  <a:sym typeface="Franklin Gothic"/>
                </a:rPr>
                <a:t>AnyHealthcare</a:t>
              </a:r>
              <a:endParaRPr lang="en-US" sz="1400" i="1" dirty="0">
                <a:latin typeface="Franklin Gothic"/>
                <a:ea typeface="Franklin Gothic"/>
                <a:cs typeface="Franklin Gothic"/>
                <a:sym typeface="Franklin Gothic"/>
              </a:endParaRPr>
            </a:p>
            <a:p>
              <a:pPr lvl="1"/>
              <a:r>
                <a:rPr lang="es-ES_tradnl" sz="1400" i="1" dirty="0" err="1">
                  <a:latin typeface="Franklin Gothic"/>
                  <a:sym typeface="Franklin Gothic"/>
                </a:rPr>
                <a:t>GenHlth</a:t>
              </a:r>
              <a:endParaRPr lang="es-ES_tradnl" sz="1400" i="1" dirty="0">
                <a:latin typeface="Franklin Gothic"/>
                <a:sym typeface="Franklin Gothic"/>
              </a:endParaRPr>
            </a:p>
            <a:p>
              <a:pPr lvl="1"/>
              <a:r>
                <a:rPr lang="es-ES_tradnl" sz="1400" i="1" dirty="0" err="1">
                  <a:latin typeface="Franklin Gothic"/>
                  <a:sym typeface="Franklin Gothic"/>
                </a:rPr>
                <a:t>MenHlth</a:t>
              </a:r>
              <a:endParaRPr lang="es-ES_tradnl" sz="1400" i="1" dirty="0">
                <a:latin typeface="Franklin Gothic"/>
                <a:sym typeface="Franklin Gothic"/>
              </a:endParaRPr>
            </a:p>
            <a:p>
              <a:pPr lvl="1"/>
              <a:r>
                <a:rPr lang="es-ES_tradnl" sz="1400" i="1" dirty="0" err="1">
                  <a:latin typeface="Franklin Gothic"/>
                  <a:sym typeface="Franklin Gothic"/>
                </a:rPr>
                <a:t>PhyHlth</a:t>
              </a:r>
              <a:endParaRPr lang="es-ES_tradnl" sz="1400" i="1" dirty="0">
                <a:latin typeface="Franklin Gothic"/>
                <a:sym typeface="Franklin Gothic"/>
              </a:endParaRPr>
            </a:p>
            <a:p>
              <a:pPr lvl="1"/>
              <a:r>
                <a:rPr lang="es-ES_tradnl" sz="1400" i="1" dirty="0">
                  <a:latin typeface="Franklin Gothic"/>
                  <a:sym typeface="Franklin Gothic"/>
                </a:rPr>
                <a:t>Diabetes</a:t>
              </a:r>
            </a:p>
            <a:p>
              <a:pPr lvl="1"/>
              <a:r>
                <a:rPr lang="es-ES_tradnl" sz="1400" i="1" dirty="0" err="1">
                  <a:latin typeface="Franklin Gothic"/>
                  <a:sym typeface="Franklin Gothic"/>
                </a:rPr>
                <a:t>PhysHealth</a:t>
              </a:r>
              <a:endParaRPr lang="es-ES_tradnl" sz="1400" i="1" dirty="0">
                <a:latin typeface="Franklin Gothic"/>
                <a:sym typeface="Franklin Gothic"/>
              </a:endParaRPr>
            </a:p>
            <a:p>
              <a:pPr lvl="1"/>
              <a:r>
                <a:rPr lang="es-ES_tradnl" sz="1400" i="1" dirty="0" err="1">
                  <a:latin typeface="Franklin Gothic"/>
                  <a:sym typeface="Franklin Gothic"/>
                </a:rPr>
                <a:t>Education</a:t>
              </a:r>
              <a:endParaRPr lang="es-ES_tradnl" sz="1400" i="1" dirty="0">
                <a:latin typeface="Franklin Gothic"/>
                <a:sym typeface="Franklin Gothic"/>
              </a:endParaRPr>
            </a:p>
          </p:txBody>
        </p:sp>
      </p:grpSp>
    </p:spTree>
    <p:extLst>
      <p:ext uri="{BB962C8B-B14F-4D97-AF65-F5344CB8AC3E}">
        <p14:creationId xmlns:p14="http://schemas.microsoft.com/office/powerpoint/2010/main" val="244611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56532" y="643467"/>
            <a:ext cx="11210925" cy="744836"/>
          </a:xfrm>
        </p:spPr>
        <p:txBody>
          <a:bodyPr>
            <a:normAutofit/>
          </a:bodyPr>
          <a:lstStyle/>
          <a:p>
            <a:pPr algn="ctr"/>
            <a:r>
              <a:rPr lang="es-AR" sz="3200" dirty="0">
                <a:solidFill>
                  <a:schemeClr val="bg1"/>
                </a:solidFill>
              </a:rPr>
              <a:t>VARIABLES EXPLICATIVAS</a:t>
            </a:r>
            <a:endParaRPr lang="es-ES" sz="3200" dirty="0">
              <a:solidFill>
                <a:schemeClr val="bg1"/>
              </a:solidFill>
            </a:endParaRPr>
          </a:p>
        </p:txBody>
      </p:sp>
      <p:graphicFrame>
        <p:nvGraphicFramePr>
          <p:cNvPr id="3" name="Tabla 3">
            <a:extLst>
              <a:ext uri="{FF2B5EF4-FFF2-40B4-BE49-F238E27FC236}">
                <a16:creationId xmlns:a16="http://schemas.microsoft.com/office/drawing/2014/main" id="{891E4847-391F-4897-83A5-32200E9761FF}"/>
              </a:ext>
            </a:extLst>
          </p:cNvPr>
          <p:cNvGraphicFramePr>
            <a:graphicFrameLocks noGrp="1"/>
          </p:cNvGraphicFramePr>
          <p:nvPr>
            <p:extLst>
              <p:ext uri="{D42A27DB-BD31-4B8C-83A1-F6EECF244321}">
                <p14:modId xmlns:p14="http://schemas.microsoft.com/office/powerpoint/2010/main" val="3112050833"/>
              </p:ext>
            </p:extLst>
          </p:nvPr>
        </p:nvGraphicFramePr>
        <p:xfrm>
          <a:off x="1190817" y="1675227"/>
          <a:ext cx="9810367" cy="4555503"/>
        </p:xfrm>
        <a:graphic>
          <a:graphicData uri="http://schemas.openxmlformats.org/drawingml/2006/table">
            <a:tbl>
              <a:tblPr firstRow="1" bandRow="1">
                <a:tableStyleId>{073A0DAA-6AF3-43AB-8588-CEC1D06C72B9}</a:tableStyleId>
              </a:tblPr>
              <a:tblGrid>
                <a:gridCol w="2956310">
                  <a:extLst>
                    <a:ext uri="{9D8B030D-6E8A-4147-A177-3AD203B41FA5}">
                      <a16:colId xmlns:a16="http://schemas.microsoft.com/office/drawing/2014/main" val="3867223048"/>
                    </a:ext>
                  </a:extLst>
                </a:gridCol>
                <a:gridCol w="3149600">
                  <a:extLst>
                    <a:ext uri="{9D8B030D-6E8A-4147-A177-3AD203B41FA5}">
                      <a16:colId xmlns:a16="http://schemas.microsoft.com/office/drawing/2014/main" val="3060969719"/>
                    </a:ext>
                  </a:extLst>
                </a:gridCol>
                <a:gridCol w="3704457">
                  <a:extLst>
                    <a:ext uri="{9D8B030D-6E8A-4147-A177-3AD203B41FA5}">
                      <a16:colId xmlns:a16="http://schemas.microsoft.com/office/drawing/2014/main" val="711413552"/>
                    </a:ext>
                  </a:extLst>
                </a:gridCol>
              </a:tblGrid>
              <a:tr h="325497">
                <a:tc>
                  <a:txBody>
                    <a:bodyPr/>
                    <a:lstStyle/>
                    <a:p>
                      <a:r>
                        <a:rPr lang="es-AR" sz="1500"/>
                        <a:t>Nombre de la variable</a:t>
                      </a:r>
                      <a:endParaRPr lang="es-ES" sz="1500"/>
                    </a:p>
                  </a:txBody>
                  <a:tcPr marL="73976" marR="73976" marT="36988" marB="36988"/>
                </a:tc>
                <a:tc>
                  <a:txBody>
                    <a:bodyPr/>
                    <a:lstStyle/>
                    <a:p>
                      <a:r>
                        <a:rPr lang="es-AR" sz="1500" dirty="0"/>
                        <a:t>Tipo de variable</a:t>
                      </a:r>
                      <a:endParaRPr lang="es-ES" sz="1500" dirty="0"/>
                    </a:p>
                  </a:txBody>
                  <a:tcPr marL="73976" marR="73976" marT="36988" marB="36988"/>
                </a:tc>
                <a:tc>
                  <a:txBody>
                    <a:bodyPr/>
                    <a:lstStyle/>
                    <a:p>
                      <a:r>
                        <a:rPr lang="es-AR" sz="1500" dirty="0"/>
                        <a:t>Descripción</a:t>
                      </a:r>
                      <a:endParaRPr lang="es-ES" sz="1500" dirty="0"/>
                    </a:p>
                  </a:txBody>
                  <a:tcPr marL="73976" marR="73976" marT="36988" marB="36988"/>
                </a:tc>
                <a:extLst>
                  <a:ext uri="{0D108BD9-81ED-4DB2-BD59-A6C34878D82A}">
                    <a16:rowId xmlns:a16="http://schemas.microsoft.com/office/drawing/2014/main" val="2701323970"/>
                  </a:ext>
                </a:extLst>
              </a:tr>
              <a:tr h="369883">
                <a:tc>
                  <a:txBody>
                    <a:bodyPr/>
                    <a:lstStyle/>
                    <a:p>
                      <a:r>
                        <a:rPr lang="es-AR" sz="1500" dirty="0" err="1"/>
                        <a:t>HighBP</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Presión arterial alta o baja</a:t>
                      </a:r>
                      <a:endParaRPr lang="es-ES" sz="1500" dirty="0"/>
                    </a:p>
                  </a:txBody>
                  <a:tcPr marL="73976" marR="73976" marT="36988" marB="36988"/>
                </a:tc>
                <a:extLst>
                  <a:ext uri="{0D108BD9-81ED-4DB2-BD59-A6C34878D82A}">
                    <a16:rowId xmlns:a16="http://schemas.microsoft.com/office/drawing/2014/main" val="3621118199"/>
                  </a:ext>
                </a:extLst>
              </a:tr>
              <a:tr h="369883">
                <a:tc>
                  <a:txBody>
                    <a:bodyPr/>
                    <a:lstStyle/>
                    <a:p>
                      <a:r>
                        <a:rPr lang="es-AR" sz="1500" dirty="0" err="1"/>
                        <a:t>CholCheck</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Haberse realizado chequeo de colesterol en los últimos 5 años o no</a:t>
                      </a:r>
                      <a:endParaRPr lang="es-ES" sz="1500" dirty="0"/>
                    </a:p>
                  </a:txBody>
                  <a:tcPr marL="73976" marR="73976" marT="36988" marB="36988"/>
                </a:tc>
                <a:extLst>
                  <a:ext uri="{0D108BD9-81ED-4DB2-BD59-A6C34878D82A}">
                    <a16:rowId xmlns:a16="http://schemas.microsoft.com/office/drawing/2014/main" val="1457251537"/>
                  </a:ext>
                </a:extLst>
              </a:tr>
              <a:tr h="369883">
                <a:tc>
                  <a:txBody>
                    <a:bodyPr/>
                    <a:lstStyle/>
                    <a:p>
                      <a:r>
                        <a:rPr lang="es-AR" sz="1500" dirty="0" err="1"/>
                        <a:t>Smoker</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Ser fumador o no</a:t>
                      </a:r>
                      <a:endParaRPr lang="es-ES" sz="1500" dirty="0"/>
                    </a:p>
                  </a:txBody>
                  <a:tcPr marL="73976" marR="73976" marT="36988" marB="36988"/>
                </a:tc>
                <a:extLst>
                  <a:ext uri="{0D108BD9-81ED-4DB2-BD59-A6C34878D82A}">
                    <a16:rowId xmlns:a16="http://schemas.microsoft.com/office/drawing/2014/main" val="2919575674"/>
                  </a:ext>
                </a:extLst>
              </a:tr>
              <a:tr h="369883">
                <a:tc>
                  <a:txBody>
                    <a:bodyPr/>
                    <a:lstStyle/>
                    <a:p>
                      <a:r>
                        <a:rPr lang="es-AR" sz="1500" dirty="0"/>
                        <a:t>BMI</a:t>
                      </a:r>
                      <a:endParaRPr lang="es-ES" sz="1500" dirty="0"/>
                    </a:p>
                  </a:txBody>
                  <a:tcPr marL="73976" marR="73976" marT="36988" marB="36988"/>
                </a:tc>
                <a:tc>
                  <a:txBody>
                    <a:bodyPr/>
                    <a:lstStyle/>
                    <a:p>
                      <a:r>
                        <a:rPr lang="es-AR" sz="1500" dirty="0"/>
                        <a:t>Categórica Ordinal (Numérica)</a:t>
                      </a:r>
                      <a:endParaRPr lang="es-ES" sz="1500" dirty="0"/>
                    </a:p>
                  </a:txBody>
                  <a:tcPr marL="73976" marR="73976" marT="36988" marB="36988"/>
                </a:tc>
                <a:tc>
                  <a:txBody>
                    <a:bodyPr/>
                    <a:lstStyle/>
                    <a:p>
                      <a:r>
                        <a:rPr lang="es-AR" sz="1500" dirty="0"/>
                        <a:t>Índice de masa corporal</a:t>
                      </a:r>
                      <a:endParaRPr lang="es-ES" sz="1500" dirty="0"/>
                    </a:p>
                  </a:txBody>
                  <a:tcPr marL="73976" marR="73976" marT="36988" marB="36988"/>
                </a:tc>
                <a:extLst>
                  <a:ext uri="{0D108BD9-81ED-4DB2-BD59-A6C34878D82A}">
                    <a16:rowId xmlns:a16="http://schemas.microsoft.com/office/drawing/2014/main" val="4258664942"/>
                  </a:ext>
                </a:extLst>
              </a:tr>
              <a:tr h="369883">
                <a:tc>
                  <a:txBody>
                    <a:bodyPr/>
                    <a:lstStyle/>
                    <a:p>
                      <a:r>
                        <a:rPr lang="es-AR" sz="1500" dirty="0" err="1"/>
                        <a:t>Stroke</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Haber sufrido ataque </a:t>
                      </a:r>
                      <a:r>
                        <a:rPr lang="es-AR" sz="1500" dirty="0" err="1"/>
                        <a:t>card</a:t>
                      </a:r>
                      <a:r>
                        <a:rPr lang="es-AR" sz="1500" dirty="0"/>
                        <a:t>. o no</a:t>
                      </a:r>
                      <a:endParaRPr lang="es-ES" sz="1500" dirty="0"/>
                    </a:p>
                  </a:txBody>
                  <a:tcPr marL="73976" marR="73976" marT="36988" marB="36988"/>
                </a:tc>
                <a:extLst>
                  <a:ext uri="{0D108BD9-81ED-4DB2-BD59-A6C34878D82A}">
                    <a16:rowId xmlns:a16="http://schemas.microsoft.com/office/drawing/2014/main" val="189902985"/>
                  </a:ext>
                </a:extLst>
              </a:tr>
              <a:tr h="369883">
                <a:tc>
                  <a:txBody>
                    <a:bodyPr/>
                    <a:lstStyle/>
                    <a:p>
                      <a:r>
                        <a:rPr lang="es-AR" sz="1500" dirty="0"/>
                        <a:t>Diabetes</a:t>
                      </a:r>
                      <a:endParaRPr lang="es-ES" sz="1500" dirty="0"/>
                    </a:p>
                  </a:txBody>
                  <a:tcPr marL="73976" marR="73976" marT="36988" marB="36988"/>
                </a:tc>
                <a:tc>
                  <a:txBody>
                    <a:bodyPr/>
                    <a:lstStyle/>
                    <a:p>
                      <a:r>
                        <a:rPr lang="es-AR" sz="1500" dirty="0"/>
                        <a:t>Categórica Ordinal (Numérica)</a:t>
                      </a:r>
                      <a:endParaRPr lang="es-ES" sz="1500" dirty="0"/>
                    </a:p>
                  </a:txBody>
                  <a:tcPr marL="73976" marR="73976" marT="36988" marB="36988"/>
                </a:tc>
                <a:tc>
                  <a:txBody>
                    <a:bodyPr/>
                    <a:lstStyle/>
                    <a:p>
                      <a:r>
                        <a:rPr lang="es-AR" sz="1500" dirty="0"/>
                        <a:t>Padecer diabetes, estar cerca o no padecer </a:t>
                      </a:r>
                      <a:endParaRPr lang="es-ES" sz="1500" dirty="0"/>
                    </a:p>
                  </a:txBody>
                  <a:tcPr marL="73976" marR="73976" marT="36988" marB="36988"/>
                </a:tc>
                <a:extLst>
                  <a:ext uri="{0D108BD9-81ED-4DB2-BD59-A6C34878D82A}">
                    <a16:rowId xmlns:a16="http://schemas.microsoft.com/office/drawing/2014/main" val="3710312679"/>
                  </a:ext>
                </a:extLst>
              </a:tr>
              <a:tr h="369883">
                <a:tc>
                  <a:txBody>
                    <a:bodyPr/>
                    <a:lstStyle/>
                    <a:p>
                      <a:r>
                        <a:rPr lang="es-AR" sz="1500" dirty="0" err="1"/>
                        <a:t>PhysActivity</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Realiza actividad física o no</a:t>
                      </a:r>
                      <a:endParaRPr lang="es-ES" sz="1500" dirty="0"/>
                    </a:p>
                  </a:txBody>
                  <a:tcPr marL="73976" marR="73976" marT="36988" marB="36988"/>
                </a:tc>
                <a:extLst>
                  <a:ext uri="{0D108BD9-81ED-4DB2-BD59-A6C34878D82A}">
                    <a16:rowId xmlns:a16="http://schemas.microsoft.com/office/drawing/2014/main" val="2692170502"/>
                  </a:ext>
                </a:extLst>
              </a:tr>
              <a:tr h="369883">
                <a:tc>
                  <a:txBody>
                    <a:bodyPr/>
                    <a:lstStyle/>
                    <a:p>
                      <a:r>
                        <a:rPr lang="es-AR" sz="1500" dirty="0" err="1"/>
                        <a:t>Fruits</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Ingerir frutas o no</a:t>
                      </a:r>
                      <a:endParaRPr lang="es-ES" sz="1500" dirty="0"/>
                    </a:p>
                  </a:txBody>
                  <a:tcPr marL="73976" marR="73976" marT="36988" marB="36988"/>
                </a:tc>
                <a:extLst>
                  <a:ext uri="{0D108BD9-81ED-4DB2-BD59-A6C34878D82A}">
                    <a16:rowId xmlns:a16="http://schemas.microsoft.com/office/drawing/2014/main" val="3725530452"/>
                  </a:ext>
                </a:extLst>
              </a:tr>
              <a:tr h="369883">
                <a:tc>
                  <a:txBody>
                    <a:bodyPr/>
                    <a:lstStyle/>
                    <a:p>
                      <a:r>
                        <a:rPr lang="es-AR" sz="1500" dirty="0" err="1"/>
                        <a:t>DiffWalk</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Dificultad para caminar o no</a:t>
                      </a:r>
                      <a:endParaRPr lang="es-ES" sz="1500" dirty="0"/>
                    </a:p>
                  </a:txBody>
                  <a:tcPr marL="73976" marR="73976" marT="36988" marB="36988"/>
                </a:tc>
                <a:extLst>
                  <a:ext uri="{0D108BD9-81ED-4DB2-BD59-A6C34878D82A}">
                    <a16:rowId xmlns:a16="http://schemas.microsoft.com/office/drawing/2014/main" val="4064928920"/>
                  </a:ext>
                </a:extLst>
              </a:tr>
              <a:tr h="369883">
                <a:tc>
                  <a:txBody>
                    <a:bodyPr/>
                    <a:lstStyle/>
                    <a:p>
                      <a:r>
                        <a:rPr lang="es-AR" sz="1500" dirty="0"/>
                        <a:t>Sex</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Masculino o Femenino</a:t>
                      </a:r>
                      <a:endParaRPr lang="es-ES" sz="1500" dirty="0"/>
                    </a:p>
                  </a:txBody>
                  <a:tcPr marL="73976" marR="73976" marT="36988" marB="36988"/>
                </a:tc>
                <a:extLst>
                  <a:ext uri="{0D108BD9-81ED-4DB2-BD59-A6C34878D82A}">
                    <a16:rowId xmlns:a16="http://schemas.microsoft.com/office/drawing/2014/main" val="2763667001"/>
                  </a:ext>
                </a:extLst>
              </a:tr>
              <a:tr h="369883">
                <a:tc>
                  <a:txBody>
                    <a:bodyPr/>
                    <a:lstStyle/>
                    <a:p>
                      <a:r>
                        <a:rPr lang="es-AR" sz="1500" dirty="0"/>
                        <a:t>Age</a:t>
                      </a:r>
                      <a:endParaRPr lang="es-ES" sz="1500" dirty="0"/>
                    </a:p>
                  </a:txBody>
                  <a:tcPr marL="73976" marR="73976" marT="36988" marB="36988"/>
                </a:tc>
                <a:tc>
                  <a:txBody>
                    <a:bodyPr/>
                    <a:lstStyle/>
                    <a:p>
                      <a:r>
                        <a:rPr lang="es-AR" sz="1500" dirty="0"/>
                        <a:t>Categórica Ordinal (Numérica)</a:t>
                      </a:r>
                      <a:endParaRPr lang="es-ES" sz="1500" dirty="0"/>
                    </a:p>
                  </a:txBody>
                  <a:tcPr marL="73976" marR="73976" marT="36988" marB="36988"/>
                </a:tc>
                <a:tc>
                  <a:txBody>
                    <a:bodyPr/>
                    <a:lstStyle/>
                    <a:p>
                      <a:r>
                        <a:rPr lang="es-AR" sz="1500" dirty="0"/>
                        <a:t>Edad (14 categorías de 5 años de rango)</a:t>
                      </a:r>
                      <a:endParaRPr lang="es-ES" sz="1500" dirty="0"/>
                    </a:p>
                  </a:txBody>
                  <a:tcPr marL="73976" marR="73976" marT="36988" marB="36988"/>
                </a:tc>
                <a:extLst>
                  <a:ext uri="{0D108BD9-81ED-4DB2-BD59-A6C34878D82A}">
                    <a16:rowId xmlns:a16="http://schemas.microsoft.com/office/drawing/2014/main" val="1885220940"/>
                  </a:ext>
                </a:extLst>
              </a:tr>
            </a:tbl>
          </a:graphicData>
        </a:graphic>
      </p:graphicFrame>
    </p:spTree>
    <p:extLst>
      <p:ext uri="{BB962C8B-B14F-4D97-AF65-F5344CB8AC3E}">
        <p14:creationId xmlns:p14="http://schemas.microsoft.com/office/powerpoint/2010/main" val="42929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56532" y="643467"/>
            <a:ext cx="11210925" cy="744836"/>
          </a:xfrm>
        </p:spPr>
        <p:txBody>
          <a:bodyPr>
            <a:normAutofit/>
          </a:bodyPr>
          <a:lstStyle/>
          <a:p>
            <a:pPr algn="ctr"/>
            <a:r>
              <a:rPr lang="es-AR" sz="3200">
                <a:solidFill>
                  <a:schemeClr val="bg1"/>
                </a:solidFill>
              </a:rPr>
              <a:t>VARIABLES EXPLICATIVAS</a:t>
            </a:r>
            <a:endParaRPr lang="es-ES" sz="3200">
              <a:solidFill>
                <a:schemeClr val="bg1"/>
              </a:solidFill>
            </a:endParaRPr>
          </a:p>
        </p:txBody>
      </p:sp>
      <p:graphicFrame>
        <p:nvGraphicFramePr>
          <p:cNvPr id="3" name="Tabla 3">
            <a:extLst>
              <a:ext uri="{FF2B5EF4-FFF2-40B4-BE49-F238E27FC236}">
                <a16:creationId xmlns:a16="http://schemas.microsoft.com/office/drawing/2014/main" id="{891E4847-391F-4897-83A5-32200E9761FF}"/>
              </a:ext>
            </a:extLst>
          </p:cNvPr>
          <p:cNvGraphicFramePr>
            <a:graphicFrameLocks noGrp="1"/>
          </p:cNvGraphicFramePr>
          <p:nvPr>
            <p:extLst>
              <p:ext uri="{D42A27DB-BD31-4B8C-83A1-F6EECF244321}">
                <p14:modId xmlns:p14="http://schemas.microsoft.com/office/powerpoint/2010/main" val="754025719"/>
              </p:ext>
            </p:extLst>
          </p:nvPr>
        </p:nvGraphicFramePr>
        <p:xfrm>
          <a:off x="1190817" y="1675227"/>
          <a:ext cx="9810367" cy="4434230"/>
        </p:xfrm>
        <a:graphic>
          <a:graphicData uri="http://schemas.openxmlformats.org/drawingml/2006/table">
            <a:tbl>
              <a:tblPr firstRow="1" bandRow="1">
                <a:tableStyleId>{073A0DAA-6AF3-43AB-8588-CEC1D06C72B9}</a:tableStyleId>
              </a:tblPr>
              <a:tblGrid>
                <a:gridCol w="2753110">
                  <a:extLst>
                    <a:ext uri="{9D8B030D-6E8A-4147-A177-3AD203B41FA5}">
                      <a16:colId xmlns:a16="http://schemas.microsoft.com/office/drawing/2014/main" val="3867223048"/>
                    </a:ext>
                  </a:extLst>
                </a:gridCol>
                <a:gridCol w="3352800">
                  <a:extLst>
                    <a:ext uri="{9D8B030D-6E8A-4147-A177-3AD203B41FA5}">
                      <a16:colId xmlns:a16="http://schemas.microsoft.com/office/drawing/2014/main" val="3060969719"/>
                    </a:ext>
                  </a:extLst>
                </a:gridCol>
                <a:gridCol w="3704457">
                  <a:extLst>
                    <a:ext uri="{9D8B030D-6E8A-4147-A177-3AD203B41FA5}">
                      <a16:colId xmlns:a16="http://schemas.microsoft.com/office/drawing/2014/main" val="711413552"/>
                    </a:ext>
                  </a:extLst>
                </a:gridCol>
              </a:tblGrid>
              <a:tr h="325497">
                <a:tc>
                  <a:txBody>
                    <a:bodyPr/>
                    <a:lstStyle/>
                    <a:p>
                      <a:r>
                        <a:rPr lang="es-AR" sz="1500"/>
                        <a:t>Nombre de la variable</a:t>
                      </a:r>
                      <a:endParaRPr lang="es-ES" sz="1500"/>
                    </a:p>
                  </a:txBody>
                  <a:tcPr marL="73976" marR="73976" marT="36988" marB="36988"/>
                </a:tc>
                <a:tc>
                  <a:txBody>
                    <a:bodyPr/>
                    <a:lstStyle/>
                    <a:p>
                      <a:r>
                        <a:rPr lang="es-AR" sz="1500"/>
                        <a:t>Tipo de variable</a:t>
                      </a:r>
                      <a:endParaRPr lang="es-ES" sz="1500"/>
                    </a:p>
                  </a:txBody>
                  <a:tcPr marL="73976" marR="73976" marT="36988" marB="36988"/>
                </a:tc>
                <a:tc>
                  <a:txBody>
                    <a:bodyPr/>
                    <a:lstStyle/>
                    <a:p>
                      <a:r>
                        <a:rPr lang="es-AR" sz="1500" dirty="0"/>
                        <a:t>Descripción</a:t>
                      </a:r>
                      <a:endParaRPr lang="es-ES" sz="1500" dirty="0"/>
                    </a:p>
                  </a:txBody>
                  <a:tcPr marL="73976" marR="73976" marT="36988" marB="36988"/>
                </a:tc>
                <a:extLst>
                  <a:ext uri="{0D108BD9-81ED-4DB2-BD59-A6C34878D82A}">
                    <a16:rowId xmlns:a16="http://schemas.microsoft.com/office/drawing/2014/main" val="2701323970"/>
                  </a:ext>
                </a:extLst>
              </a:tr>
              <a:tr h="369883">
                <a:tc>
                  <a:txBody>
                    <a:bodyPr/>
                    <a:lstStyle/>
                    <a:p>
                      <a:r>
                        <a:rPr lang="es-AR" sz="1500" dirty="0"/>
                        <a:t>Veggies</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Ser vegetariano o no</a:t>
                      </a:r>
                      <a:endParaRPr lang="es-ES" sz="1500" dirty="0"/>
                    </a:p>
                  </a:txBody>
                  <a:tcPr marL="73976" marR="73976" marT="36988" marB="36988"/>
                </a:tc>
                <a:extLst>
                  <a:ext uri="{0D108BD9-81ED-4DB2-BD59-A6C34878D82A}">
                    <a16:rowId xmlns:a16="http://schemas.microsoft.com/office/drawing/2014/main" val="3621118199"/>
                  </a:ext>
                </a:extLst>
              </a:tr>
              <a:tr h="369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err="1">
                          <a:solidFill>
                            <a:schemeClr val="dk1"/>
                          </a:solidFill>
                          <a:latin typeface="+mn-lt"/>
                          <a:ea typeface="+mn-ea"/>
                          <a:cs typeface="+mn-cs"/>
                          <a:sym typeface="Franklin Gothic"/>
                        </a:rPr>
                        <a:t>HvyAlcoholComsump</a:t>
                      </a:r>
                      <a:endParaRPr lang="en-US" sz="1500" kern="1200" dirty="0">
                        <a:solidFill>
                          <a:schemeClr val="dk1"/>
                        </a:solidFill>
                        <a:latin typeface="+mn-lt"/>
                        <a:ea typeface="+mn-ea"/>
                        <a:cs typeface="+mn-cs"/>
                        <a:sym typeface="Franklin Gothic"/>
                      </a:endParaRPr>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Ser alcohólico o no</a:t>
                      </a:r>
                      <a:endParaRPr lang="es-ES" sz="1500" dirty="0"/>
                    </a:p>
                  </a:txBody>
                  <a:tcPr marL="73976" marR="73976" marT="36988" marB="36988"/>
                </a:tc>
                <a:extLst>
                  <a:ext uri="{0D108BD9-81ED-4DB2-BD59-A6C34878D82A}">
                    <a16:rowId xmlns:a16="http://schemas.microsoft.com/office/drawing/2014/main" val="1457251537"/>
                  </a:ext>
                </a:extLst>
              </a:tr>
              <a:tr h="369883">
                <a:tc>
                  <a:txBody>
                    <a:bodyPr/>
                    <a:lstStyle/>
                    <a:p>
                      <a:r>
                        <a:rPr lang="es-AR" sz="1500" dirty="0" err="1"/>
                        <a:t>AnyHealthCare</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Tener cobertura de salud o no</a:t>
                      </a:r>
                      <a:endParaRPr lang="es-ES" sz="1500" dirty="0"/>
                    </a:p>
                  </a:txBody>
                  <a:tcPr marL="73976" marR="73976" marT="36988" marB="36988"/>
                </a:tc>
                <a:extLst>
                  <a:ext uri="{0D108BD9-81ED-4DB2-BD59-A6C34878D82A}">
                    <a16:rowId xmlns:a16="http://schemas.microsoft.com/office/drawing/2014/main" val="2919575674"/>
                  </a:ext>
                </a:extLst>
              </a:tr>
              <a:tr h="369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500" kern="1200" dirty="0" err="1">
                          <a:solidFill>
                            <a:schemeClr val="dk1"/>
                          </a:solidFill>
                          <a:latin typeface="+mn-lt"/>
                          <a:ea typeface="+mn-ea"/>
                          <a:cs typeface="+mn-cs"/>
                          <a:sym typeface="Franklin Gothic"/>
                        </a:rPr>
                        <a:t>GenHlth</a:t>
                      </a:r>
                      <a:endParaRPr lang="es-ES_tradnl" sz="1500" kern="1200" dirty="0">
                        <a:solidFill>
                          <a:schemeClr val="dk1"/>
                        </a:solidFill>
                        <a:latin typeface="+mn-lt"/>
                        <a:ea typeface="+mn-ea"/>
                        <a:cs typeface="+mn-cs"/>
                        <a:sym typeface="Franklin Gothic"/>
                      </a:endParaRPr>
                    </a:p>
                  </a:txBody>
                  <a:tcPr marL="73976" marR="73976" marT="36988" marB="36988"/>
                </a:tc>
                <a:tc>
                  <a:txBody>
                    <a:bodyPr/>
                    <a:lstStyle/>
                    <a:p>
                      <a:r>
                        <a:rPr lang="es-AR" sz="1500" dirty="0"/>
                        <a:t>Categórica ordinal (Numérica)</a:t>
                      </a:r>
                      <a:endParaRPr lang="es-ES" sz="1500" dirty="0"/>
                    </a:p>
                  </a:txBody>
                  <a:tcPr marL="73976" marR="73976" marT="36988" marB="36988"/>
                </a:tc>
                <a:tc>
                  <a:txBody>
                    <a:bodyPr/>
                    <a:lstStyle/>
                    <a:p>
                      <a:r>
                        <a:rPr lang="es-AR" sz="1500" dirty="0"/>
                        <a:t>Nivel de salud </a:t>
                      </a:r>
                      <a:r>
                        <a:rPr lang="es-AR" sz="1500" dirty="0" err="1"/>
                        <a:t>autopercibida</a:t>
                      </a:r>
                      <a:r>
                        <a:rPr lang="es-AR" sz="1500" dirty="0"/>
                        <a:t> (1-5)</a:t>
                      </a:r>
                      <a:endParaRPr lang="es-ES" sz="1500" dirty="0"/>
                    </a:p>
                  </a:txBody>
                  <a:tcPr marL="73976" marR="73976" marT="36988" marB="36988"/>
                </a:tc>
                <a:extLst>
                  <a:ext uri="{0D108BD9-81ED-4DB2-BD59-A6C34878D82A}">
                    <a16:rowId xmlns:a16="http://schemas.microsoft.com/office/drawing/2014/main" val="189902985"/>
                  </a:ext>
                </a:extLst>
              </a:tr>
              <a:tr h="369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500" kern="1200" dirty="0" err="1">
                          <a:solidFill>
                            <a:schemeClr val="dk1"/>
                          </a:solidFill>
                          <a:latin typeface="+mn-lt"/>
                          <a:ea typeface="+mn-ea"/>
                          <a:cs typeface="+mn-cs"/>
                          <a:sym typeface="Franklin Gothic"/>
                        </a:rPr>
                        <a:t>MenHlth</a:t>
                      </a:r>
                      <a:endParaRPr lang="es-ES_tradnl" sz="1500" kern="1200" dirty="0">
                        <a:solidFill>
                          <a:schemeClr val="dk1"/>
                        </a:solidFill>
                        <a:latin typeface="+mn-lt"/>
                        <a:ea typeface="+mn-ea"/>
                        <a:cs typeface="+mn-cs"/>
                        <a:sym typeface="Franklin Gothic"/>
                      </a:endParaRPr>
                    </a:p>
                  </a:txBody>
                  <a:tcPr marL="73976" marR="73976" marT="36988" marB="369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500" dirty="0"/>
                        <a:t>Numérica</a:t>
                      </a:r>
                      <a:endParaRPr lang="es-ES" sz="1500" dirty="0"/>
                    </a:p>
                  </a:txBody>
                  <a:tcPr marL="73976" marR="73976" marT="36988" marB="36988"/>
                </a:tc>
                <a:tc>
                  <a:txBody>
                    <a:bodyPr/>
                    <a:lstStyle/>
                    <a:p>
                      <a:r>
                        <a:rPr lang="es-AR" sz="1500" dirty="0"/>
                        <a:t>Cantidad de días del último mes en el que la persona reportó no haber estado bien mentalmente/emocionalmente</a:t>
                      </a:r>
                      <a:endParaRPr lang="es-ES" sz="1500" dirty="0"/>
                    </a:p>
                  </a:txBody>
                  <a:tcPr marL="73976" marR="73976" marT="36988" marB="36988"/>
                </a:tc>
                <a:extLst>
                  <a:ext uri="{0D108BD9-81ED-4DB2-BD59-A6C34878D82A}">
                    <a16:rowId xmlns:a16="http://schemas.microsoft.com/office/drawing/2014/main" val="3710312679"/>
                  </a:ext>
                </a:extLst>
              </a:tr>
              <a:tr h="369883">
                <a:tc>
                  <a:txBody>
                    <a:bodyPr/>
                    <a:lstStyle/>
                    <a:p>
                      <a:r>
                        <a:rPr lang="es-AR" sz="1500" dirty="0" err="1"/>
                        <a:t>Education</a:t>
                      </a:r>
                      <a:endParaRPr lang="es-ES" sz="1500" dirty="0"/>
                    </a:p>
                  </a:txBody>
                  <a:tcPr marL="73976" marR="73976" marT="36988" marB="369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500" dirty="0"/>
                        <a:t>Categórica ordinal (Numérica)</a:t>
                      </a:r>
                      <a:endParaRPr lang="es-ES" sz="1500" dirty="0"/>
                    </a:p>
                  </a:txBody>
                  <a:tcPr marL="73976" marR="73976" marT="36988" marB="36988"/>
                </a:tc>
                <a:tc>
                  <a:txBody>
                    <a:bodyPr/>
                    <a:lstStyle/>
                    <a:p>
                      <a:r>
                        <a:rPr lang="es-AR" sz="1500" dirty="0"/>
                        <a:t>Nivel de educación (1-6)</a:t>
                      </a:r>
                      <a:endParaRPr lang="es-ES" sz="1500" dirty="0"/>
                    </a:p>
                  </a:txBody>
                  <a:tcPr marL="73976" marR="73976" marT="36988" marB="36988"/>
                </a:tc>
                <a:extLst>
                  <a:ext uri="{0D108BD9-81ED-4DB2-BD59-A6C34878D82A}">
                    <a16:rowId xmlns:a16="http://schemas.microsoft.com/office/drawing/2014/main" val="2692170502"/>
                  </a:ext>
                </a:extLst>
              </a:tr>
              <a:tr h="369883">
                <a:tc>
                  <a:txBody>
                    <a:bodyPr/>
                    <a:lstStyle/>
                    <a:p>
                      <a:r>
                        <a:rPr lang="es-AR" sz="1500" dirty="0" err="1"/>
                        <a:t>HighCol</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Tener colesterol alto o no</a:t>
                      </a:r>
                      <a:endParaRPr lang="es-ES" sz="1500" dirty="0"/>
                    </a:p>
                  </a:txBody>
                  <a:tcPr marL="73976" marR="73976" marT="36988" marB="36988"/>
                </a:tc>
                <a:extLst>
                  <a:ext uri="{0D108BD9-81ED-4DB2-BD59-A6C34878D82A}">
                    <a16:rowId xmlns:a16="http://schemas.microsoft.com/office/drawing/2014/main" val="3725530452"/>
                  </a:ext>
                </a:extLst>
              </a:tr>
              <a:tr h="369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500" kern="1200" dirty="0" err="1">
                          <a:solidFill>
                            <a:schemeClr val="dk1"/>
                          </a:solidFill>
                          <a:latin typeface="+mn-lt"/>
                          <a:ea typeface="+mn-ea"/>
                          <a:cs typeface="+mn-cs"/>
                          <a:sym typeface="Franklin Gothic"/>
                        </a:rPr>
                        <a:t>Income</a:t>
                      </a:r>
                      <a:endParaRPr lang="es-ES_tradnl" sz="1500" kern="1200" dirty="0">
                        <a:solidFill>
                          <a:schemeClr val="dk1"/>
                        </a:solidFill>
                        <a:latin typeface="+mn-lt"/>
                        <a:ea typeface="+mn-ea"/>
                        <a:cs typeface="+mn-cs"/>
                        <a:sym typeface="Franklin Gothic"/>
                      </a:endParaRPr>
                    </a:p>
                  </a:txBody>
                  <a:tcPr marL="73976" marR="73976" marT="36988" marB="369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500" dirty="0"/>
                        <a:t>Categórica ordinal (Numérica)</a:t>
                      </a:r>
                      <a:endParaRPr lang="es-ES" sz="1500" dirty="0"/>
                    </a:p>
                  </a:txBody>
                  <a:tcPr marL="73976" marR="73976" marT="36988" marB="36988"/>
                </a:tc>
                <a:tc>
                  <a:txBody>
                    <a:bodyPr/>
                    <a:lstStyle/>
                    <a:p>
                      <a:r>
                        <a:rPr lang="es-AR" sz="1500" dirty="0"/>
                        <a:t>Nivel de ingreso económico (1-8)</a:t>
                      </a:r>
                      <a:endParaRPr lang="es-ES" sz="1500" dirty="0"/>
                    </a:p>
                  </a:txBody>
                  <a:tcPr marL="73976" marR="73976" marT="36988" marB="36988"/>
                </a:tc>
                <a:extLst>
                  <a:ext uri="{0D108BD9-81ED-4DB2-BD59-A6C34878D82A}">
                    <a16:rowId xmlns:a16="http://schemas.microsoft.com/office/drawing/2014/main" val="4064928920"/>
                  </a:ext>
                </a:extLst>
              </a:tr>
              <a:tr h="369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500" kern="1200" dirty="0" err="1">
                          <a:solidFill>
                            <a:schemeClr val="dk1"/>
                          </a:solidFill>
                          <a:latin typeface="+mn-lt"/>
                          <a:ea typeface="+mn-ea"/>
                          <a:cs typeface="+mn-cs"/>
                          <a:sym typeface="Franklin Gothic"/>
                        </a:rPr>
                        <a:t>PhysHlth</a:t>
                      </a:r>
                      <a:endParaRPr lang="es-ES_tradnl" sz="1500" kern="1200" dirty="0">
                        <a:solidFill>
                          <a:schemeClr val="dk1"/>
                        </a:solidFill>
                        <a:latin typeface="+mn-lt"/>
                        <a:ea typeface="+mn-ea"/>
                        <a:cs typeface="+mn-cs"/>
                        <a:sym typeface="Franklin Gothic"/>
                      </a:endParaRPr>
                    </a:p>
                  </a:txBody>
                  <a:tcPr marL="73976" marR="73976" marT="36988" marB="369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500" dirty="0"/>
                        <a:t>Numérica</a:t>
                      </a:r>
                      <a:endParaRPr lang="es-ES" sz="1500" dirty="0"/>
                    </a:p>
                  </a:txBody>
                  <a:tcPr marL="73976" marR="73976" marT="36988" marB="369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500" dirty="0"/>
                        <a:t>Cantidad de días del último mes en el que la persona reportó no haber estado bien físicamente</a:t>
                      </a:r>
                      <a:endParaRPr lang="es-ES" sz="1500" dirty="0"/>
                    </a:p>
                  </a:txBody>
                  <a:tcPr marL="73976" marR="73976" marT="36988" marB="36988"/>
                </a:tc>
                <a:extLst>
                  <a:ext uri="{0D108BD9-81ED-4DB2-BD59-A6C34878D82A}">
                    <a16:rowId xmlns:a16="http://schemas.microsoft.com/office/drawing/2014/main" val="147121937"/>
                  </a:ext>
                </a:extLst>
              </a:tr>
            </a:tbl>
          </a:graphicData>
        </a:graphic>
      </p:graphicFrame>
    </p:spTree>
    <p:extLst>
      <p:ext uri="{BB962C8B-B14F-4D97-AF65-F5344CB8AC3E}">
        <p14:creationId xmlns:p14="http://schemas.microsoft.com/office/powerpoint/2010/main" val="2008140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200" dirty="0"/>
              <a:t>ANALISIS</a:t>
            </a:r>
            <a:br>
              <a:rPr lang="en-US" sz="4200" dirty="0"/>
            </a:br>
            <a:r>
              <a:rPr lang="en-US" sz="4200" dirty="0"/>
              <a:t>MULTIVARIADO</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5">
            <a:extLst>
              <a:ext uri="{FF2B5EF4-FFF2-40B4-BE49-F238E27FC236}">
                <a16:creationId xmlns:a16="http://schemas.microsoft.com/office/drawing/2014/main" id="{CDCA78CA-EA39-4FF8-A9BF-62949838759F}"/>
              </a:ext>
            </a:extLst>
          </p:cNvPr>
          <p:cNvPicPr>
            <a:picLocks noChangeAspect="1"/>
          </p:cNvPicPr>
          <p:nvPr/>
        </p:nvPicPr>
        <p:blipFill rotWithShape="1">
          <a:blip r:embed="rId2"/>
          <a:srcRect l="851" r="85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073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1713</TotalTime>
  <Words>993</Words>
  <Application>Microsoft Office PowerPoint</Application>
  <PresentationFormat>Panorámica</PresentationFormat>
  <Paragraphs>198</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Courier New</vt:lpstr>
      <vt:lpstr>Franklin Gothic</vt:lpstr>
      <vt:lpstr>Tema de Office</vt:lpstr>
      <vt:lpstr>Heart Diaseases Prediction</vt:lpstr>
      <vt:lpstr>AGENDA</vt:lpstr>
      <vt:lpstr>ESTRUCTURA DEL PROYECTO</vt:lpstr>
      <vt:lpstr>OBJETIVOS</vt:lpstr>
      <vt:lpstr>FUENTE DE DATOS</vt:lpstr>
      <vt:lpstr>MODELO DE CLASIFICACIÓN</vt:lpstr>
      <vt:lpstr>VARIABLES EXPLICATIVAS</vt:lpstr>
      <vt:lpstr>VARIABLES EXPLICATIVAS</vt:lpstr>
      <vt:lpstr>ANALISIS MULTIVARIADO</vt:lpstr>
      <vt:lpstr>Mapa de calor de Variables Numéricas</vt:lpstr>
      <vt:lpstr>ALGORITMOS DE CLASIFICACIÓN</vt:lpstr>
      <vt:lpstr>Variable respuesta: HeartDiseasesorAttack</vt:lpstr>
      <vt:lpstr>Balanceo del Dataset</vt:lpstr>
      <vt:lpstr>Árbol de Decisión</vt:lpstr>
      <vt:lpstr>Árbol de Decisión</vt:lpstr>
      <vt:lpstr>Árbol de Decisión</vt:lpstr>
      <vt:lpstr>Random Forest</vt:lpstr>
      <vt:lpstr>Random Forest</vt:lpstr>
      <vt:lpstr>Random Forest</vt:lpstr>
      <vt:lpstr>COMPARACIÓN DE RESULTADOS</vt:lpstr>
      <vt:lpstr>Árbol de Decisión vs Random Forest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diaseases </dc:title>
  <dc:creator>Tomas Montani</dc:creator>
  <cp:lastModifiedBy>Tomas Montani</cp:lastModifiedBy>
  <cp:revision>83</cp:revision>
  <dcterms:created xsi:type="dcterms:W3CDTF">2022-09-24T17:21:48Z</dcterms:created>
  <dcterms:modified xsi:type="dcterms:W3CDTF">2022-11-05T20:46:42Z</dcterms:modified>
</cp:coreProperties>
</file>