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69" r:id="rId3"/>
    <p:sldId id="258" r:id="rId4"/>
    <p:sldId id="266" r:id="rId5"/>
    <p:sldId id="257" r:id="rId6"/>
    <p:sldId id="297" r:id="rId7"/>
    <p:sldId id="298" r:id="rId8"/>
    <p:sldId id="299" r:id="rId9"/>
    <p:sldId id="300" r:id="rId10"/>
    <p:sldId id="301" r:id="rId11"/>
    <p:sldId id="259" r:id="rId12"/>
    <p:sldId id="294" r:id="rId13"/>
    <p:sldId id="295" r:id="rId14"/>
    <p:sldId id="296" r:id="rId15"/>
    <p:sldId id="302" r:id="rId16"/>
    <p:sldId id="303" r:id="rId17"/>
  </p:sldIdLst>
  <p:sldSz cx="9144000" cy="5143500" type="screen16x9"/>
  <p:notesSz cx="6858000" cy="9144000"/>
  <p:embeddedFontLst>
    <p:embeddedFont>
      <p:font typeface="Abadi" panose="020B0604020104020204" pitchFamily="34" charset="0"/>
      <p:regular r:id="rId19"/>
    </p:embeddedFont>
    <p:embeddedFont>
      <p:font typeface="Barlow" panose="00000500000000000000" pitchFamily="2" charset="0"/>
      <p:regular r:id="rId20"/>
      <p:bold r:id="rId21"/>
      <p:italic r:id="rId22"/>
      <p:boldItalic r:id="rId23"/>
    </p:embeddedFont>
    <p:embeddedFont>
      <p:font typeface="Barlow Condensed" panose="00000506000000000000" pitchFamily="2" charset="0"/>
      <p:regular r:id="rId24"/>
      <p:bold r:id="rId25"/>
      <p:italic r:id="rId26"/>
      <p:boldItalic r:id="rId27"/>
    </p:embeddedFont>
    <p:embeddedFont>
      <p:font typeface="Barlow Condensed SemiBold" panose="00000706000000000000" pitchFamily="2"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Montserrat" panose="020F0502020204030204" pitchFamily="2" charset="0"/>
      <p:regular r:id="rId36"/>
      <p:bold r:id="rId37"/>
      <p:italic r:id="rId38"/>
      <p:boldItalic r:id="rId39"/>
    </p:embeddedFont>
    <p:embeddedFont>
      <p:font typeface="Roboto Condensed Light" panose="020F0502020204030204"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anuele Nicolò" initials="EN" lastIdx="1" clrIdx="0">
    <p:extLst>
      <p:ext uri="{19B8F6BF-5375-455C-9EA6-DF929625EA0E}">
        <p15:presenceInfo xmlns:p15="http://schemas.microsoft.com/office/powerpoint/2012/main" userId="db526577083d8c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003F"/>
    <a:srgbClr val="8F406F"/>
    <a:srgbClr val="9745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216829-E717-4A5B-BEB6-EB5A219D4503}">
  <a:tblStyle styleId="{78216829-E717-4A5B-BEB6-EB5A219D45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85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ableStyles" Target="tableStyles.xml"/><Relationship Id="rId20" Type="http://schemas.openxmlformats.org/officeDocument/2006/relationships/font" Target="fonts/font2.fntdata"/><Relationship Id="rId41" Type="http://schemas.openxmlformats.org/officeDocument/2006/relationships/font" Target="fonts/font23.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1T10:48:54.272"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833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558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644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347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09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5ada61ad2e_0_4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5ada61ad2e_0_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116f4a803e0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116f4a803e0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32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26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116f4a803e0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116f4a803e0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42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56"/>
        <p:cNvGrpSpPr/>
        <p:nvPr/>
      </p:nvGrpSpPr>
      <p:grpSpPr>
        <a:xfrm>
          <a:off x="0" y="0"/>
          <a:ext cx="0" cy="0"/>
          <a:chOff x="0" y="0"/>
          <a:chExt cx="0" cy="0"/>
        </a:xfrm>
      </p:grpSpPr>
      <p:sp>
        <p:nvSpPr>
          <p:cNvPr id="557" name="Google Shape;557;p14"/>
          <p:cNvSpPr txBox="1">
            <a:spLocks noGrp="1"/>
          </p:cNvSpPr>
          <p:nvPr>
            <p:ph type="title"/>
          </p:nvPr>
        </p:nvSpPr>
        <p:spPr>
          <a:xfrm>
            <a:off x="1963275" y="3220825"/>
            <a:ext cx="5217300" cy="49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558" name="Google Shape;558;p14"/>
          <p:cNvSpPr txBox="1">
            <a:spLocks noGrp="1"/>
          </p:cNvSpPr>
          <p:nvPr>
            <p:ph type="subTitle" idx="1"/>
          </p:nvPr>
        </p:nvSpPr>
        <p:spPr>
          <a:xfrm>
            <a:off x="1498700" y="1686125"/>
            <a:ext cx="6146700" cy="13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23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559" name="Google Shape;559;p14"/>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4"/>
          <p:cNvGrpSpPr/>
          <p:nvPr/>
        </p:nvGrpSpPr>
        <p:grpSpPr>
          <a:xfrm>
            <a:off x="-1229162" y="1461657"/>
            <a:ext cx="1942494" cy="2022980"/>
            <a:chOff x="4445625" y="1829838"/>
            <a:chExt cx="739125" cy="769750"/>
          </a:xfrm>
        </p:grpSpPr>
        <p:sp>
          <p:nvSpPr>
            <p:cNvPr id="562" name="Google Shape;562;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14"/>
          <p:cNvGrpSpPr/>
          <p:nvPr/>
        </p:nvGrpSpPr>
        <p:grpSpPr>
          <a:xfrm rot="-5400000">
            <a:off x="8470913" y="1461657"/>
            <a:ext cx="1942494" cy="2022980"/>
            <a:chOff x="4445625" y="1829838"/>
            <a:chExt cx="739125" cy="769750"/>
          </a:xfrm>
        </p:grpSpPr>
        <p:sp>
          <p:nvSpPr>
            <p:cNvPr id="571" name="Google Shape;571;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16"/>
        <p:cNvGrpSpPr/>
        <p:nvPr/>
      </p:nvGrpSpPr>
      <p:grpSpPr>
        <a:xfrm>
          <a:off x="0" y="0"/>
          <a:ext cx="0" cy="0"/>
          <a:chOff x="0" y="0"/>
          <a:chExt cx="0" cy="0"/>
        </a:xfrm>
      </p:grpSpPr>
      <p:grpSp>
        <p:nvGrpSpPr>
          <p:cNvPr id="617" name="Google Shape;617;p16"/>
          <p:cNvGrpSpPr/>
          <p:nvPr/>
        </p:nvGrpSpPr>
        <p:grpSpPr>
          <a:xfrm>
            <a:off x="8064938" y="-1041168"/>
            <a:ext cx="1942494" cy="2022980"/>
            <a:chOff x="4445625" y="1829838"/>
            <a:chExt cx="739125" cy="769750"/>
          </a:xfrm>
        </p:grpSpPr>
        <p:sp>
          <p:nvSpPr>
            <p:cNvPr id="618" name="Google Shape;618;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6"/>
          <p:cNvGrpSpPr/>
          <p:nvPr/>
        </p:nvGrpSpPr>
        <p:grpSpPr>
          <a:xfrm>
            <a:off x="-858537" y="-1041168"/>
            <a:ext cx="1942494" cy="2022980"/>
            <a:chOff x="4445625" y="1829838"/>
            <a:chExt cx="739125" cy="769750"/>
          </a:xfrm>
        </p:grpSpPr>
        <p:sp>
          <p:nvSpPr>
            <p:cNvPr id="627" name="Google Shape;627;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6" name="Google Shape;636;p16"/>
          <p:cNvSpPr/>
          <p:nvPr/>
        </p:nvSpPr>
        <p:spPr>
          <a:xfrm rot="-152928">
            <a:off x="6925193" y="4175288"/>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rot="3635839">
            <a:off x="-1640952" y="3754337"/>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16"/>
          <p:cNvGrpSpPr/>
          <p:nvPr/>
        </p:nvGrpSpPr>
        <p:grpSpPr>
          <a:xfrm flipH="1">
            <a:off x="493849" y="4222131"/>
            <a:ext cx="438754" cy="772904"/>
            <a:chOff x="4950175" y="2998438"/>
            <a:chExt cx="88725" cy="156300"/>
          </a:xfrm>
        </p:grpSpPr>
        <p:sp>
          <p:nvSpPr>
            <p:cNvPr id="639" name="Google Shape;639;p1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6"/>
          <p:cNvGrpSpPr/>
          <p:nvPr/>
        </p:nvGrpSpPr>
        <p:grpSpPr>
          <a:xfrm>
            <a:off x="8626226" y="3746559"/>
            <a:ext cx="361129" cy="3106418"/>
            <a:chOff x="6317900" y="1197313"/>
            <a:chExt cx="180700" cy="1554375"/>
          </a:xfrm>
        </p:grpSpPr>
        <p:sp>
          <p:nvSpPr>
            <p:cNvPr id="676" name="Google Shape;676;p16"/>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16"/>
          <p:cNvSpPr/>
          <p:nvPr/>
        </p:nvSpPr>
        <p:spPr>
          <a:xfrm rot="-5400000" flipH="1">
            <a:off x="307075" y="2259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16"/>
          <p:cNvGrpSpPr/>
          <p:nvPr/>
        </p:nvGrpSpPr>
        <p:grpSpPr>
          <a:xfrm flipH="1">
            <a:off x="8671988" y="2252416"/>
            <a:ext cx="194400" cy="112209"/>
            <a:chOff x="265900" y="3852516"/>
            <a:chExt cx="194400" cy="112209"/>
          </a:xfrm>
        </p:grpSpPr>
        <p:sp>
          <p:nvSpPr>
            <p:cNvPr id="684" name="Google Shape;684;p1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898"/>
        <p:cNvGrpSpPr/>
        <p:nvPr/>
      </p:nvGrpSpPr>
      <p:grpSpPr>
        <a:xfrm>
          <a:off x="0" y="0"/>
          <a:ext cx="0" cy="0"/>
          <a:chOff x="0" y="0"/>
          <a:chExt cx="0" cy="0"/>
        </a:xfrm>
      </p:grpSpPr>
      <p:sp>
        <p:nvSpPr>
          <p:cNvPr id="899" name="Google Shape;899;p20"/>
          <p:cNvSpPr txBox="1">
            <a:spLocks noGrp="1"/>
          </p:cNvSpPr>
          <p:nvPr>
            <p:ph type="subTitle" idx="1"/>
          </p:nvPr>
        </p:nvSpPr>
        <p:spPr>
          <a:xfrm>
            <a:off x="869400" y="1551800"/>
            <a:ext cx="2282400" cy="4218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0" name="Google Shape;900;p20"/>
          <p:cNvSpPr txBox="1">
            <a:spLocks noGrp="1"/>
          </p:cNvSpPr>
          <p:nvPr>
            <p:ph type="subTitle" idx="2"/>
          </p:nvPr>
        </p:nvSpPr>
        <p:spPr>
          <a:xfrm>
            <a:off x="3430818" y="1551800"/>
            <a:ext cx="2282400" cy="42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1" name="Google Shape;901;p20"/>
          <p:cNvSpPr txBox="1">
            <a:spLocks noGrp="1"/>
          </p:cNvSpPr>
          <p:nvPr>
            <p:ph type="subTitle" idx="3"/>
          </p:nvPr>
        </p:nvSpPr>
        <p:spPr>
          <a:xfrm>
            <a:off x="5992249" y="1551800"/>
            <a:ext cx="2282400" cy="42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2" name="Google Shape;902;p20"/>
          <p:cNvSpPr txBox="1">
            <a:spLocks noGrp="1"/>
          </p:cNvSpPr>
          <p:nvPr>
            <p:ph type="subTitle" idx="4"/>
          </p:nvPr>
        </p:nvSpPr>
        <p:spPr>
          <a:xfrm>
            <a:off x="869400" y="1973758"/>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3" name="Google Shape;903;p20"/>
          <p:cNvSpPr txBox="1">
            <a:spLocks noGrp="1"/>
          </p:cNvSpPr>
          <p:nvPr>
            <p:ph type="subTitle" idx="5"/>
          </p:nvPr>
        </p:nvSpPr>
        <p:spPr>
          <a:xfrm>
            <a:off x="3430810" y="1973600"/>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4" name="Google Shape;904;p20"/>
          <p:cNvSpPr txBox="1">
            <a:spLocks noGrp="1"/>
          </p:cNvSpPr>
          <p:nvPr>
            <p:ph type="subTitle" idx="6"/>
          </p:nvPr>
        </p:nvSpPr>
        <p:spPr>
          <a:xfrm>
            <a:off x="5992225" y="1973642"/>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5" name="Google Shape;90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6" name="Google Shape;906;p20"/>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0"/>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8" name="Google Shape;908;p20"/>
          <p:cNvGrpSpPr/>
          <p:nvPr/>
        </p:nvGrpSpPr>
        <p:grpSpPr>
          <a:xfrm rot="5400000">
            <a:off x="4483925" y="4608575"/>
            <a:ext cx="315575" cy="366750"/>
            <a:chOff x="8558925" y="4522650"/>
            <a:chExt cx="315575" cy="366750"/>
          </a:xfrm>
        </p:grpSpPr>
        <p:grpSp>
          <p:nvGrpSpPr>
            <p:cNvPr id="909" name="Google Shape;909;p20"/>
            <p:cNvGrpSpPr/>
            <p:nvPr/>
          </p:nvGrpSpPr>
          <p:grpSpPr>
            <a:xfrm>
              <a:off x="8558925" y="4629825"/>
              <a:ext cx="107200" cy="107175"/>
              <a:chOff x="4125350" y="1946513"/>
              <a:chExt cx="107200" cy="107175"/>
            </a:xfrm>
          </p:grpSpPr>
          <p:sp>
            <p:nvSpPr>
              <p:cNvPr id="910" name="Google Shape;910;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20"/>
            <p:cNvGrpSpPr/>
            <p:nvPr/>
          </p:nvGrpSpPr>
          <p:grpSpPr>
            <a:xfrm>
              <a:off x="8711325" y="4782225"/>
              <a:ext cx="107200" cy="107175"/>
              <a:chOff x="4125350" y="1946513"/>
              <a:chExt cx="107200" cy="107175"/>
            </a:xfrm>
          </p:grpSpPr>
          <p:sp>
            <p:nvSpPr>
              <p:cNvPr id="913" name="Google Shape;913;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20"/>
            <p:cNvGrpSpPr/>
            <p:nvPr/>
          </p:nvGrpSpPr>
          <p:grpSpPr>
            <a:xfrm>
              <a:off x="8767300" y="4522650"/>
              <a:ext cx="107200" cy="107175"/>
              <a:chOff x="4125350" y="1946513"/>
              <a:chExt cx="107200" cy="107175"/>
            </a:xfrm>
          </p:grpSpPr>
          <p:sp>
            <p:nvSpPr>
              <p:cNvPr id="916" name="Google Shape;916;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8" name="Google Shape;918;p20"/>
          <p:cNvGrpSpPr/>
          <p:nvPr/>
        </p:nvGrpSpPr>
        <p:grpSpPr>
          <a:xfrm rot="10800000" flipH="1">
            <a:off x="208200" y="783266"/>
            <a:ext cx="194400" cy="112209"/>
            <a:chOff x="265900" y="3852516"/>
            <a:chExt cx="194400" cy="112209"/>
          </a:xfrm>
        </p:grpSpPr>
        <p:sp>
          <p:nvSpPr>
            <p:cNvPr id="919" name="Google Shape;919;p20"/>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flipH="1">
            <a:off x="208198" y="4114456"/>
            <a:ext cx="438754" cy="772904"/>
            <a:chOff x="4950175" y="2998438"/>
            <a:chExt cx="88725" cy="156300"/>
          </a:xfrm>
        </p:grpSpPr>
        <p:sp>
          <p:nvSpPr>
            <p:cNvPr id="922" name="Google Shape;922;p2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20"/>
          <p:cNvGrpSpPr/>
          <p:nvPr/>
        </p:nvGrpSpPr>
        <p:grpSpPr>
          <a:xfrm>
            <a:off x="8027788" y="-937400"/>
            <a:ext cx="1476900" cy="1476900"/>
            <a:chOff x="8632950" y="-311150"/>
            <a:chExt cx="1476900" cy="1476900"/>
          </a:xfrm>
        </p:grpSpPr>
        <p:sp>
          <p:nvSpPr>
            <p:cNvPr id="959" name="Google Shape;959;p20"/>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0"/>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2" name="Google Shape;962;p20"/>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963" name="Google Shape;963;p20"/>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964"/>
        <p:cNvGrpSpPr/>
        <p:nvPr/>
      </p:nvGrpSpPr>
      <p:grpSpPr>
        <a:xfrm>
          <a:off x="0" y="0"/>
          <a:ext cx="0" cy="0"/>
          <a:chOff x="0" y="0"/>
          <a:chExt cx="0" cy="0"/>
        </a:xfrm>
      </p:grpSpPr>
      <p:sp>
        <p:nvSpPr>
          <p:cNvPr id="965" name="Google Shape;965;p21"/>
          <p:cNvSpPr txBox="1">
            <a:spLocks noGrp="1"/>
          </p:cNvSpPr>
          <p:nvPr>
            <p:ph type="ctrTitle"/>
          </p:nvPr>
        </p:nvSpPr>
        <p:spPr>
          <a:xfrm>
            <a:off x="2918300" y="540000"/>
            <a:ext cx="3307500" cy="102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966" name="Google Shape;966;p21"/>
          <p:cNvSpPr txBox="1">
            <a:spLocks noGrp="1"/>
          </p:cNvSpPr>
          <p:nvPr>
            <p:ph type="subTitle" idx="1"/>
          </p:nvPr>
        </p:nvSpPr>
        <p:spPr>
          <a:xfrm>
            <a:off x="2918200" y="1676300"/>
            <a:ext cx="3307500" cy="39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967" name="Google Shape;967;p21"/>
          <p:cNvSpPr txBox="1">
            <a:spLocks noGrp="1"/>
          </p:cNvSpPr>
          <p:nvPr>
            <p:ph type="subTitle" idx="2"/>
          </p:nvPr>
        </p:nvSpPr>
        <p:spPr>
          <a:xfrm>
            <a:off x="2918200" y="2080833"/>
            <a:ext cx="3307500" cy="74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968" name="Google Shape;968;p21"/>
          <p:cNvSpPr txBox="1"/>
          <p:nvPr/>
        </p:nvSpPr>
        <p:spPr>
          <a:xfrm>
            <a:off x="1702675" y="3536525"/>
            <a:ext cx="5738700" cy="554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b="1">
                <a:solidFill>
                  <a:schemeClr val="dk1"/>
                </a:solidFill>
                <a:latin typeface="Barlow"/>
                <a:ea typeface="Barlow"/>
                <a:cs typeface="Barlow"/>
                <a:sym typeface="Barlow"/>
              </a:rPr>
              <a:t>Credits: </a:t>
            </a:r>
            <a:r>
              <a:rPr lang="en" sz="1200">
                <a:solidFill>
                  <a:schemeClr val="dk1"/>
                </a:solidFill>
                <a:latin typeface="Barlow"/>
                <a:ea typeface="Barlow"/>
                <a:cs typeface="Barlow"/>
                <a:sym typeface="Barlow"/>
              </a:rPr>
              <a:t>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and includes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
        <p:nvSpPr>
          <p:cNvPr id="969" name="Google Shape;969;p21"/>
          <p:cNvSpPr/>
          <p:nvPr/>
        </p:nvSpPr>
        <p:spPr>
          <a:xfrm rot="-9899986">
            <a:off x="7763302" y="2137980"/>
            <a:ext cx="3365104" cy="3705151"/>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rot="3600027" flipH="1">
            <a:off x="-1547130" y="780284"/>
            <a:ext cx="4131850" cy="2603746"/>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21"/>
          <p:cNvGrpSpPr/>
          <p:nvPr/>
        </p:nvGrpSpPr>
        <p:grpSpPr>
          <a:xfrm rot="10800000" flipH="1">
            <a:off x="4345700" y="4832766"/>
            <a:ext cx="194400" cy="112209"/>
            <a:chOff x="265900" y="3852516"/>
            <a:chExt cx="194400" cy="112209"/>
          </a:xfrm>
        </p:grpSpPr>
        <p:sp>
          <p:nvSpPr>
            <p:cNvPr id="972" name="Google Shape;972;p2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21"/>
          <p:cNvSpPr/>
          <p:nvPr/>
        </p:nvSpPr>
        <p:spPr>
          <a:xfrm rot="435267">
            <a:off x="741449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21"/>
          <p:cNvGrpSpPr/>
          <p:nvPr/>
        </p:nvGrpSpPr>
        <p:grpSpPr>
          <a:xfrm>
            <a:off x="8650138" y="4120884"/>
            <a:ext cx="361129" cy="3106418"/>
            <a:chOff x="6317900" y="1197313"/>
            <a:chExt cx="180700" cy="1554375"/>
          </a:xfrm>
        </p:grpSpPr>
        <p:sp>
          <p:nvSpPr>
            <p:cNvPr id="976" name="Google Shape;976;p2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2" name="Google Shape;982;p21"/>
          <p:cNvCxnSpPr/>
          <p:nvPr/>
        </p:nvCxnSpPr>
        <p:spPr>
          <a:xfrm rot="436104" flipH="1">
            <a:off x="7939026" y="-138003"/>
            <a:ext cx="713735" cy="700711"/>
          </a:xfrm>
          <a:prstGeom prst="straightConnector1">
            <a:avLst/>
          </a:prstGeom>
          <a:noFill/>
          <a:ln w="9525" cap="flat" cmpd="sng">
            <a:solidFill>
              <a:schemeClr val="dk1"/>
            </a:solidFill>
            <a:prstDash val="solid"/>
            <a:round/>
            <a:headEnd type="none" w="med" len="med"/>
            <a:tailEnd type="none" w="med" len="med"/>
          </a:ln>
        </p:spPr>
      </p:cxnSp>
      <p:sp>
        <p:nvSpPr>
          <p:cNvPr id="983" name="Google Shape;983;p21"/>
          <p:cNvSpPr/>
          <p:nvPr/>
        </p:nvSpPr>
        <p:spPr>
          <a:xfrm rot="435267">
            <a:off x="751009" y="46821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4" name="Google Shape;984;p21"/>
          <p:cNvCxnSpPr/>
          <p:nvPr/>
        </p:nvCxnSpPr>
        <p:spPr>
          <a:xfrm rot="436104" flipH="1">
            <a:off x="789539" y="4875122"/>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985" name="Google Shape;985;p21"/>
          <p:cNvGrpSpPr/>
          <p:nvPr/>
        </p:nvGrpSpPr>
        <p:grpSpPr>
          <a:xfrm rot="10800000">
            <a:off x="154663" y="-1652004"/>
            <a:ext cx="361129" cy="3106418"/>
            <a:chOff x="6317900" y="1197313"/>
            <a:chExt cx="180700" cy="1554375"/>
          </a:xfrm>
        </p:grpSpPr>
        <p:sp>
          <p:nvSpPr>
            <p:cNvPr id="986" name="Google Shape;986;p2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9" name="Google Shape;79;p4"/>
          <p:cNvSpPr txBox="1">
            <a:spLocks noGrp="1"/>
          </p:cNvSpPr>
          <p:nvPr>
            <p:ph type="body" idx="1"/>
          </p:nvPr>
        </p:nvSpPr>
        <p:spPr>
          <a:xfrm>
            <a:off x="720000" y="1127000"/>
            <a:ext cx="7704000" cy="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80" name="Google Shape;80;p4"/>
          <p:cNvSpPr/>
          <p:nvPr/>
        </p:nvSpPr>
        <p:spPr>
          <a:xfrm rot="-5400000">
            <a:off x="7165362" y="-774010"/>
            <a:ext cx="2984498" cy="188072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rot="900032">
            <a:off x="-1298549" y="-641129"/>
            <a:ext cx="2144560" cy="2361269"/>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8558925" y="4522650"/>
            <a:ext cx="315575" cy="366750"/>
            <a:chOff x="8558925" y="4522650"/>
            <a:chExt cx="315575" cy="366750"/>
          </a:xfrm>
        </p:grpSpPr>
        <p:grpSp>
          <p:nvGrpSpPr>
            <p:cNvPr id="83" name="Google Shape;83;p4"/>
            <p:cNvGrpSpPr/>
            <p:nvPr/>
          </p:nvGrpSpPr>
          <p:grpSpPr>
            <a:xfrm>
              <a:off x="8558925" y="4629825"/>
              <a:ext cx="107200" cy="107175"/>
              <a:chOff x="4125350" y="1946513"/>
              <a:chExt cx="107200" cy="107175"/>
            </a:xfrm>
          </p:grpSpPr>
          <p:sp>
            <p:nvSpPr>
              <p:cNvPr id="84" name="Google Shape;84;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4"/>
            <p:cNvGrpSpPr/>
            <p:nvPr/>
          </p:nvGrpSpPr>
          <p:grpSpPr>
            <a:xfrm>
              <a:off x="8711325" y="4782225"/>
              <a:ext cx="107200" cy="107175"/>
              <a:chOff x="4125350" y="1946513"/>
              <a:chExt cx="107200" cy="107175"/>
            </a:xfrm>
          </p:grpSpPr>
          <p:sp>
            <p:nvSpPr>
              <p:cNvPr id="87" name="Google Shape;87;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8767300" y="4522650"/>
              <a:ext cx="107200" cy="107175"/>
              <a:chOff x="4125350" y="1946513"/>
              <a:chExt cx="107200" cy="107175"/>
            </a:xfrm>
          </p:grpSpPr>
          <p:sp>
            <p:nvSpPr>
              <p:cNvPr id="90" name="Google Shape;90;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4"/>
          <p:cNvSpPr/>
          <p:nvPr/>
        </p:nvSpPr>
        <p:spPr>
          <a:xfrm rot="5400000">
            <a:off x="8769800" y="25428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4"/>
          <p:cNvGrpSpPr/>
          <p:nvPr/>
        </p:nvGrpSpPr>
        <p:grpSpPr>
          <a:xfrm>
            <a:off x="280275" y="246791"/>
            <a:ext cx="194400" cy="112209"/>
            <a:chOff x="265900" y="3852516"/>
            <a:chExt cx="194400" cy="112209"/>
          </a:xfrm>
        </p:grpSpPr>
        <p:sp>
          <p:nvSpPr>
            <p:cNvPr id="94" name="Google Shape;94;p4"/>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4"/>
          <p:cNvGrpSpPr/>
          <p:nvPr/>
        </p:nvGrpSpPr>
        <p:grpSpPr>
          <a:xfrm>
            <a:off x="158099" y="4189781"/>
            <a:ext cx="438754" cy="772904"/>
            <a:chOff x="4950175" y="2998438"/>
            <a:chExt cx="88725" cy="156300"/>
          </a:xfrm>
        </p:grpSpPr>
        <p:sp>
          <p:nvSpPr>
            <p:cNvPr id="97" name="Google Shape;97;p4"/>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4"/>
          <p:cNvGrpSpPr/>
          <p:nvPr/>
        </p:nvGrpSpPr>
        <p:grpSpPr>
          <a:xfrm>
            <a:off x="3876381" y="4522646"/>
            <a:ext cx="1391239" cy="1387652"/>
            <a:chOff x="4010494" y="4522646"/>
            <a:chExt cx="1391239" cy="1387652"/>
          </a:xfrm>
        </p:grpSpPr>
        <p:sp>
          <p:nvSpPr>
            <p:cNvPr id="134" name="Google Shape;134;p4"/>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4"/>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4"/>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6"/>
          <p:cNvSpPr/>
          <p:nvPr/>
        </p:nvSpPr>
        <p:spPr>
          <a:xfrm rot="-3599986">
            <a:off x="7364768"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3599986" flipH="1">
            <a:off x="-2713057"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6"/>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5" name="Google Shape;235;p6"/>
          <p:cNvSpPr/>
          <p:nvPr/>
        </p:nvSpPr>
        <p:spPr>
          <a:xfrm rot="5400000">
            <a:off x="7093213" y="48176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2"/>
        <p:cNvGrpSpPr/>
        <p:nvPr/>
      </p:nvGrpSpPr>
      <p:grpSpPr>
        <a:xfrm>
          <a:off x="0" y="0"/>
          <a:ext cx="0" cy="0"/>
          <a:chOff x="0" y="0"/>
          <a:chExt cx="0" cy="0"/>
        </a:xfrm>
      </p:grpSpPr>
      <p:sp>
        <p:nvSpPr>
          <p:cNvPr id="243" name="Google Shape;243;p7"/>
          <p:cNvSpPr txBox="1">
            <a:spLocks noGrp="1"/>
          </p:cNvSpPr>
          <p:nvPr>
            <p:ph type="title"/>
          </p:nvPr>
        </p:nvSpPr>
        <p:spPr>
          <a:xfrm>
            <a:off x="1569600" y="1268375"/>
            <a:ext cx="6004800" cy="8484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4" name="Google Shape;244;p7"/>
          <p:cNvSpPr txBox="1">
            <a:spLocks noGrp="1"/>
          </p:cNvSpPr>
          <p:nvPr>
            <p:ph type="subTitle" idx="1"/>
          </p:nvPr>
        </p:nvSpPr>
        <p:spPr>
          <a:xfrm>
            <a:off x="1569600" y="2400023"/>
            <a:ext cx="6004800" cy="126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7"/>
          <p:cNvSpPr/>
          <p:nvPr/>
        </p:nvSpPr>
        <p:spPr>
          <a:xfrm rot="-6012810">
            <a:off x="6446180" y="-972564"/>
            <a:ext cx="4319100" cy="2721744"/>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rot="435267">
            <a:off x="3845984" y="-60591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7"/>
          <p:cNvCxnSpPr/>
          <p:nvPr/>
        </p:nvCxnSpPr>
        <p:spPr>
          <a:xfrm rot="436104" flipH="1">
            <a:off x="4188239" y="-1377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48" name="Google Shape;248;p7"/>
          <p:cNvSpPr/>
          <p:nvPr/>
        </p:nvSpPr>
        <p:spPr>
          <a:xfrm rot="-5400000" flipH="1">
            <a:off x="30707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7"/>
          <p:cNvGrpSpPr/>
          <p:nvPr/>
        </p:nvGrpSpPr>
        <p:grpSpPr>
          <a:xfrm flipH="1">
            <a:off x="8671988" y="3199241"/>
            <a:ext cx="194400" cy="112209"/>
            <a:chOff x="265900" y="3852516"/>
            <a:chExt cx="194400" cy="112209"/>
          </a:xfrm>
        </p:grpSpPr>
        <p:sp>
          <p:nvSpPr>
            <p:cNvPr id="250" name="Google Shape;250;p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2" name="Google Shape;252;p7"/>
          <p:cNvCxnSpPr/>
          <p:nvPr/>
        </p:nvCxnSpPr>
        <p:spPr>
          <a:xfrm rot="436104" flipH="1">
            <a:off x="4616239" y="-2509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53" name="Google Shape;253;p7"/>
          <p:cNvSpPr/>
          <p:nvPr/>
        </p:nvSpPr>
        <p:spPr>
          <a:xfrm>
            <a:off x="-1348900" y="4016737"/>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7"/>
          <p:cNvGrpSpPr/>
          <p:nvPr/>
        </p:nvGrpSpPr>
        <p:grpSpPr>
          <a:xfrm rot="-5400000">
            <a:off x="8064938" y="4172419"/>
            <a:ext cx="1942494" cy="2022980"/>
            <a:chOff x="4445625" y="1829838"/>
            <a:chExt cx="739125" cy="769750"/>
          </a:xfrm>
        </p:grpSpPr>
        <p:sp>
          <p:nvSpPr>
            <p:cNvPr id="255" name="Google Shape;255;p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7"/>
          <p:cNvGrpSpPr/>
          <p:nvPr/>
        </p:nvGrpSpPr>
        <p:grpSpPr>
          <a:xfrm>
            <a:off x="-459175" y="-350137"/>
            <a:ext cx="1476900" cy="1476900"/>
            <a:chOff x="8632950" y="-311150"/>
            <a:chExt cx="1476900" cy="1476900"/>
          </a:xfrm>
        </p:grpSpPr>
        <p:sp>
          <p:nvSpPr>
            <p:cNvPr id="264" name="Google Shape;264;p7"/>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6" r:id="rId15"/>
    <p:sldLayoutId id="2147483667" r:id="rId16"/>
    <p:sldLayoutId id="2147483668" r:id="rId17"/>
    <p:sldLayoutId id="2147483669"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227662"/>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PROJECT WORK SOFTWARE ENGINEERING</a:t>
            </a:r>
            <a:br>
              <a:rPr lang="en" dirty="0"/>
            </a:br>
            <a:r>
              <a:rPr lang="en" sz="4000" b="0" dirty="0">
                <a:solidFill>
                  <a:schemeClr val="lt1"/>
                </a:solidFill>
                <a:latin typeface="Barlow Condensed"/>
                <a:ea typeface="Barlow Condensed"/>
                <a:cs typeface="Barlow Condensed"/>
                <a:sym typeface="Barlow Condensed"/>
              </a:rPr>
              <a:t>IFTTT-LIKE APPLICATION</a:t>
            </a:r>
            <a:endParaRPr dirty="0"/>
          </a:p>
        </p:txBody>
      </p:sp>
      <p:sp>
        <p:nvSpPr>
          <p:cNvPr id="1064" name="Google Shape;1064;p27"/>
          <p:cNvSpPr txBox="1">
            <a:spLocks noGrp="1"/>
          </p:cNvSpPr>
          <p:nvPr>
            <p:ph type="subTitle" idx="1"/>
          </p:nvPr>
        </p:nvSpPr>
        <p:spPr>
          <a:xfrm>
            <a:off x="2125800" y="4175825"/>
            <a:ext cx="4706960" cy="460200"/>
          </a:xfrm>
          <a:prstGeom prst="rect">
            <a:avLst/>
          </a:prstGeom>
        </p:spPr>
        <p:txBody>
          <a:bodyPr spcFirstLastPara="1" wrap="square" lIns="91425" tIns="91425" rIns="91425" bIns="91425" anchor="b" anchorCtr="0">
            <a:noAutofit/>
          </a:bodyPr>
          <a:lstStyle/>
          <a:p>
            <a:pPr marL="285750" lvl="0" indent="-285750" algn="ctr" rtl="0">
              <a:spcBef>
                <a:spcPts val="0"/>
              </a:spcBef>
              <a:spcAft>
                <a:spcPts val="0"/>
              </a:spcAft>
              <a:buFont typeface="Arial" panose="020B0604020202020204" pitchFamily="34" charset="0"/>
              <a:buChar char="•"/>
            </a:pPr>
            <a:r>
              <a:rPr lang="en" dirty="0"/>
              <a:t>Moccaldi Simone Pio</a:t>
            </a:r>
          </a:p>
          <a:p>
            <a:pPr marL="285750" lvl="0" indent="-285750" rtl="0">
              <a:spcBef>
                <a:spcPts val="0"/>
              </a:spcBef>
              <a:spcAft>
                <a:spcPts val="0"/>
              </a:spcAft>
              <a:buFont typeface="Arial" panose="020B0604020202020204" pitchFamily="34" charset="0"/>
              <a:buChar char="•"/>
            </a:pPr>
            <a:r>
              <a:rPr lang="en" dirty="0"/>
              <a:t>Nicolò Emanuele Alfonso</a:t>
            </a:r>
          </a:p>
          <a:p>
            <a:pPr marL="285750" lvl="0" indent="-285750" algn="ctr" rtl="0">
              <a:spcBef>
                <a:spcPts val="0"/>
              </a:spcBef>
              <a:spcAft>
                <a:spcPts val="0"/>
              </a:spcAft>
              <a:buFont typeface="Arial" panose="020B0604020202020204" pitchFamily="34" charset="0"/>
              <a:buChar char="•"/>
            </a:pPr>
            <a:r>
              <a:rPr lang="en" dirty="0"/>
              <a:t>Ommenielllo Giovanni</a:t>
            </a:r>
          </a:p>
          <a:p>
            <a:pPr marL="285750" lvl="0" indent="-285750" algn="ctr" rtl="0">
              <a:spcBef>
                <a:spcPts val="0"/>
              </a:spcBef>
              <a:spcAft>
                <a:spcPts val="0"/>
              </a:spcAft>
              <a:buFont typeface="Arial" panose="020B0604020202020204" pitchFamily="34" charset="0"/>
              <a:buChar char="•"/>
            </a:pPr>
            <a:r>
              <a:rPr lang="en" dirty="0"/>
              <a:t>Pappalarlo Francesco</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6" name="Google Shape;1476;p39"/>
          <p:cNvSpPr txBox="1">
            <a:spLocks noGrp="1"/>
          </p:cNvSpPr>
          <p:nvPr>
            <p:ph type="title"/>
          </p:nvPr>
        </p:nvSpPr>
        <p:spPr>
          <a:xfrm>
            <a:off x="820957" y="-218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solidFill>
                  <a:schemeClr val="bg1"/>
                </a:solidFill>
              </a:rPr>
              <a:t>FINAL PRODUCT BACKLOG</a:t>
            </a:r>
            <a:endParaRPr sz="3400" b="0" dirty="0">
              <a:solidFill>
                <a:schemeClr val="bg1"/>
              </a:solidFill>
            </a:endParaRPr>
          </a:p>
        </p:txBody>
      </p:sp>
      <p:sp>
        <p:nvSpPr>
          <p:cNvPr id="1478" name="Google Shape;1478;p39"/>
          <p:cNvSpPr txBox="1">
            <a:spLocks noGrp="1"/>
          </p:cNvSpPr>
          <p:nvPr>
            <p:ph type="subTitle" idx="4294967295"/>
          </p:nvPr>
        </p:nvSpPr>
        <p:spPr>
          <a:xfrm flipH="1">
            <a:off x="430635" y="544645"/>
            <a:ext cx="4040394" cy="4407610"/>
          </a:xfrm>
          <a:prstGeom prst="rect">
            <a:avLst/>
          </a:prstGeom>
          <a:ln>
            <a:noFill/>
          </a:ln>
        </p:spPr>
        <p:txBody>
          <a:bodyPr spcFirstLastPara="1" wrap="square" lIns="91425" tIns="91425" rIns="91425" bIns="91425" anchor="t" anchorCtr="0">
            <a:noAutofit/>
          </a:bodyPr>
          <a:lstStyle/>
          <a:p>
            <a:pPr marL="139700" indent="0">
              <a:buNone/>
            </a:pPr>
            <a:r>
              <a:rPr lang="en-US" sz="800" b="1" dirty="0"/>
              <a:t>1)</a:t>
            </a:r>
            <a:r>
              <a:rPr lang="en-US" sz="800" dirty="0"/>
              <a:t>  As a customer I want the application must be similar to IFTTT, but it must be designed to run in stand-alone, single-user desktop mode.</a:t>
            </a:r>
          </a:p>
          <a:p>
            <a:pPr marL="139700" indent="0">
              <a:buNone/>
            </a:pPr>
            <a:r>
              <a:rPr lang="en-US" sz="800" b="1" dirty="0"/>
              <a:t>2)</a:t>
            </a:r>
            <a:r>
              <a:rPr lang="en-US" sz="800" dirty="0"/>
              <a:t>  As user, I want to be able to create rules to create trigger and associated actions.</a:t>
            </a:r>
          </a:p>
          <a:p>
            <a:pPr marL="139700" indent="0">
              <a:buNone/>
            </a:pPr>
            <a:r>
              <a:rPr lang="en-US" sz="800" b="1" dirty="0"/>
              <a:t>3)</a:t>
            </a:r>
            <a:r>
              <a:rPr lang="en-US" sz="800" dirty="0"/>
              <a:t>  As a customer I want the application to periodically check the rules to see if the trigger can be activated and if so, execute the specified action(s).</a:t>
            </a:r>
          </a:p>
          <a:p>
            <a:pPr marL="139700" indent="0">
              <a:buNone/>
            </a:pPr>
            <a:r>
              <a:rPr lang="en-US" sz="800" b="1" dirty="0"/>
              <a:t>4)</a:t>
            </a:r>
            <a:r>
              <a:rPr lang="en-US" sz="800" dirty="0"/>
              <a:t>  As a user, I want to set a specific time to trigger a rule that becomes true when the time is equal to or greater than the specified time, having the ability to decide whether to trigger an audio file or a message in a dialog box, that I can close.</a:t>
            </a:r>
          </a:p>
          <a:p>
            <a:pPr marL="139700" indent="0">
              <a:buNone/>
            </a:pPr>
            <a:r>
              <a:rPr lang="en-US" sz="800" b="1" dirty="0"/>
              <a:t>5)</a:t>
            </a:r>
            <a:r>
              <a:rPr lang="en-US" sz="800" dirty="0"/>
              <a:t>  As user, I want to be able to delete rules.</a:t>
            </a:r>
          </a:p>
          <a:p>
            <a:pPr marL="139700" indent="0">
              <a:buNone/>
            </a:pPr>
            <a:r>
              <a:rPr lang="en-US" sz="800" b="1" dirty="0"/>
              <a:t>6)</a:t>
            </a:r>
            <a:r>
              <a:rPr lang="en-US" sz="800" dirty="0"/>
              <a:t>  As user, I want to be able to deactivate and activate a rule.</a:t>
            </a:r>
          </a:p>
          <a:p>
            <a:pPr marL="139700" indent="0">
              <a:buNone/>
            </a:pPr>
            <a:r>
              <a:rPr lang="en-US" sz="800" b="1" dirty="0"/>
              <a:t>7)</a:t>
            </a:r>
            <a:r>
              <a:rPr lang="en-US" sz="800" dirty="0"/>
              <a:t>  As customer, I want the set of rules to be saved to a file and automatically reloaded when the application is restarted.</a:t>
            </a:r>
          </a:p>
          <a:p>
            <a:pPr marL="139700" indent="0">
              <a:buNone/>
            </a:pPr>
            <a:r>
              <a:rPr lang="en-US" sz="800" b="1" dirty="0"/>
              <a:t>8)</a:t>
            </a:r>
            <a:r>
              <a:rPr lang="en-US" sz="800" dirty="0"/>
              <a:t>  As user, I want to be able to define whether a rule should be triggered only once after the trigger or whether it can be triggered immediately after or after a specified period of time.</a:t>
            </a:r>
          </a:p>
          <a:p>
            <a:pPr marL="139700" indent="0">
              <a:buNone/>
            </a:pPr>
            <a:r>
              <a:rPr lang="en-US" sz="800" b="1" dirty="0"/>
              <a:t>9)</a:t>
            </a:r>
            <a:r>
              <a:rPr lang="en-US" sz="800" dirty="0"/>
              <a:t>  As user, I want to do some operations on files (writing a specified string at the end of a specified text file, copying or moving specified file from a specified directory to a specified destination directory, deleting a specified file from a specified directory).</a:t>
            </a:r>
          </a:p>
          <a:p>
            <a:pPr marL="139700" indent="0">
              <a:buNone/>
            </a:pPr>
            <a:r>
              <a:rPr lang="en-US" sz="800" b="1" dirty="0"/>
              <a:t>10)</a:t>
            </a:r>
            <a:r>
              <a:rPr lang="en-US" sz="800" dirty="0"/>
              <a:t>  As user, I want to execute a specified external program with specified command-line arguments.</a:t>
            </a:r>
          </a:p>
          <a:p>
            <a:pPr marL="139700" indent="0">
              <a:buNone/>
            </a:pPr>
            <a:r>
              <a:rPr lang="en-US" sz="800" b="1" dirty="0"/>
              <a:t>11)</a:t>
            </a:r>
            <a:r>
              <a:rPr lang="en-US" sz="800" dirty="0"/>
              <a:t>  As  user, I want a 'current day-of-week' trigger that fires when the current day of the week is equal to the one specified (Name day).</a:t>
            </a:r>
          </a:p>
          <a:p>
            <a:pPr marL="139700" indent="0">
              <a:buNone/>
            </a:pPr>
            <a:r>
              <a:rPr lang="en-US" sz="800" b="1" dirty="0"/>
              <a:t>12)</a:t>
            </a:r>
            <a:r>
              <a:rPr lang="en-US" sz="800" dirty="0"/>
              <a:t> As user, I want  the 'current day-of-month' trigger that fires when the current day of the month is equal to the one specified (Number day).</a:t>
            </a:r>
          </a:p>
          <a:p>
            <a:pPr marL="139700" indent="0">
              <a:buNone/>
            </a:pPr>
            <a:r>
              <a:rPr lang="en-US" sz="800" b="1" dirty="0"/>
              <a:t>13) </a:t>
            </a:r>
            <a:r>
              <a:rPr lang="en-US" sz="800" dirty="0"/>
              <a:t>As user, I want the 'current date' trigger that fires when the current date is equal to the one specified (format </a:t>
            </a:r>
            <a:r>
              <a:rPr lang="en-US" sz="800" dirty="0" err="1"/>
              <a:t>dd</a:t>
            </a:r>
            <a:r>
              <a:rPr lang="en-US" sz="800" dirty="0"/>
              <a:t>/mm/</a:t>
            </a:r>
            <a:r>
              <a:rPr lang="en-US" sz="800" dirty="0" err="1"/>
              <a:t>yyyy</a:t>
            </a:r>
            <a:r>
              <a:rPr lang="en-US" sz="800" dirty="0"/>
              <a:t>).</a:t>
            </a:r>
          </a:p>
          <a:p>
            <a:pPr marL="139700" indent="0">
              <a:buNone/>
            </a:pPr>
            <a:r>
              <a:rPr lang="en-US" sz="800" b="1" dirty="0">
                <a:solidFill>
                  <a:schemeClr val="tx1"/>
                </a:solidFill>
                <a:latin typeface="Barlow" panose="020B0604020202020204" charset="0"/>
              </a:rPr>
              <a:t>11)</a:t>
            </a:r>
            <a:r>
              <a:rPr lang="en-US" sz="800" dirty="0">
                <a:solidFill>
                  <a:schemeClr val="tx1"/>
                </a:solidFill>
                <a:latin typeface="Barlow" panose="020B0604020202020204" charset="0"/>
              </a:rPr>
              <a:t>  As  user, I want a 'current day-of-week' trigger that fires when the current day of the week is equal to the one specified (Name day).</a:t>
            </a:r>
          </a:p>
          <a:p>
            <a:pPr marL="139700" indent="0">
              <a:buNone/>
            </a:pPr>
            <a:r>
              <a:rPr lang="en-US" sz="800" b="1" dirty="0">
                <a:solidFill>
                  <a:schemeClr val="tx1"/>
                </a:solidFill>
                <a:latin typeface="Barlow" panose="020B0604020202020204" charset="0"/>
              </a:rPr>
              <a:t>12)</a:t>
            </a:r>
            <a:r>
              <a:rPr lang="en-US" sz="800" dirty="0">
                <a:solidFill>
                  <a:schemeClr val="tx1"/>
                </a:solidFill>
                <a:latin typeface="Barlow" panose="020B0604020202020204" charset="0"/>
              </a:rPr>
              <a:t> As user, I want  the 'current day-of-month' trigger that fires when the current day of the month is equal to the one specified (Number day).</a:t>
            </a:r>
          </a:p>
          <a:p>
            <a:pPr marL="139700" indent="0">
              <a:buNone/>
            </a:pPr>
            <a:endParaRPr lang="en-US" sz="800" dirty="0"/>
          </a:p>
        </p:txBody>
      </p:sp>
      <p:grpSp>
        <p:nvGrpSpPr>
          <p:cNvPr id="1480" name="Google Shape;1480;p39"/>
          <p:cNvGrpSpPr/>
          <p:nvPr/>
        </p:nvGrpSpPr>
        <p:grpSpPr>
          <a:xfrm>
            <a:off x="3876381" y="4522646"/>
            <a:ext cx="1391239" cy="1387652"/>
            <a:chOff x="4010494" y="4522646"/>
            <a:chExt cx="1391239" cy="1387652"/>
          </a:xfrm>
        </p:grpSpPr>
        <p:sp>
          <p:nvSpPr>
            <p:cNvPr id="1481" name="Google Shape;1481;p39"/>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2" name="Google Shape;1482;p39"/>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483" name="Google Shape;1483;p39"/>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2" name="CasellaDiTesto 1"/>
          <p:cNvSpPr txBox="1"/>
          <p:nvPr/>
        </p:nvSpPr>
        <p:spPr>
          <a:xfrm>
            <a:off x="4672957" y="585294"/>
            <a:ext cx="4032632" cy="2923877"/>
          </a:xfrm>
          <a:prstGeom prst="rect">
            <a:avLst/>
          </a:prstGeom>
          <a:noFill/>
        </p:spPr>
        <p:txBody>
          <a:bodyPr wrap="square" rtlCol="0">
            <a:spAutoFit/>
          </a:bodyPr>
          <a:lstStyle/>
          <a:p>
            <a:r>
              <a:rPr lang="en-US" sz="800" b="1" dirty="0">
                <a:solidFill>
                  <a:schemeClr val="tx1"/>
                </a:solidFill>
                <a:latin typeface="Barlow" panose="020B0604020202020204" charset="0"/>
              </a:rPr>
              <a:t>13) </a:t>
            </a:r>
            <a:r>
              <a:rPr lang="en-US" sz="800" dirty="0">
                <a:solidFill>
                  <a:schemeClr val="tx1"/>
                </a:solidFill>
                <a:latin typeface="Barlow" panose="020B0604020202020204" charset="0"/>
              </a:rPr>
              <a:t>As user, I want the 'current date' trigger that fires when the current date is equal to the one specified (format </a:t>
            </a:r>
            <a:r>
              <a:rPr lang="en-US" sz="800" dirty="0" err="1">
                <a:solidFill>
                  <a:schemeClr val="tx1"/>
                </a:solidFill>
                <a:latin typeface="Barlow" panose="020B0604020202020204" charset="0"/>
              </a:rPr>
              <a:t>dd</a:t>
            </a:r>
            <a:r>
              <a:rPr lang="en-US" sz="800" dirty="0">
                <a:solidFill>
                  <a:schemeClr val="tx1"/>
                </a:solidFill>
                <a:latin typeface="Barlow" panose="020B0604020202020204" charset="0"/>
              </a:rPr>
              <a:t>/mm/</a:t>
            </a:r>
            <a:r>
              <a:rPr lang="en-US" sz="800" dirty="0" err="1">
                <a:solidFill>
                  <a:schemeClr val="tx1"/>
                </a:solidFill>
                <a:latin typeface="Barlow" panose="020B0604020202020204" charset="0"/>
              </a:rPr>
              <a:t>yyyy</a:t>
            </a:r>
            <a:r>
              <a:rPr lang="en-US" sz="800" dirty="0">
                <a:solidFill>
                  <a:schemeClr val="tx1"/>
                </a:solidFill>
                <a:latin typeface="Barlow" panose="020B0604020202020204" charset="0"/>
              </a:rPr>
              <a:t>).</a:t>
            </a:r>
            <a:endParaRPr lang="en-US" sz="800" b="1" dirty="0">
              <a:solidFill>
                <a:schemeClr val="tx1"/>
              </a:solidFill>
              <a:latin typeface="Barlow" panose="020B0604020202020204" charset="0"/>
              <a:cs typeface="Calibri" panose="020F0502020204030204" pitchFamily="34" charset="0"/>
            </a:endParaRPr>
          </a:p>
          <a:p>
            <a:r>
              <a:rPr lang="en-US" sz="800" b="1" dirty="0">
                <a:solidFill>
                  <a:schemeClr val="tx1"/>
                </a:solidFill>
                <a:latin typeface="Barlow" panose="020B0604020202020204" charset="0"/>
                <a:cs typeface="Calibri" panose="020F0502020204030204" pitchFamily="34" charset="0"/>
              </a:rPr>
              <a:t>14)</a:t>
            </a:r>
            <a:r>
              <a:rPr lang="en-US" sz="800" dirty="0">
                <a:solidFill>
                  <a:schemeClr val="tx1"/>
                </a:solidFill>
                <a:latin typeface="Barlow" panose="020B0604020202020204" charset="0"/>
                <a:cs typeface="Calibri" panose="020F0502020204030204" pitchFamily="34" charset="0"/>
              </a:rPr>
              <a:t>  As user, I want the following triggers on files: a file with a specified name exists in a specified directory; the size of a specified file is larger than a specified value.</a:t>
            </a:r>
          </a:p>
          <a:p>
            <a:r>
              <a:rPr lang="en-US" sz="800" b="1" dirty="0">
                <a:solidFill>
                  <a:schemeClr val="tx1"/>
                </a:solidFill>
                <a:latin typeface="Barlow" panose="020B0604020202020204" charset="0"/>
                <a:cs typeface="Calibri" panose="020F0502020204030204" pitchFamily="34" charset="0"/>
              </a:rPr>
              <a:t>15)</a:t>
            </a:r>
            <a:r>
              <a:rPr lang="en-US" sz="800" dirty="0">
                <a:solidFill>
                  <a:schemeClr val="tx1"/>
                </a:solidFill>
                <a:latin typeface="Barlow" panose="020B0604020202020204" charset="0"/>
                <a:cs typeface="Calibri" panose="020F0502020204030204" pitchFamily="34" charset="0"/>
              </a:rPr>
              <a:t>  As  user, I want a trigger that activates if the exit value of an executed external program is equal to a specified value.</a:t>
            </a:r>
          </a:p>
          <a:p>
            <a:r>
              <a:rPr lang="en-US" sz="800" b="1" dirty="0">
                <a:solidFill>
                  <a:schemeClr val="tx1"/>
                </a:solidFill>
                <a:latin typeface="Barlow" panose="020B0604020202020204" charset="0"/>
                <a:cs typeface="Calibri" panose="020F0502020204030204" pitchFamily="34" charset="0"/>
              </a:rPr>
              <a:t>16)</a:t>
            </a:r>
            <a:r>
              <a:rPr lang="en-US" sz="800" dirty="0">
                <a:solidFill>
                  <a:schemeClr val="tx1"/>
                </a:solidFill>
                <a:latin typeface="Barlow" panose="020B0604020202020204" charset="0"/>
                <a:cs typeface="Calibri" panose="020F0502020204030204" pitchFamily="34" charset="0"/>
              </a:rPr>
              <a:t>  As user, I want to be able to define a set of elementary actions or other sequences of actions as a result of a rule.</a:t>
            </a:r>
          </a:p>
          <a:p>
            <a:r>
              <a:rPr lang="en-US" sz="800" b="1" dirty="0">
                <a:solidFill>
                  <a:schemeClr val="tx1"/>
                </a:solidFill>
                <a:latin typeface="Barlow" panose="020B0604020202020204" charset="0"/>
                <a:cs typeface="Calibri" panose="020F0502020204030204" pitchFamily="34" charset="0"/>
              </a:rPr>
              <a:t>17)</a:t>
            </a:r>
            <a:r>
              <a:rPr lang="en-US" sz="800" dirty="0">
                <a:solidFill>
                  <a:schemeClr val="tx1"/>
                </a:solidFill>
                <a:latin typeface="Barlow" panose="020B0604020202020204" charset="0"/>
                <a:cs typeface="Calibri" panose="020F0502020204030204" pitchFamily="34" charset="0"/>
              </a:rPr>
              <a:t>  As user, I want to be able to use logical operators to combine elementary triggers or combined triggers.</a:t>
            </a:r>
          </a:p>
          <a:p>
            <a:r>
              <a:rPr lang="en-US" sz="800" b="1" dirty="0">
                <a:solidFill>
                  <a:schemeClr val="tx1"/>
                </a:solidFill>
                <a:latin typeface="Barlow" panose="020B0604020202020204" charset="0"/>
                <a:cs typeface="Calibri" panose="020F0502020204030204" pitchFamily="34" charset="0"/>
              </a:rPr>
              <a:t>18)</a:t>
            </a:r>
            <a:r>
              <a:rPr lang="en-US" sz="800" dirty="0">
                <a:solidFill>
                  <a:schemeClr val="tx1"/>
                </a:solidFill>
                <a:latin typeface="Barlow" panose="020B0604020202020204" charset="0"/>
                <a:cs typeface="Calibri" panose="020F0502020204030204" pitchFamily="34" charset="0"/>
              </a:rPr>
              <a:t>  As user, I want to be able to create, view and edit integers counters.</a:t>
            </a:r>
          </a:p>
          <a:p>
            <a:r>
              <a:rPr lang="en-US" sz="800" b="1" dirty="0">
                <a:solidFill>
                  <a:schemeClr val="tx1"/>
                </a:solidFill>
                <a:latin typeface="Barlow" panose="020B0604020202020204" charset="0"/>
                <a:cs typeface="Calibri" panose="020F0502020204030204" pitchFamily="34" charset="0"/>
              </a:rPr>
              <a:t>19)</a:t>
            </a:r>
            <a:r>
              <a:rPr lang="en-US" sz="800" dirty="0">
                <a:solidFill>
                  <a:schemeClr val="tx1"/>
                </a:solidFill>
                <a:latin typeface="Barlow" panose="020B0604020202020204" charset="0"/>
                <a:cs typeface="Calibri" panose="020F0502020204030204" pitchFamily="34" charset="0"/>
              </a:rPr>
              <a:t>  As  user I want to be able to perform the following operations on the counters: set, add a value to this counter, and add the value of one counter to another.</a:t>
            </a:r>
          </a:p>
          <a:p>
            <a:r>
              <a:rPr lang="en-US" sz="800" b="1" dirty="0">
                <a:solidFill>
                  <a:schemeClr val="tx1"/>
                </a:solidFill>
                <a:latin typeface="Barlow" panose="020B0604020202020204" charset="0"/>
                <a:cs typeface="Calibri" panose="020F0502020204030204" pitchFamily="34" charset="0"/>
              </a:rPr>
              <a:t>20)</a:t>
            </a:r>
            <a:r>
              <a:rPr lang="en-US" sz="800" dirty="0">
                <a:solidFill>
                  <a:schemeClr val="tx1"/>
                </a:solidFill>
                <a:latin typeface="Barlow" panose="020B0604020202020204" charset="0"/>
                <a:cs typeface="Calibri" panose="020F0502020204030204" pitchFamily="34" charset="0"/>
              </a:rPr>
              <a:t>  As  user, I want to be able to create triggers on counters so that I can use comparison operations with each other or with a specified integer.</a:t>
            </a:r>
          </a:p>
          <a:p>
            <a:r>
              <a:rPr lang="en-US" sz="800" b="1" dirty="0">
                <a:solidFill>
                  <a:schemeClr val="tx1"/>
                </a:solidFill>
                <a:latin typeface="Barlow" panose="020B0604020202020204" charset="0"/>
                <a:cs typeface="Calibri" panose="020F0502020204030204" pitchFamily="34" charset="0"/>
              </a:rPr>
              <a:t>21)</a:t>
            </a:r>
            <a:r>
              <a:rPr lang="en-US" sz="800" dirty="0">
                <a:solidFill>
                  <a:schemeClr val="tx1"/>
                </a:solidFill>
                <a:latin typeface="Barlow" panose="020B0604020202020204" charset="0"/>
                <a:cs typeface="Calibri" panose="020F0502020204030204" pitchFamily="34" charset="0"/>
              </a:rPr>
              <a:t>  As  user I want, when using strings, to be able to use a replacement variable to insert the current value of a counter into the string.</a:t>
            </a:r>
          </a:p>
          <a:p>
            <a:r>
              <a:rPr lang="en-US" sz="800" b="1" dirty="0">
                <a:solidFill>
                  <a:schemeClr val="tx1"/>
                </a:solidFill>
                <a:latin typeface="Barlow" panose="020B0604020202020204" charset="0"/>
                <a:cs typeface="Calibri" panose="020F0502020204030204" pitchFamily="34" charset="0"/>
              </a:rPr>
              <a:t>22)</a:t>
            </a:r>
            <a:r>
              <a:rPr lang="en-US" sz="800" dirty="0">
                <a:solidFill>
                  <a:schemeClr val="tx1"/>
                </a:solidFill>
                <a:latin typeface="Barlow" panose="020B0604020202020204" charset="0"/>
                <a:cs typeface="Calibri" panose="020F0502020204030204" pitchFamily="34" charset="0"/>
              </a:rPr>
              <a:t>  As customer, I want a graphical user interface.</a:t>
            </a:r>
          </a:p>
          <a:p>
            <a:endParaRPr lang="en-US" sz="800" dirty="0">
              <a:solidFill>
                <a:schemeClr val="tx1"/>
              </a:solidFill>
              <a:latin typeface="Barlow" panose="020B0604020202020204" charset="0"/>
              <a:cs typeface="Calibri" panose="020F0502020204030204" pitchFamily="34" charset="0"/>
            </a:endParaRPr>
          </a:p>
          <a:p>
            <a:endParaRPr lang="en-US" sz="800" dirty="0">
              <a:solidFill>
                <a:schemeClr val="tx1"/>
              </a:solidFill>
              <a:latin typeface="Barlow" panose="020B0604020202020204" charset="0"/>
              <a:cs typeface="Calibri" panose="020F0502020204030204" pitchFamily="34" charset="0"/>
            </a:endParaRPr>
          </a:p>
          <a:p>
            <a:endParaRPr lang="en-US" sz="800" dirty="0">
              <a:solidFill>
                <a:schemeClr val="tx1"/>
              </a:solidFill>
              <a:latin typeface="Barlow" panose="020B0604020202020204" charset="0"/>
              <a:cs typeface="Calibri" panose="020F0502020204030204" pitchFamily="34" charset="0"/>
            </a:endParaRPr>
          </a:p>
          <a:p>
            <a:endParaRPr lang="en-US" sz="800" dirty="0">
              <a:solidFill>
                <a:schemeClr val="tx1"/>
              </a:solidFill>
              <a:latin typeface="Barlow" panose="020B0604020202020204" charset="0"/>
              <a:cs typeface="Calibri" panose="020F0502020204030204" pitchFamily="34" charset="0"/>
            </a:endParaRPr>
          </a:p>
          <a:p>
            <a:endParaRPr lang="it-IT" sz="800" dirty="0">
              <a:solidFill>
                <a:schemeClr val="tx1"/>
              </a:solidFill>
              <a:latin typeface="Calibri" panose="020F0502020204030204" pitchFamily="34" charset="0"/>
              <a:cs typeface="Calibri" panose="020F0502020204030204" pitchFamily="34" charset="0"/>
            </a:endParaRPr>
          </a:p>
        </p:txBody>
      </p:sp>
      <p:sp>
        <p:nvSpPr>
          <p:cNvPr id="3" name="CasellaDiTesto 2"/>
          <p:cNvSpPr txBox="1"/>
          <p:nvPr/>
        </p:nvSpPr>
        <p:spPr>
          <a:xfrm>
            <a:off x="4672957" y="2908148"/>
            <a:ext cx="3695178" cy="2308324"/>
          </a:xfrm>
          <a:prstGeom prst="rect">
            <a:avLst/>
          </a:prstGeom>
          <a:noFill/>
        </p:spPr>
        <p:txBody>
          <a:bodyPr wrap="square" rtlCol="0">
            <a:spAutoFit/>
          </a:bodyPr>
          <a:lstStyle/>
          <a:p>
            <a:r>
              <a:rPr lang="en-US" sz="800" b="1" dirty="0">
                <a:solidFill>
                  <a:schemeClr val="bg1"/>
                </a:solidFill>
                <a:latin typeface="Barlow" panose="020B0604020202020204" charset="0"/>
              </a:rPr>
              <a:t>23)</a:t>
            </a:r>
            <a:r>
              <a:rPr lang="en-US" sz="800" dirty="0">
                <a:solidFill>
                  <a:schemeClr val="bg1"/>
                </a:solidFill>
                <a:latin typeface="Barlow" panose="020B0604020202020204" charset="0"/>
              </a:rPr>
              <a:t> </a:t>
            </a:r>
            <a:r>
              <a:rPr lang="en-US" sz="800" b="1" dirty="0">
                <a:solidFill>
                  <a:schemeClr val="bg1"/>
                </a:solidFill>
                <a:latin typeface="Barlow" panose="020B0604020202020204" charset="0"/>
              </a:rPr>
              <a:t>Several actions at the same time. </a:t>
            </a:r>
            <a:br>
              <a:rPr lang="en-US" sz="800" b="1" dirty="0">
                <a:solidFill>
                  <a:schemeClr val="bg1"/>
                </a:solidFill>
                <a:latin typeface="Barlow" panose="020B0604020202020204" charset="0"/>
              </a:rPr>
            </a:br>
            <a:r>
              <a:rPr lang="en-US" sz="800" dirty="0">
                <a:solidFill>
                  <a:schemeClr val="bg1"/>
                </a:solidFill>
                <a:latin typeface="Barlow" panose="020B0604020202020204" charset="0"/>
              </a:rPr>
              <a:t>As customer, I want that when different rules trigger actions at the same time these are executed at the same time, without waiting for the end of the other one.</a:t>
            </a:r>
          </a:p>
          <a:p>
            <a:br>
              <a:rPr lang="en-US" sz="800" dirty="0">
                <a:solidFill>
                  <a:schemeClr val="bg1"/>
                </a:solidFill>
                <a:latin typeface="Barlow" panose="020B0604020202020204" charset="0"/>
              </a:rPr>
            </a:br>
            <a:r>
              <a:rPr lang="en-US" sz="800" b="1" dirty="0">
                <a:solidFill>
                  <a:schemeClr val="bg1"/>
                </a:solidFill>
                <a:latin typeface="Barlow" panose="020B0604020202020204" charset="0"/>
              </a:rPr>
              <a:t>Given:</a:t>
            </a:r>
            <a:r>
              <a:rPr lang="en-US" sz="800" dirty="0">
                <a:solidFill>
                  <a:schemeClr val="bg1"/>
                </a:solidFill>
                <a:latin typeface="Barlow" panose="020B0604020202020204" charset="0"/>
              </a:rPr>
              <a:t> multiple rules are triggered simultaneously.</a:t>
            </a:r>
            <a:br>
              <a:rPr lang="en-US" sz="800" dirty="0">
                <a:solidFill>
                  <a:schemeClr val="bg1"/>
                </a:solidFill>
                <a:latin typeface="Barlow" panose="020B0604020202020204" charset="0"/>
              </a:rPr>
            </a:br>
            <a:r>
              <a:rPr lang="en-US" sz="800" b="1" dirty="0">
                <a:solidFill>
                  <a:schemeClr val="bg1"/>
                </a:solidFill>
                <a:latin typeface="Barlow" panose="020B0604020202020204" charset="0"/>
              </a:rPr>
              <a:t>When:</a:t>
            </a:r>
            <a:r>
              <a:rPr lang="en-US" sz="800" dirty="0">
                <a:solidFill>
                  <a:schemeClr val="bg1"/>
                </a:solidFill>
                <a:latin typeface="Barlow" panose="020B0604020202020204" charset="0"/>
              </a:rPr>
              <a:t> the system processes these triggered rules.</a:t>
            </a:r>
            <a:br>
              <a:rPr lang="en-US" sz="800" dirty="0">
                <a:solidFill>
                  <a:schemeClr val="bg1"/>
                </a:solidFill>
                <a:latin typeface="Barlow" panose="020B0604020202020204" charset="0"/>
              </a:rPr>
            </a:br>
            <a:r>
              <a:rPr lang="en-US" sz="800" b="1" dirty="0">
                <a:solidFill>
                  <a:schemeClr val="bg1"/>
                </a:solidFill>
                <a:latin typeface="Barlow" panose="020B0604020202020204" charset="0"/>
              </a:rPr>
              <a:t>Then:</a:t>
            </a:r>
            <a:r>
              <a:rPr lang="en-US" sz="800" dirty="0">
                <a:solidFill>
                  <a:schemeClr val="bg1"/>
                </a:solidFill>
                <a:latin typeface="Barlow" panose="020B0604020202020204" charset="0"/>
              </a:rPr>
              <a:t> the actions associated with each rule are executed concurrently without waiting for the completion of other actions.</a:t>
            </a:r>
          </a:p>
          <a:p>
            <a:r>
              <a:rPr lang="en-US" sz="800" dirty="0">
                <a:solidFill>
                  <a:schemeClr val="bg1"/>
                </a:solidFill>
                <a:latin typeface="Barlow" panose="020B0604020202020204" charset="0"/>
              </a:rPr>
              <a:t> </a:t>
            </a:r>
          </a:p>
          <a:p>
            <a:r>
              <a:rPr lang="en-US" sz="800" b="1" dirty="0">
                <a:solidFill>
                  <a:schemeClr val="bg1"/>
                </a:solidFill>
                <a:latin typeface="Barlow" panose="020B0604020202020204" charset="0"/>
              </a:rPr>
              <a:t>24) Modification of the rule.</a:t>
            </a:r>
            <a:br>
              <a:rPr lang="en-US" sz="800" b="1" dirty="0">
                <a:solidFill>
                  <a:schemeClr val="bg1"/>
                </a:solidFill>
                <a:latin typeface="Barlow" panose="020B0604020202020204" charset="0"/>
              </a:rPr>
            </a:br>
            <a:r>
              <a:rPr lang="en-US" sz="800" dirty="0">
                <a:solidFill>
                  <a:schemeClr val="bg1"/>
                </a:solidFill>
                <a:latin typeface="Barlow" panose="020B0604020202020204" charset="0"/>
              </a:rPr>
              <a:t>As user, I want to be able to change the trigger and actions associated with the rules.</a:t>
            </a:r>
          </a:p>
          <a:p>
            <a:endParaRPr lang="en-US" sz="800" dirty="0">
              <a:solidFill>
                <a:schemeClr val="bg1"/>
              </a:solidFill>
              <a:latin typeface="Barlow" panose="020B0604020202020204" charset="0"/>
            </a:endParaRPr>
          </a:p>
          <a:p>
            <a:r>
              <a:rPr lang="en-US" sz="800" b="1" dirty="0">
                <a:solidFill>
                  <a:schemeClr val="bg1"/>
                </a:solidFill>
                <a:latin typeface="Barlow" panose="020B0604020202020204" charset="0"/>
              </a:rPr>
              <a:t>Given:</a:t>
            </a:r>
            <a:r>
              <a:rPr lang="en-US" sz="800" dirty="0">
                <a:solidFill>
                  <a:schemeClr val="bg1"/>
                </a:solidFill>
                <a:latin typeface="Barlow" panose="020B0604020202020204" charset="0"/>
              </a:rPr>
              <a:t> a user is customizing a rule.</a:t>
            </a:r>
            <a:br>
              <a:rPr lang="en-US" sz="800" dirty="0">
                <a:solidFill>
                  <a:schemeClr val="bg1"/>
                </a:solidFill>
                <a:latin typeface="Barlow" panose="020B0604020202020204" charset="0"/>
              </a:rPr>
            </a:br>
            <a:r>
              <a:rPr lang="en-US" sz="800" b="1" dirty="0">
                <a:solidFill>
                  <a:schemeClr val="bg1"/>
                </a:solidFill>
                <a:latin typeface="Barlow" panose="020B0604020202020204" charset="0"/>
              </a:rPr>
              <a:t>When:</a:t>
            </a:r>
            <a:r>
              <a:rPr lang="en-US" sz="800" dirty="0">
                <a:solidFill>
                  <a:schemeClr val="bg1"/>
                </a:solidFill>
                <a:latin typeface="Barlow" panose="020B0604020202020204" charset="0"/>
              </a:rPr>
              <a:t> the user modifies trigger conditions.</a:t>
            </a:r>
            <a:br>
              <a:rPr lang="en-US" sz="800" dirty="0">
                <a:solidFill>
                  <a:schemeClr val="bg1"/>
                </a:solidFill>
                <a:latin typeface="Barlow" panose="020B0604020202020204" charset="0"/>
              </a:rPr>
            </a:br>
            <a:r>
              <a:rPr lang="en-US" sz="800" dirty="0">
                <a:solidFill>
                  <a:schemeClr val="bg1"/>
                </a:solidFill>
                <a:latin typeface="Barlow" panose="020B0604020202020204" charset="0"/>
              </a:rPr>
              <a:t> </a:t>
            </a:r>
            <a:r>
              <a:rPr lang="en-US" sz="800" b="1" dirty="0">
                <a:solidFill>
                  <a:schemeClr val="bg1"/>
                </a:solidFill>
                <a:latin typeface="Barlow" panose="020B0604020202020204" charset="0"/>
              </a:rPr>
              <a:t>Then:</a:t>
            </a:r>
            <a:r>
              <a:rPr lang="en-US" sz="800" dirty="0">
                <a:solidFill>
                  <a:schemeClr val="bg1"/>
                </a:solidFill>
                <a:latin typeface="Barlow" panose="020B0604020202020204" charset="0"/>
              </a:rPr>
              <a:t> the rule is update</a:t>
            </a:r>
            <a:r>
              <a:rPr lang="en-US" sz="800" dirty="0">
                <a:latin typeface="Barlow" panose="020B0604020202020204" charset="0"/>
              </a:rPr>
              <a:t>.</a:t>
            </a:r>
            <a:endParaRPr lang="en-US" sz="800" dirty="0">
              <a:solidFill>
                <a:schemeClr val="tx1"/>
              </a:solidFill>
              <a:latin typeface="Barlow" panose="020B0604020202020204" charset="0"/>
              <a:cs typeface="Calibri" panose="020F0502020204030204" pitchFamily="34" charset="0"/>
            </a:endParaRPr>
          </a:p>
          <a:p>
            <a:endParaRPr lang="it-IT" sz="800" dirty="0">
              <a:latin typeface="Barlow" panose="020B0604020202020204" charset="0"/>
            </a:endParaRPr>
          </a:p>
        </p:txBody>
      </p:sp>
    </p:spTree>
    <p:extLst>
      <p:ext uri="{BB962C8B-B14F-4D97-AF65-F5344CB8AC3E}">
        <p14:creationId xmlns:p14="http://schemas.microsoft.com/office/powerpoint/2010/main" val="407879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1627175" y="346928"/>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Condensed"/>
                <a:ea typeface="Barlow Condensed"/>
                <a:cs typeface="Barlow Condensed"/>
                <a:sym typeface="Barlow Condensed"/>
              </a:rPr>
              <a:t>BURNDOWN </a:t>
            </a:r>
            <a:r>
              <a:rPr lang="en" dirty="0">
                <a:solidFill>
                  <a:schemeClr val="lt1"/>
                </a:solidFill>
                <a:latin typeface="Barlow Condensed"/>
                <a:ea typeface="Barlow Condensed"/>
                <a:cs typeface="Barlow Condensed"/>
                <a:sym typeface="Barlow Condensed"/>
              </a:rPr>
              <a:t>CHART</a:t>
            </a:r>
            <a:endParaRPr dirty="0">
              <a:solidFill>
                <a:schemeClr val="lt1"/>
              </a:solidFill>
              <a:latin typeface="Barlow Condensed"/>
              <a:ea typeface="Barlow Condensed"/>
              <a:cs typeface="Barlow Condensed"/>
              <a:sym typeface="Barlow Condensed"/>
            </a:endParaRPr>
          </a:p>
        </p:txBody>
      </p:sp>
      <p:cxnSp>
        <p:nvCxnSpPr>
          <p:cNvPr id="1151" name="Google Shape;1151;p30"/>
          <p:cNvCxnSpPr/>
          <p:nvPr/>
        </p:nvCxnSpPr>
        <p:spPr>
          <a:xfrm>
            <a:off x="3827520" y="1072897"/>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713213" y="382438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a:extLst>
              <a:ext uri="{FF2B5EF4-FFF2-40B4-BE49-F238E27FC236}">
                <a16:creationId xmlns:a16="http://schemas.microsoft.com/office/drawing/2014/main" id="{4BE02BE3-2223-2420-9945-08F4E4ABB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05" y="1519859"/>
            <a:ext cx="5029821" cy="3171311"/>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C55D4A87-E6C6-FA9E-FDBB-97A0ED2B9450}"/>
              </a:ext>
            </a:extLst>
          </p:cNvPr>
          <p:cNvSpPr txBox="1"/>
          <p:nvPr/>
        </p:nvSpPr>
        <p:spPr>
          <a:xfrm>
            <a:off x="1547190" y="1157879"/>
            <a:ext cx="5775960" cy="276999"/>
          </a:xfrm>
          <a:prstGeom prst="rect">
            <a:avLst/>
          </a:prstGeom>
          <a:noFill/>
        </p:spPr>
        <p:txBody>
          <a:bodyPr wrap="square">
            <a:spAutoFit/>
          </a:bodyPr>
          <a:lstStyle/>
          <a:p>
            <a:pPr algn="ctr"/>
            <a:r>
              <a:rPr lang="it-IT" sz="1200" b="1" i="1" u="none" strike="noStrike" dirty="0">
                <a:solidFill>
                  <a:schemeClr val="tx1"/>
                </a:solidFill>
                <a:effectLst/>
                <a:latin typeface="Abadi" panose="020B0604020104020204" pitchFamily="34" charset="0"/>
              </a:rPr>
              <a:t>SPRINT 1 REVIEW</a:t>
            </a:r>
            <a:endParaRPr lang="it-IT" sz="1200" b="1" dirty="0">
              <a:solidFill>
                <a:schemeClr val="tx1"/>
              </a:solidFill>
              <a:latin typeface="Abadi" panose="020B0604020104020204" pitchFamily="34" charset="0"/>
            </a:endParaRPr>
          </a:p>
        </p:txBody>
      </p:sp>
      <p:sp>
        <p:nvSpPr>
          <p:cNvPr id="6" name="CasellaDiTesto 5">
            <a:extLst>
              <a:ext uri="{FF2B5EF4-FFF2-40B4-BE49-F238E27FC236}">
                <a16:creationId xmlns:a16="http://schemas.microsoft.com/office/drawing/2014/main" id="{7EA1F34F-FF8F-6483-CA30-8E6F59A7AFB7}"/>
              </a:ext>
            </a:extLst>
          </p:cNvPr>
          <p:cNvSpPr txBox="1"/>
          <p:nvPr/>
        </p:nvSpPr>
        <p:spPr>
          <a:xfrm>
            <a:off x="5615348" y="1666948"/>
            <a:ext cx="3279247" cy="954107"/>
          </a:xfrm>
          <a:prstGeom prst="rect">
            <a:avLst/>
          </a:prstGeom>
          <a:noFill/>
        </p:spPr>
        <p:txBody>
          <a:bodyPr wrap="square" rtlCol="0">
            <a:spAutoFit/>
          </a:bodyPr>
          <a:lstStyle/>
          <a:p>
            <a:pPr algn="ctr"/>
            <a:r>
              <a:rPr lang="en-US" b="0" i="1" u="none" strike="noStrike" dirty="0">
                <a:solidFill>
                  <a:schemeClr val="accent1"/>
                </a:solidFill>
                <a:effectLst/>
                <a:latin typeface="Arial" panose="020B0604020202020204" pitchFamily="34" charset="0"/>
              </a:rPr>
              <a:t>The estimated velocity of the first sprint was 42, as seen from the burndown chart, where all 42 points were completed.</a:t>
            </a:r>
            <a:endParaRPr lang="it-IT" sz="1100" i="1" dirty="0">
              <a:solidFill>
                <a:schemeClr val="accent1"/>
              </a:solidFill>
            </a:endParaRPr>
          </a:p>
        </p:txBody>
      </p:sp>
      <p:sp>
        <p:nvSpPr>
          <p:cNvPr id="9" name="CasellaDiTesto 8">
            <a:extLst>
              <a:ext uri="{FF2B5EF4-FFF2-40B4-BE49-F238E27FC236}">
                <a16:creationId xmlns:a16="http://schemas.microsoft.com/office/drawing/2014/main" id="{EE5BE975-6426-6F5C-B101-5B97668C9887}"/>
              </a:ext>
            </a:extLst>
          </p:cNvPr>
          <p:cNvSpPr txBox="1"/>
          <p:nvPr/>
        </p:nvSpPr>
        <p:spPr>
          <a:xfrm>
            <a:off x="5357481" y="2782547"/>
            <a:ext cx="4030187" cy="2339102"/>
          </a:xfrm>
          <a:prstGeom prst="rect">
            <a:avLst/>
          </a:prstGeom>
          <a:noFill/>
        </p:spPr>
        <p:txBody>
          <a:bodyPr wrap="square">
            <a:spAutoFit/>
          </a:bodyPr>
          <a:lstStyle/>
          <a:p>
            <a:pPr rtl="0" fontAlgn="base">
              <a:spcBef>
                <a:spcPts val="1200"/>
              </a:spcBef>
              <a:spcAft>
                <a:spcPts val="0"/>
              </a:spcAft>
            </a:pPr>
            <a:r>
              <a:rPr lang="en-US" sz="1100" b="1" i="1" dirty="0">
                <a:solidFill>
                  <a:schemeClr val="tx1"/>
                </a:solidFill>
                <a:latin typeface="Arial" panose="020B0604020202020204" pitchFamily="34" charset="0"/>
              </a:rPr>
              <a:t>I</a:t>
            </a:r>
            <a:r>
              <a:rPr lang="en-US" sz="1100" b="1" i="1" u="none" strike="noStrike" dirty="0">
                <a:solidFill>
                  <a:schemeClr val="tx1"/>
                </a:solidFill>
                <a:effectLst/>
                <a:latin typeface="Arial" panose="020B0604020202020204" pitchFamily="34" charset="0"/>
              </a:rPr>
              <a:t>MPLEMENTED FUNCTIONALITY</a:t>
            </a:r>
            <a:br>
              <a:rPr lang="en-US" sz="1100" b="1" i="1" u="none" strike="noStrike" dirty="0">
                <a:solidFill>
                  <a:schemeClr val="tx1"/>
                </a:solidFill>
                <a:effectLst/>
                <a:latin typeface="Arial" panose="020B0604020202020204" pitchFamily="34" charset="0"/>
              </a:rPr>
            </a:br>
            <a:r>
              <a:rPr lang="en-US" sz="1050" b="0" i="0" u="none" strike="noStrike" dirty="0">
                <a:solidFill>
                  <a:schemeClr val="tx1"/>
                </a:solidFill>
                <a:effectLst/>
                <a:latin typeface="Arial" panose="020B0604020202020204" pitchFamily="34" charset="0"/>
              </a:rPr>
              <a:t>The following features have been successfully implemented:</a:t>
            </a:r>
            <a:br>
              <a:rPr lang="en-US" sz="1050" b="0" i="0" u="none" strike="noStrike" dirty="0">
                <a:solidFill>
                  <a:schemeClr val="tx1"/>
                </a:solidFill>
                <a:effectLst/>
              </a:rPr>
            </a:br>
            <a:endParaRPr lang="en-US" sz="1050" b="0" i="0" u="none" strike="noStrike" dirty="0">
              <a:solidFill>
                <a:schemeClr val="tx1"/>
              </a:solidFill>
              <a:effectLst/>
            </a:endParaRPr>
          </a:p>
          <a:p>
            <a:pPr marL="171450" indent="-171450" rtl="0" fontAlgn="base">
              <a:spcBef>
                <a:spcPts val="1200"/>
              </a:spcBef>
              <a:spcAft>
                <a:spcPts val="0"/>
              </a:spcAft>
              <a:buClr>
                <a:schemeClr val="accent2"/>
              </a:buClr>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Creation of a "</a:t>
            </a:r>
            <a:r>
              <a:rPr lang="en-US" sz="1050" b="0" i="0" u="none" strike="noStrike" dirty="0" err="1">
                <a:solidFill>
                  <a:schemeClr val="accent1"/>
                </a:solidFill>
                <a:effectLst/>
                <a:latin typeface="Arial" panose="020B0604020202020204" pitchFamily="34" charset="0"/>
              </a:rPr>
              <a:t>HourOfDay</a:t>
            </a:r>
            <a:r>
              <a:rPr lang="en-US" sz="1050" b="0" i="0" u="none" strike="noStrike" dirty="0">
                <a:solidFill>
                  <a:schemeClr val="accent1"/>
                </a:solidFill>
                <a:effectLst/>
                <a:latin typeface="Arial" panose="020B0604020202020204" pitchFamily="34" charset="0"/>
              </a:rPr>
              <a:t>" trigger;</a:t>
            </a:r>
          </a:p>
          <a:p>
            <a:pPr marL="171450" indent="-171450" rtl="0" fontAlgn="base">
              <a:spcBef>
                <a:spcPts val="0"/>
              </a:spcBef>
              <a:spcAft>
                <a:spcPts val="0"/>
              </a:spcAft>
              <a:buClr>
                <a:schemeClr val="accent2"/>
              </a:buClr>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Creation of "</a:t>
            </a:r>
            <a:r>
              <a:rPr lang="en-US" sz="1050" b="0" i="0" u="none" strike="noStrike" dirty="0" err="1">
                <a:solidFill>
                  <a:schemeClr val="accent1"/>
                </a:solidFill>
                <a:effectLst/>
                <a:latin typeface="Arial" panose="020B0604020202020204" pitchFamily="34" charset="0"/>
              </a:rPr>
              <a:t>DialogBox</a:t>
            </a:r>
            <a:r>
              <a:rPr lang="en-US" sz="1050" b="0" i="0" u="none" strike="noStrike" dirty="0">
                <a:solidFill>
                  <a:schemeClr val="accent1"/>
                </a:solidFill>
                <a:effectLst/>
                <a:latin typeface="Arial" panose="020B0604020202020204" pitchFamily="34" charset="0"/>
              </a:rPr>
              <a:t>" and "Audio" actions;</a:t>
            </a:r>
          </a:p>
          <a:p>
            <a:pPr marL="171450" indent="-171450" rtl="0" fontAlgn="base">
              <a:spcBef>
                <a:spcPts val="0"/>
              </a:spcBef>
              <a:spcAft>
                <a:spcPts val="0"/>
              </a:spcAft>
              <a:buClr>
                <a:schemeClr val="accent2"/>
              </a:buClr>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Creation of a rule with the ability to activate and </a:t>
            </a:r>
            <a:br>
              <a:rPr lang="en-US" sz="1050" b="0" i="0" u="none" strike="noStrike" dirty="0">
                <a:solidFill>
                  <a:schemeClr val="accent1"/>
                </a:solidFill>
                <a:effectLst/>
                <a:latin typeface="Arial" panose="020B0604020202020204" pitchFamily="34" charset="0"/>
              </a:rPr>
            </a:br>
            <a:r>
              <a:rPr lang="en-US" sz="1050" b="0" i="0" u="none" strike="noStrike" dirty="0">
                <a:solidFill>
                  <a:schemeClr val="accent1"/>
                </a:solidFill>
                <a:effectLst/>
                <a:latin typeface="Arial" panose="020B0604020202020204" pitchFamily="34" charset="0"/>
              </a:rPr>
              <a:t>deactivate it;</a:t>
            </a:r>
          </a:p>
          <a:p>
            <a:pPr marL="171450" indent="-171450" rtl="0" fontAlgn="base">
              <a:spcBef>
                <a:spcPts val="0"/>
              </a:spcBef>
              <a:spcAft>
                <a:spcPts val="0"/>
              </a:spcAft>
              <a:buClr>
                <a:schemeClr val="accent2"/>
              </a:buClr>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Management of rule activation and control in </a:t>
            </a:r>
            <a:br>
              <a:rPr lang="en-US" sz="1050" b="0" i="0" u="none" strike="noStrike" dirty="0">
                <a:solidFill>
                  <a:schemeClr val="accent1"/>
                </a:solidFill>
                <a:effectLst/>
                <a:latin typeface="Arial" panose="020B0604020202020204" pitchFamily="34" charset="0"/>
              </a:rPr>
            </a:br>
            <a:r>
              <a:rPr lang="en-US" sz="1050" b="0" i="0" u="none" strike="noStrike" dirty="0">
                <a:solidFill>
                  <a:schemeClr val="accent1"/>
                </a:solidFill>
                <a:effectLst/>
                <a:latin typeface="Arial" panose="020B0604020202020204" pitchFamily="34" charset="0"/>
              </a:rPr>
              <a:t>"</a:t>
            </a:r>
            <a:r>
              <a:rPr lang="en-US" sz="1050" b="0" i="0" u="none" strike="noStrike" dirty="0" err="1">
                <a:solidFill>
                  <a:schemeClr val="accent1"/>
                </a:solidFill>
                <a:effectLst/>
                <a:latin typeface="Arial" panose="020B0604020202020204" pitchFamily="34" charset="0"/>
              </a:rPr>
              <a:t>RuleManager</a:t>
            </a:r>
            <a:r>
              <a:rPr lang="en-US" sz="1050" b="0" i="0" u="none" strike="noStrike" dirty="0">
                <a:solidFill>
                  <a:schemeClr val="accent1"/>
                </a:solidFill>
                <a:effectLst/>
                <a:latin typeface="Arial" panose="020B0604020202020204" pitchFamily="34" charset="0"/>
              </a:rPr>
              <a:t>";</a:t>
            </a:r>
          </a:p>
          <a:p>
            <a:pPr marL="171450" indent="-171450" rtl="0" fontAlgn="base">
              <a:spcBef>
                <a:spcPts val="0"/>
              </a:spcBef>
              <a:spcAft>
                <a:spcPts val="1200"/>
              </a:spcAft>
              <a:buClr>
                <a:schemeClr val="accent2"/>
              </a:buClr>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Addition and removal of rules from the rule set;</a:t>
            </a:r>
          </a:p>
          <a:p>
            <a:pPr rtl="0">
              <a:spcBef>
                <a:spcPts val="1200"/>
              </a:spcBef>
              <a:spcAft>
                <a:spcPts val="1200"/>
              </a:spcAft>
            </a:pPr>
            <a:endParaRPr lang="en-US" sz="1050" b="0" i="0" u="none" strike="noStrike" dirty="0">
              <a:solidFill>
                <a:schemeClr val="tx1"/>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1627175" y="346928"/>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Condensed"/>
                <a:ea typeface="Barlow Condensed"/>
                <a:cs typeface="Barlow Condensed"/>
                <a:sym typeface="Barlow Condensed"/>
              </a:rPr>
              <a:t>BURNDOWN </a:t>
            </a:r>
            <a:r>
              <a:rPr lang="en" dirty="0">
                <a:solidFill>
                  <a:schemeClr val="lt1"/>
                </a:solidFill>
                <a:latin typeface="Barlow Condensed"/>
                <a:ea typeface="Barlow Condensed"/>
                <a:cs typeface="Barlow Condensed"/>
                <a:sym typeface="Barlow Condensed"/>
              </a:rPr>
              <a:t>CHART</a:t>
            </a:r>
            <a:endParaRPr dirty="0">
              <a:solidFill>
                <a:schemeClr val="lt1"/>
              </a:solidFill>
              <a:latin typeface="Barlow Condensed"/>
              <a:ea typeface="Barlow Condensed"/>
              <a:cs typeface="Barlow Condensed"/>
              <a:sym typeface="Barlow Condensed"/>
            </a:endParaRPr>
          </a:p>
        </p:txBody>
      </p:sp>
      <p:cxnSp>
        <p:nvCxnSpPr>
          <p:cNvPr id="1151" name="Google Shape;1151;p30"/>
          <p:cNvCxnSpPr/>
          <p:nvPr/>
        </p:nvCxnSpPr>
        <p:spPr>
          <a:xfrm>
            <a:off x="3827520" y="1072897"/>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713213" y="382438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CasellaDiTesto 4">
            <a:extLst>
              <a:ext uri="{FF2B5EF4-FFF2-40B4-BE49-F238E27FC236}">
                <a16:creationId xmlns:a16="http://schemas.microsoft.com/office/drawing/2014/main" id="{C55D4A87-E6C6-FA9E-FDBB-97A0ED2B9450}"/>
              </a:ext>
            </a:extLst>
          </p:cNvPr>
          <p:cNvSpPr txBox="1"/>
          <p:nvPr/>
        </p:nvSpPr>
        <p:spPr>
          <a:xfrm>
            <a:off x="1547190" y="1157879"/>
            <a:ext cx="5775960" cy="276999"/>
          </a:xfrm>
          <a:prstGeom prst="rect">
            <a:avLst/>
          </a:prstGeom>
          <a:noFill/>
        </p:spPr>
        <p:txBody>
          <a:bodyPr wrap="square">
            <a:spAutoFit/>
          </a:bodyPr>
          <a:lstStyle/>
          <a:p>
            <a:pPr algn="ctr"/>
            <a:r>
              <a:rPr lang="it-IT" sz="1200" b="1" i="1" u="none" strike="noStrike" dirty="0">
                <a:solidFill>
                  <a:schemeClr val="tx1"/>
                </a:solidFill>
                <a:effectLst/>
                <a:latin typeface="Anaheim"/>
              </a:rPr>
              <a:t>SPRINT 2 </a:t>
            </a:r>
            <a:r>
              <a:rPr lang="it-IT" sz="1200" b="1" i="1" u="none" strike="noStrike" dirty="0">
                <a:solidFill>
                  <a:schemeClr val="tx1"/>
                </a:solidFill>
                <a:effectLst/>
                <a:latin typeface="Abadi" panose="020B0604020104020204" pitchFamily="34" charset="0"/>
              </a:rPr>
              <a:t>REVIEW</a:t>
            </a:r>
            <a:endParaRPr lang="it-IT" sz="1200" b="1" dirty="0">
              <a:solidFill>
                <a:schemeClr val="tx1"/>
              </a:solidFill>
              <a:latin typeface="Abadi" panose="020B0604020104020204" pitchFamily="34" charset="0"/>
            </a:endParaRPr>
          </a:p>
        </p:txBody>
      </p:sp>
      <p:sp>
        <p:nvSpPr>
          <p:cNvPr id="6" name="CasellaDiTesto 5">
            <a:extLst>
              <a:ext uri="{FF2B5EF4-FFF2-40B4-BE49-F238E27FC236}">
                <a16:creationId xmlns:a16="http://schemas.microsoft.com/office/drawing/2014/main" id="{7EA1F34F-FF8F-6483-CA30-8E6F59A7AFB7}"/>
              </a:ext>
            </a:extLst>
          </p:cNvPr>
          <p:cNvSpPr txBox="1"/>
          <p:nvPr/>
        </p:nvSpPr>
        <p:spPr>
          <a:xfrm>
            <a:off x="5622566" y="1473993"/>
            <a:ext cx="3279247" cy="1169551"/>
          </a:xfrm>
          <a:prstGeom prst="rect">
            <a:avLst/>
          </a:prstGeom>
          <a:noFill/>
        </p:spPr>
        <p:txBody>
          <a:bodyPr wrap="square" rtlCol="0">
            <a:spAutoFit/>
          </a:bodyPr>
          <a:lstStyle/>
          <a:p>
            <a:pPr algn="ctr" rtl="0">
              <a:spcBef>
                <a:spcPts val="1200"/>
              </a:spcBef>
              <a:spcAft>
                <a:spcPts val="1200"/>
              </a:spcAft>
            </a:pPr>
            <a:r>
              <a:rPr lang="en-US" i="1" dirty="0">
                <a:solidFill>
                  <a:schemeClr val="tx1"/>
                </a:solidFill>
                <a:latin typeface="Arial" panose="020B0604020202020204" pitchFamily="34" charset="0"/>
              </a:rPr>
              <a:t>The estimated velocity of the second sprint was 50, as seen from the burndown chart, where all 50 points were completed. </a:t>
            </a:r>
            <a:br>
              <a:rPr lang="en-US" i="1" dirty="0">
                <a:solidFill>
                  <a:schemeClr val="tx1"/>
                </a:solidFill>
                <a:latin typeface="Arial" panose="020B0604020202020204" pitchFamily="34" charset="0"/>
              </a:rPr>
            </a:br>
            <a:endParaRPr lang="it-IT" i="1" dirty="0">
              <a:solidFill>
                <a:schemeClr val="tx1"/>
              </a:solidFill>
              <a:latin typeface="Arial" panose="020B0604020202020204" pitchFamily="34" charset="0"/>
            </a:endParaRPr>
          </a:p>
        </p:txBody>
      </p:sp>
      <p:pic>
        <p:nvPicPr>
          <p:cNvPr id="3076" name="Picture 4">
            <a:extLst>
              <a:ext uri="{FF2B5EF4-FFF2-40B4-BE49-F238E27FC236}">
                <a16:creationId xmlns:a16="http://schemas.microsoft.com/office/drawing/2014/main" id="{59C4DCB2-AA50-C29A-E5F5-300E1F4E8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37" y="1536175"/>
            <a:ext cx="4975796" cy="317160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FAD8737D-3C56-BF63-D1A8-FE9CEAEF018B}"/>
              </a:ext>
            </a:extLst>
          </p:cNvPr>
          <p:cNvSpPr txBox="1"/>
          <p:nvPr/>
        </p:nvSpPr>
        <p:spPr>
          <a:xfrm>
            <a:off x="5311713" y="2589592"/>
            <a:ext cx="5775960" cy="2177519"/>
          </a:xfrm>
          <a:prstGeom prst="rect">
            <a:avLst/>
          </a:prstGeom>
          <a:noFill/>
        </p:spPr>
        <p:txBody>
          <a:bodyPr wrap="square">
            <a:spAutoFit/>
          </a:bodyPr>
          <a:lstStyle/>
          <a:p>
            <a:pPr rtl="0">
              <a:spcBef>
                <a:spcPts val="1200"/>
              </a:spcBef>
              <a:spcAft>
                <a:spcPts val="1200"/>
              </a:spcAft>
            </a:pPr>
            <a:r>
              <a:rPr lang="en-US" sz="1050" b="1" i="1" u="none" strike="noStrike" dirty="0">
                <a:solidFill>
                  <a:schemeClr val="accent1"/>
                </a:solidFill>
                <a:effectLst/>
                <a:latin typeface="Arial" panose="020B0604020202020204" pitchFamily="34" charset="0"/>
              </a:rPr>
              <a:t>IMPLEMENTED FUNCTIONALITY</a:t>
            </a:r>
            <a:br>
              <a:rPr lang="en-US" sz="1050" b="1" i="1" u="none" strike="noStrike" dirty="0">
                <a:solidFill>
                  <a:schemeClr val="accent1"/>
                </a:solidFill>
                <a:effectLst/>
                <a:latin typeface="Arial" panose="020B0604020202020204" pitchFamily="34" charset="0"/>
              </a:rPr>
            </a:br>
            <a:r>
              <a:rPr lang="en-US" sz="1050" b="0" i="0" u="none" strike="noStrike" dirty="0">
                <a:solidFill>
                  <a:schemeClr val="accent1"/>
                </a:solidFill>
                <a:effectLst/>
                <a:latin typeface="Arial" panose="020B0604020202020204" pitchFamily="34" charset="0"/>
              </a:rPr>
              <a:t>The following features have been successfully implemented:</a:t>
            </a:r>
            <a:endParaRPr lang="en-US" sz="1050" b="0" dirty="0">
              <a:solidFill>
                <a:schemeClr val="accent1"/>
              </a:solidFill>
              <a:effectLst/>
            </a:endParaRPr>
          </a:p>
          <a:p>
            <a:pPr marL="171450" indent="-171450" rtl="0" fontAlgn="base">
              <a:spcBef>
                <a:spcPts val="1200"/>
              </a:spcBef>
              <a:spcAft>
                <a:spcPts val="0"/>
              </a:spcAft>
              <a:buClr>
                <a:schemeClr val="accent1"/>
              </a:buClr>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Save and load rule functionality.</a:t>
            </a:r>
          </a:p>
          <a:p>
            <a:pPr marL="171450" indent="-171450" rtl="0" fontAlgn="base">
              <a:spcBef>
                <a:spcPts val="0"/>
              </a:spcBef>
              <a:spcAft>
                <a:spcPts val="0"/>
              </a:spcAft>
              <a:buClr>
                <a:schemeClr val="accent1"/>
              </a:buClr>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Functionality for </a:t>
            </a:r>
            <a:r>
              <a:rPr lang="en-US" sz="1050" b="0" i="0" u="none" strike="noStrike" dirty="0" err="1">
                <a:solidFill>
                  <a:schemeClr val="accent1"/>
                </a:solidFill>
                <a:effectLst/>
                <a:latin typeface="Arial" panose="020B0604020202020204" pitchFamily="34" charset="0"/>
              </a:rPr>
              <a:t>triggeredOnce</a:t>
            </a:r>
            <a:r>
              <a:rPr lang="en-US" sz="1050" b="0" i="0" u="none" strike="noStrike" dirty="0">
                <a:solidFill>
                  <a:schemeClr val="accent1"/>
                </a:solidFill>
                <a:effectLst/>
                <a:latin typeface="Arial" panose="020B0604020202020204" pitchFamily="34" charset="0"/>
              </a:rPr>
              <a:t> and Periodic rules.</a:t>
            </a:r>
          </a:p>
          <a:p>
            <a:pPr marL="171450" indent="-171450" rtl="0" fontAlgn="base">
              <a:spcBef>
                <a:spcPts val="0"/>
              </a:spcBef>
              <a:spcAft>
                <a:spcPts val="0"/>
              </a:spcAft>
              <a:buClr>
                <a:schemeClr val="accent1"/>
              </a:buClr>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Creating the following actions on files: Move, Copy,</a:t>
            </a:r>
            <a:br>
              <a:rPr lang="en-US" sz="1050" dirty="0">
                <a:solidFill>
                  <a:schemeClr val="accent1"/>
                </a:solidFill>
                <a:latin typeface="Arial" panose="020B0604020202020204" pitchFamily="34" charset="0"/>
              </a:rPr>
            </a:br>
            <a:r>
              <a:rPr lang="en-US" sz="1050" b="0" i="0" u="none" strike="noStrike" dirty="0">
                <a:solidFill>
                  <a:schemeClr val="accent1"/>
                </a:solidFill>
                <a:effectLst/>
                <a:latin typeface="Arial" panose="020B0604020202020204" pitchFamily="34" charset="0"/>
              </a:rPr>
              <a:t>Delete and writing a string to a file.</a:t>
            </a:r>
          </a:p>
          <a:p>
            <a:pPr marL="171450" indent="-171450" rtl="0" fontAlgn="base">
              <a:spcBef>
                <a:spcPts val="0"/>
              </a:spcBef>
              <a:spcAft>
                <a:spcPts val="0"/>
              </a:spcAft>
              <a:buClr>
                <a:schemeClr val="accent2"/>
              </a:buClr>
              <a:buSzPct val="100000"/>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Created the “</a:t>
            </a:r>
            <a:r>
              <a:rPr lang="en-US" sz="1050" b="0" i="0" u="none" strike="noStrike" dirty="0" err="1">
                <a:solidFill>
                  <a:schemeClr val="accent1"/>
                </a:solidFill>
                <a:effectLst/>
                <a:latin typeface="Arial" panose="020B0604020202020204" pitchFamily="34" charset="0"/>
              </a:rPr>
              <a:t>ExternalProgramAction</a:t>
            </a:r>
            <a:r>
              <a:rPr lang="en-US" sz="1050" b="0" i="0" u="none" strike="noStrike" dirty="0">
                <a:solidFill>
                  <a:schemeClr val="accent1"/>
                </a:solidFill>
                <a:effectLst/>
                <a:latin typeface="Arial" panose="020B0604020202020204" pitchFamily="34" charset="0"/>
              </a:rPr>
              <a:t>” with </a:t>
            </a:r>
            <a:br>
              <a:rPr lang="en-US" sz="1050" dirty="0">
                <a:solidFill>
                  <a:schemeClr val="accent1"/>
                </a:solidFill>
                <a:latin typeface="Arial" panose="020B0604020202020204" pitchFamily="34" charset="0"/>
              </a:rPr>
            </a:br>
            <a:r>
              <a:rPr lang="en-US" sz="1050" b="0" i="0" u="none" strike="noStrike" dirty="0">
                <a:solidFill>
                  <a:schemeClr val="accent1"/>
                </a:solidFill>
                <a:effectLst/>
                <a:latin typeface="Arial" panose="020B0604020202020204" pitchFamily="34" charset="0"/>
              </a:rPr>
              <a:t>Command-line Arguments.</a:t>
            </a:r>
          </a:p>
          <a:p>
            <a:pPr marL="171450" indent="-171450" rtl="0" fontAlgn="base">
              <a:spcBef>
                <a:spcPts val="0"/>
              </a:spcBef>
              <a:spcAft>
                <a:spcPts val="0"/>
              </a:spcAft>
              <a:buClr>
                <a:schemeClr val="accent2"/>
              </a:buClr>
              <a:buSzPct val="100000"/>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Creation of “</a:t>
            </a:r>
            <a:r>
              <a:rPr lang="en-US" sz="1050" b="0" i="0" u="none" strike="noStrike" dirty="0" err="1">
                <a:solidFill>
                  <a:schemeClr val="accent1"/>
                </a:solidFill>
                <a:effectLst/>
                <a:latin typeface="Arial" panose="020B0604020202020204" pitchFamily="34" charset="0"/>
              </a:rPr>
              <a:t>DayOfWeekTrigger</a:t>
            </a:r>
            <a:r>
              <a:rPr lang="en-US" sz="1050" b="0" i="0" u="none" strike="noStrike" dirty="0">
                <a:solidFill>
                  <a:schemeClr val="accent1"/>
                </a:solidFill>
                <a:effectLst/>
                <a:latin typeface="Arial" panose="020B0604020202020204" pitchFamily="34" charset="0"/>
              </a:rPr>
              <a:t>”.</a:t>
            </a:r>
          </a:p>
          <a:p>
            <a:pPr marL="171450" indent="-171450" rtl="0" fontAlgn="base">
              <a:spcBef>
                <a:spcPts val="0"/>
              </a:spcBef>
              <a:spcAft>
                <a:spcPts val="0"/>
              </a:spcAft>
              <a:buClr>
                <a:schemeClr val="accent2"/>
              </a:buClr>
              <a:buSzPct val="100000"/>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Creation of “</a:t>
            </a:r>
            <a:r>
              <a:rPr lang="en-US" sz="1050" b="0" i="0" u="none" strike="noStrike" dirty="0" err="1">
                <a:solidFill>
                  <a:schemeClr val="accent1"/>
                </a:solidFill>
                <a:effectLst/>
                <a:latin typeface="Arial" panose="020B0604020202020204" pitchFamily="34" charset="0"/>
              </a:rPr>
              <a:t>DayOfMonthTrigger</a:t>
            </a:r>
            <a:r>
              <a:rPr lang="en-US" sz="1050" b="0" i="0" u="none" strike="noStrike" dirty="0">
                <a:solidFill>
                  <a:schemeClr val="accent1"/>
                </a:solidFill>
                <a:effectLst/>
                <a:latin typeface="Arial" panose="020B0604020202020204" pitchFamily="34" charset="0"/>
              </a:rPr>
              <a:t>”</a:t>
            </a:r>
          </a:p>
          <a:p>
            <a:pPr marL="171450" indent="-171450" rtl="0" fontAlgn="base">
              <a:spcBef>
                <a:spcPts val="0"/>
              </a:spcBef>
              <a:spcAft>
                <a:spcPts val="1200"/>
              </a:spcAft>
              <a:buClr>
                <a:schemeClr val="accent2"/>
              </a:buClr>
              <a:buSzPct val="100000"/>
              <a:buFont typeface="Wingdings" panose="05000000000000000000" pitchFamily="2" charset="2"/>
              <a:buChar char="q"/>
            </a:pPr>
            <a:r>
              <a:rPr lang="en-US" sz="1050" b="0" i="0" u="none" strike="noStrike" dirty="0">
                <a:solidFill>
                  <a:schemeClr val="accent1"/>
                </a:solidFill>
                <a:effectLst/>
                <a:latin typeface="Arial" panose="020B0604020202020204" pitchFamily="34" charset="0"/>
              </a:rPr>
              <a:t>Creation of “</a:t>
            </a:r>
            <a:r>
              <a:rPr lang="en-US" sz="1050" b="0" i="0" u="none" strike="noStrike" dirty="0" err="1">
                <a:solidFill>
                  <a:schemeClr val="accent1"/>
                </a:solidFill>
                <a:effectLst/>
                <a:latin typeface="Arial" panose="020B0604020202020204" pitchFamily="34" charset="0"/>
              </a:rPr>
              <a:t>DateTrigger</a:t>
            </a:r>
            <a:r>
              <a:rPr lang="en-US" sz="1050" b="0" i="0" u="none" strike="noStrike" dirty="0">
                <a:solidFill>
                  <a:schemeClr val="accent1"/>
                </a:solidFill>
                <a:effectLst/>
                <a:latin typeface="Arial" panose="020B0604020202020204" pitchFamily="34" charset="0"/>
              </a:rPr>
              <a:t>”.</a:t>
            </a:r>
          </a:p>
        </p:txBody>
      </p:sp>
    </p:spTree>
    <p:extLst>
      <p:ext uri="{BB962C8B-B14F-4D97-AF65-F5344CB8AC3E}">
        <p14:creationId xmlns:p14="http://schemas.microsoft.com/office/powerpoint/2010/main" val="288012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1627175" y="346928"/>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Condensed"/>
                <a:ea typeface="Barlow Condensed"/>
                <a:cs typeface="Barlow Condensed"/>
                <a:sym typeface="Barlow Condensed"/>
              </a:rPr>
              <a:t>BURNDOWN </a:t>
            </a:r>
            <a:r>
              <a:rPr lang="en" dirty="0">
                <a:solidFill>
                  <a:schemeClr val="lt1"/>
                </a:solidFill>
                <a:latin typeface="Barlow Condensed"/>
                <a:ea typeface="Barlow Condensed"/>
                <a:cs typeface="Barlow Condensed"/>
                <a:sym typeface="Barlow Condensed"/>
              </a:rPr>
              <a:t>CHART</a:t>
            </a:r>
            <a:endParaRPr dirty="0">
              <a:solidFill>
                <a:schemeClr val="lt1"/>
              </a:solidFill>
              <a:latin typeface="Barlow Condensed"/>
              <a:ea typeface="Barlow Condensed"/>
              <a:cs typeface="Barlow Condensed"/>
              <a:sym typeface="Barlow Condensed"/>
            </a:endParaRPr>
          </a:p>
        </p:txBody>
      </p:sp>
      <p:cxnSp>
        <p:nvCxnSpPr>
          <p:cNvPr id="1151" name="Google Shape;1151;p30"/>
          <p:cNvCxnSpPr/>
          <p:nvPr/>
        </p:nvCxnSpPr>
        <p:spPr>
          <a:xfrm>
            <a:off x="3827520" y="1072897"/>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713213" y="382438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CasellaDiTesto 4">
            <a:extLst>
              <a:ext uri="{FF2B5EF4-FFF2-40B4-BE49-F238E27FC236}">
                <a16:creationId xmlns:a16="http://schemas.microsoft.com/office/drawing/2014/main" id="{C55D4A87-E6C6-FA9E-FDBB-97A0ED2B9450}"/>
              </a:ext>
            </a:extLst>
          </p:cNvPr>
          <p:cNvSpPr txBox="1"/>
          <p:nvPr/>
        </p:nvSpPr>
        <p:spPr>
          <a:xfrm>
            <a:off x="1547190" y="1157879"/>
            <a:ext cx="5775960" cy="276999"/>
          </a:xfrm>
          <a:prstGeom prst="rect">
            <a:avLst/>
          </a:prstGeom>
          <a:noFill/>
        </p:spPr>
        <p:txBody>
          <a:bodyPr wrap="square">
            <a:spAutoFit/>
          </a:bodyPr>
          <a:lstStyle/>
          <a:p>
            <a:pPr algn="ctr"/>
            <a:r>
              <a:rPr lang="it-IT" sz="1200" b="1" i="1" u="none" strike="noStrike" dirty="0">
                <a:solidFill>
                  <a:schemeClr val="tx1"/>
                </a:solidFill>
                <a:effectLst/>
                <a:latin typeface="Abadi" panose="020B0604020104020204" pitchFamily="34" charset="0"/>
              </a:rPr>
              <a:t>SPRINT </a:t>
            </a:r>
            <a:r>
              <a:rPr lang="it-IT" sz="1200" b="1" i="1" dirty="0">
                <a:solidFill>
                  <a:schemeClr val="tx1"/>
                </a:solidFill>
                <a:latin typeface="Abadi" panose="020B0604020104020204" pitchFamily="34" charset="0"/>
              </a:rPr>
              <a:t>3</a:t>
            </a:r>
            <a:r>
              <a:rPr lang="it-IT" sz="1200" b="1" i="1" u="none" strike="noStrike" dirty="0">
                <a:solidFill>
                  <a:schemeClr val="tx1"/>
                </a:solidFill>
                <a:effectLst/>
                <a:latin typeface="Abadi" panose="020B0604020104020204" pitchFamily="34" charset="0"/>
              </a:rPr>
              <a:t> REVIEW</a:t>
            </a:r>
            <a:endParaRPr lang="it-IT" sz="1200" b="1" dirty="0">
              <a:solidFill>
                <a:schemeClr val="tx1"/>
              </a:solidFill>
              <a:latin typeface="Abadi" panose="020B0604020104020204" pitchFamily="34" charset="0"/>
            </a:endParaRPr>
          </a:p>
        </p:txBody>
      </p:sp>
      <p:sp>
        <p:nvSpPr>
          <p:cNvPr id="6" name="CasellaDiTesto 5">
            <a:extLst>
              <a:ext uri="{FF2B5EF4-FFF2-40B4-BE49-F238E27FC236}">
                <a16:creationId xmlns:a16="http://schemas.microsoft.com/office/drawing/2014/main" id="{7EA1F34F-FF8F-6483-CA30-8E6F59A7AFB7}"/>
              </a:ext>
            </a:extLst>
          </p:cNvPr>
          <p:cNvSpPr txBox="1"/>
          <p:nvPr/>
        </p:nvSpPr>
        <p:spPr>
          <a:xfrm>
            <a:off x="5601881" y="1327607"/>
            <a:ext cx="3279247" cy="1169551"/>
          </a:xfrm>
          <a:prstGeom prst="rect">
            <a:avLst/>
          </a:prstGeom>
          <a:noFill/>
        </p:spPr>
        <p:txBody>
          <a:bodyPr wrap="square" rtlCol="0">
            <a:spAutoFit/>
          </a:bodyPr>
          <a:lstStyle/>
          <a:p>
            <a:pPr algn="ctr" rtl="0">
              <a:spcBef>
                <a:spcPts val="1200"/>
              </a:spcBef>
              <a:spcAft>
                <a:spcPts val="1200"/>
              </a:spcAft>
            </a:pPr>
            <a:r>
              <a:rPr lang="en-US" i="1" dirty="0">
                <a:solidFill>
                  <a:schemeClr val="tx1"/>
                </a:solidFill>
                <a:latin typeface="Arial" panose="020B0604020202020204" pitchFamily="34" charset="0"/>
              </a:rPr>
              <a:t>The estimated velocity of the third sprint was 56, as seen from the burndown chart, where all 56 points were completed. </a:t>
            </a:r>
            <a:br>
              <a:rPr lang="en-US" i="1" dirty="0">
                <a:solidFill>
                  <a:schemeClr val="tx1"/>
                </a:solidFill>
                <a:latin typeface="Arial" panose="020B0604020202020204" pitchFamily="34" charset="0"/>
              </a:rPr>
            </a:br>
            <a:endParaRPr lang="it-IT" i="1" dirty="0">
              <a:solidFill>
                <a:schemeClr val="tx1"/>
              </a:solidFill>
              <a:latin typeface="Arial" panose="020B0604020202020204" pitchFamily="34" charset="0"/>
            </a:endParaRPr>
          </a:p>
        </p:txBody>
      </p:sp>
      <p:sp>
        <p:nvSpPr>
          <p:cNvPr id="9" name="CasellaDiTesto 8">
            <a:extLst>
              <a:ext uri="{FF2B5EF4-FFF2-40B4-BE49-F238E27FC236}">
                <a16:creationId xmlns:a16="http://schemas.microsoft.com/office/drawing/2014/main" id="{FAD8737D-3C56-BF63-D1A8-FE9CEAEF018B}"/>
              </a:ext>
            </a:extLst>
          </p:cNvPr>
          <p:cNvSpPr txBox="1"/>
          <p:nvPr/>
        </p:nvSpPr>
        <p:spPr>
          <a:xfrm>
            <a:off x="5077843" y="2245829"/>
            <a:ext cx="5775960" cy="2862322"/>
          </a:xfrm>
          <a:prstGeom prst="rect">
            <a:avLst/>
          </a:prstGeom>
          <a:noFill/>
        </p:spPr>
        <p:txBody>
          <a:bodyPr wrap="square">
            <a:spAutoFit/>
          </a:bodyPr>
          <a:lstStyle/>
          <a:p>
            <a:pPr rtl="0">
              <a:spcBef>
                <a:spcPts val="1200"/>
              </a:spcBef>
              <a:spcAft>
                <a:spcPts val="1200"/>
              </a:spcAft>
            </a:pPr>
            <a:r>
              <a:rPr lang="en-US" sz="1000" b="1" i="1" u="none" strike="noStrike" dirty="0">
                <a:solidFill>
                  <a:schemeClr val="accent1"/>
                </a:solidFill>
                <a:effectLst/>
                <a:latin typeface="Arial" panose="020B0604020202020204" pitchFamily="34" charset="0"/>
              </a:rPr>
              <a:t>IMPLEMENTED FUNCTIONALITY</a:t>
            </a:r>
            <a:br>
              <a:rPr lang="en-US" sz="1000" b="1" i="1" u="none" strike="noStrike" dirty="0">
                <a:solidFill>
                  <a:schemeClr val="accent1"/>
                </a:solidFill>
                <a:effectLst/>
                <a:latin typeface="Arial" panose="020B0604020202020204" pitchFamily="34" charset="0"/>
              </a:rPr>
            </a:br>
            <a:r>
              <a:rPr lang="en-US" sz="1000" b="0" i="0" u="none" strike="noStrike" dirty="0">
                <a:solidFill>
                  <a:schemeClr val="accent1"/>
                </a:solidFill>
                <a:effectLst/>
                <a:latin typeface="Arial" panose="020B0604020202020204" pitchFamily="34" charset="0"/>
              </a:rPr>
              <a:t>The following features have been successfully implemented:</a:t>
            </a:r>
            <a:endParaRPr lang="en-US" sz="1000" b="0" dirty="0">
              <a:solidFill>
                <a:schemeClr val="accent1"/>
              </a:solidFill>
              <a:effectLst/>
            </a:endParaRPr>
          </a:p>
          <a:p>
            <a:pPr marL="171450" indent="-171450" rtl="0" fontAlgn="base">
              <a:spcBef>
                <a:spcPts val="1200"/>
              </a:spcBef>
              <a:spcAft>
                <a:spcPts val="0"/>
              </a:spcAft>
              <a:buClr>
                <a:schemeClr val="accent2"/>
              </a:buClr>
              <a:buFont typeface="Wingdings" panose="05000000000000000000" pitchFamily="2" charset="2"/>
              <a:buChar char="q"/>
            </a:pPr>
            <a:r>
              <a:rPr lang="en-US" sz="1000" b="0" i="0" u="none" strike="noStrike" dirty="0">
                <a:solidFill>
                  <a:schemeClr val="accent1"/>
                </a:solidFill>
                <a:effectLst/>
                <a:latin typeface="Arial" panose="020B0604020202020204" pitchFamily="34" charset="0"/>
              </a:rPr>
              <a:t>Creation of </a:t>
            </a:r>
            <a:r>
              <a:rPr lang="en-US" sz="1000" b="0" i="0" u="none" strike="noStrike" dirty="0" err="1">
                <a:solidFill>
                  <a:schemeClr val="accent1"/>
                </a:solidFill>
                <a:effectLst/>
                <a:latin typeface="Arial" panose="020B0604020202020204" pitchFamily="34" charset="0"/>
              </a:rPr>
              <a:t>fileTrigger</a:t>
            </a:r>
            <a:r>
              <a:rPr lang="en-US" sz="1000" b="0" i="0" u="none" strike="noStrike" dirty="0">
                <a:solidFill>
                  <a:schemeClr val="accent1"/>
                </a:solidFill>
                <a:effectLst/>
                <a:latin typeface="Arial" panose="020B0604020202020204" pitchFamily="34" charset="0"/>
              </a:rPr>
              <a:t> existence and size.</a:t>
            </a:r>
          </a:p>
          <a:p>
            <a:pPr marL="171450" indent="-171450" rtl="0" fontAlgn="base">
              <a:spcBef>
                <a:spcPts val="0"/>
              </a:spcBef>
              <a:spcAft>
                <a:spcPts val="0"/>
              </a:spcAft>
              <a:buClr>
                <a:schemeClr val="accent2"/>
              </a:buClr>
              <a:buFont typeface="Wingdings" panose="05000000000000000000" pitchFamily="2" charset="2"/>
              <a:buChar char="q"/>
            </a:pPr>
            <a:r>
              <a:rPr lang="en-US" sz="1000" b="0" i="0" u="none" strike="noStrike" dirty="0">
                <a:solidFill>
                  <a:schemeClr val="accent1"/>
                </a:solidFill>
                <a:effectLst/>
                <a:latin typeface="Arial" panose="020B0604020202020204" pitchFamily="34" charset="0"/>
              </a:rPr>
              <a:t>Creation of </a:t>
            </a:r>
            <a:r>
              <a:rPr lang="en-US" sz="1000" b="0" i="0" u="none" strike="noStrike" dirty="0" err="1">
                <a:solidFill>
                  <a:schemeClr val="accent1"/>
                </a:solidFill>
                <a:effectLst/>
                <a:latin typeface="Arial" panose="020B0604020202020204" pitchFamily="34" charset="0"/>
              </a:rPr>
              <a:t>ExitValueExternalProgram</a:t>
            </a:r>
            <a:r>
              <a:rPr lang="en-US" sz="1000" b="0" i="0" u="none" strike="noStrike" dirty="0">
                <a:solidFill>
                  <a:schemeClr val="accent1"/>
                </a:solidFill>
                <a:effectLst/>
                <a:latin typeface="Arial" panose="020B0604020202020204" pitchFamily="34" charset="0"/>
              </a:rPr>
              <a:t> </a:t>
            </a:r>
            <a:r>
              <a:rPr lang="en-US" sz="1000" b="0" i="0" u="none" strike="noStrike" dirty="0" err="1">
                <a:solidFill>
                  <a:schemeClr val="accent1"/>
                </a:solidFill>
                <a:effectLst/>
                <a:latin typeface="Arial" panose="020B0604020202020204" pitchFamily="34" charset="0"/>
              </a:rPr>
              <a:t>Tirgger</a:t>
            </a:r>
            <a:r>
              <a:rPr lang="en-US" sz="1000" b="0" i="0" u="none" strike="noStrike" dirty="0">
                <a:solidFill>
                  <a:schemeClr val="accent1"/>
                </a:solidFill>
                <a:effectLst/>
                <a:latin typeface="Arial" panose="020B0604020202020204" pitchFamily="34" charset="0"/>
              </a:rPr>
              <a:t>.</a:t>
            </a:r>
          </a:p>
          <a:p>
            <a:pPr marL="171450" indent="-171450" rtl="0" fontAlgn="base">
              <a:spcBef>
                <a:spcPts val="0"/>
              </a:spcBef>
              <a:spcAft>
                <a:spcPts val="0"/>
              </a:spcAft>
              <a:buClr>
                <a:schemeClr val="accent2"/>
              </a:buClr>
              <a:buFont typeface="Wingdings" panose="05000000000000000000" pitchFamily="2" charset="2"/>
              <a:buChar char="q"/>
            </a:pPr>
            <a:r>
              <a:rPr lang="en-US" sz="1000" b="0" i="0" u="none" strike="noStrike" dirty="0">
                <a:solidFill>
                  <a:schemeClr val="accent1"/>
                </a:solidFill>
                <a:effectLst/>
                <a:latin typeface="Arial" panose="020B0604020202020204" pitchFamily="34" charset="0"/>
              </a:rPr>
              <a:t>Implemented the functionality to define sequences</a:t>
            </a:r>
            <a:br>
              <a:rPr lang="en-US" sz="1000" b="0" i="0" u="none" strike="noStrike" dirty="0">
                <a:solidFill>
                  <a:schemeClr val="accent1"/>
                </a:solidFill>
                <a:effectLst/>
                <a:latin typeface="Arial" panose="020B0604020202020204" pitchFamily="34" charset="0"/>
              </a:rPr>
            </a:br>
            <a:r>
              <a:rPr lang="en-US" sz="1000" b="0" i="0" u="none" strike="noStrike" dirty="0">
                <a:solidFill>
                  <a:schemeClr val="accent1"/>
                </a:solidFill>
                <a:effectLst/>
                <a:latin typeface="Arial" panose="020B0604020202020204" pitchFamily="34" charset="0"/>
              </a:rPr>
              <a:t> of actions for rules.</a:t>
            </a:r>
          </a:p>
          <a:p>
            <a:pPr marL="171450" indent="-171450" rtl="0" fontAlgn="base">
              <a:spcBef>
                <a:spcPts val="0"/>
              </a:spcBef>
              <a:spcAft>
                <a:spcPts val="0"/>
              </a:spcAft>
              <a:buClr>
                <a:schemeClr val="accent2"/>
              </a:buClr>
              <a:buFont typeface="Wingdings" panose="05000000000000000000" pitchFamily="2" charset="2"/>
              <a:buChar char="q"/>
            </a:pPr>
            <a:r>
              <a:rPr lang="en-US" sz="1000" b="0" i="0" u="none" strike="noStrike" dirty="0">
                <a:solidFill>
                  <a:schemeClr val="accent1"/>
                </a:solidFill>
                <a:effectLst/>
                <a:latin typeface="Arial" panose="020B0604020202020204" pitchFamily="34" charset="0"/>
              </a:rPr>
              <a:t>Implemented the functionality to use logical </a:t>
            </a:r>
            <a:br>
              <a:rPr lang="en-US" sz="1000" b="0" i="0" u="none" strike="noStrike" dirty="0">
                <a:solidFill>
                  <a:schemeClr val="accent1"/>
                </a:solidFill>
                <a:effectLst/>
                <a:latin typeface="Arial" panose="020B0604020202020204" pitchFamily="34" charset="0"/>
              </a:rPr>
            </a:br>
            <a:r>
              <a:rPr lang="en-US" sz="1000" b="0" i="0" u="none" strike="noStrike" dirty="0">
                <a:solidFill>
                  <a:schemeClr val="accent1"/>
                </a:solidFill>
                <a:effectLst/>
                <a:latin typeface="Arial" panose="020B0604020202020204" pitchFamily="34" charset="0"/>
              </a:rPr>
              <a:t>operator for combined triggers.</a:t>
            </a:r>
          </a:p>
          <a:p>
            <a:pPr marL="171450" indent="-171450" rtl="0" fontAlgn="base">
              <a:spcBef>
                <a:spcPts val="0"/>
              </a:spcBef>
              <a:spcAft>
                <a:spcPts val="0"/>
              </a:spcAft>
              <a:buClr>
                <a:schemeClr val="accent2"/>
              </a:buClr>
              <a:buFont typeface="Wingdings" panose="05000000000000000000" pitchFamily="2" charset="2"/>
              <a:buChar char="q"/>
            </a:pPr>
            <a:r>
              <a:rPr lang="en-US" sz="1000" b="0" i="0" u="none" strike="noStrike" dirty="0">
                <a:solidFill>
                  <a:schemeClr val="accent1"/>
                </a:solidFill>
                <a:effectLst/>
                <a:latin typeface="Arial" panose="020B0604020202020204" pitchFamily="34" charset="0"/>
              </a:rPr>
              <a:t>Creation of integer counter and Management.</a:t>
            </a:r>
          </a:p>
          <a:p>
            <a:pPr marL="171450" indent="-171450" rtl="0" fontAlgn="base">
              <a:spcBef>
                <a:spcPts val="0"/>
              </a:spcBef>
              <a:spcAft>
                <a:spcPts val="0"/>
              </a:spcAft>
              <a:buClr>
                <a:schemeClr val="accent2"/>
              </a:buClr>
              <a:buFont typeface="Wingdings" panose="05000000000000000000" pitchFamily="2" charset="2"/>
              <a:buChar char="q"/>
            </a:pPr>
            <a:r>
              <a:rPr lang="en-US" sz="1000" b="0" i="0" u="none" strike="noStrike" dirty="0">
                <a:solidFill>
                  <a:schemeClr val="accent1"/>
                </a:solidFill>
                <a:effectLst/>
                <a:latin typeface="Arial" panose="020B0604020202020204" pitchFamily="34" charset="0"/>
              </a:rPr>
              <a:t>Creation of counter operations: Set, Add, Add to Another Counter.</a:t>
            </a:r>
          </a:p>
          <a:p>
            <a:pPr marL="171450" indent="-171450" rtl="0" fontAlgn="base">
              <a:spcBef>
                <a:spcPts val="0"/>
              </a:spcBef>
              <a:spcAft>
                <a:spcPts val="0"/>
              </a:spcAft>
              <a:buClr>
                <a:schemeClr val="accent2"/>
              </a:buClr>
              <a:buFont typeface="Wingdings" panose="05000000000000000000" pitchFamily="2" charset="2"/>
              <a:buChar char="q"/>
            </a:pPr>
            <a:r>
              <a:rPr lang="en-US" sz="1000" b="0" i="0" u="none" strike="noStrike" dirty="0">
                <a:solidFill>
                  <a:schemeClr val="accent1"/>
                </a:solidFill>
                <a:effectLst/>
                <a:latin typeface="Arial" panose="020B0604020202020204" pitchFamily="34" charset="0"/>
              </a:rPr>
              <a:t>Creation of Triggers on counters for comparison operations.</a:t>
            </a:r>
          </a:p>
          <a:p>
            <a:pPr marL="171450" indent="-171450" rtl="0" fontAlgn="base">
              <a:spcBef>
                <a:spcPts val="0"/>
              </a:spcBef>
              <a:spcAft>
                <a:spcPts val="0"/>
              </a:spcAft>
              <a:buClr>
                <a:schemeClr val="accent2"/>
              </a:buClr>
              <a:buFont typeface="Wingdings" panose="05000000000000000000" pitchFamily="2" charset="2"/>
              <a:buChar char="q"/>
            </a:pPr>
            <a:r>
              <a:rPr lang="en-US" sz="1000" b="0" i="0" u="none" strike="noStrike" dirty="0">
                <a:solidFill>
                  <a:schemeClr val="accent1"/>
                </a:solidFill>
                <a:effectLst/>
                <a:latin typeface="Arial" panose="020B0604020202020204" pitchFamily="34" charset="0"/>
              </a:rPr>
              <a:t>Implemented the functionality of replacement variables to insert </a:t>
            </a:r>
            <a:br>
              <a:rPr lang="en-US" sz="1000" b="0" i="0" u="none" strike="noStrike" dirty="0">
                <a:solidFill>
                  <a:schemeClr val="accent1"/>
                </a:solidFill>
                <a:effectLst/>
                <a:latin typeface="Arial" panose="020B0604020202020204" pitchFamily="34" charset="0"/>
              </a:rPr>
            </a:br>
            <a:r>
              <a:rPr lang="en-US" sz="1000" b="0" i="0" u="none" strike="noStrike" dirty="0">
                <a:solidFill>
                  <a:schemeClr val="accent1"/>
                </a:solidFill>
                <a:effectLst/>
                <a:latin typeface="Arial" panose="020B0604020202020204" pitchFamily="34" charset="0"/>
              </a:rPr>
              <a:t>counter values into strings.</a:t>
            </a:r>
          </a:p>
          <a:p>
            <a:pPr marL="171450" indent="-171450" rtl="0" fontAlgn="base">
              <a:spcBef>
                <a:spcPts val="0"/>
              </a:spcBef>
              <a:spcAft>
                <a:spcPts val="0"/>
              </a:spcAft>
              <a:buClr>
                <a:schemeClr val="accent2"/>
              </a:buClr>
              <a:buFont typeface="Wingdings" panose="05000000000000000000" pitchFamily="2" charset="2"/>
              <a:buChar char="q"/>
            </a:pPr>
            <a:r>
              <a:rPr lang="en-US" sz="1000" b="0" i="0" u="none" strike="noStrike" dirty="0">
                <a:solidFill>
                  <a:schemeClr val="accent1"/>
                </a:solidFill>
                <a:effectLst/>
                <a:latin typeface="Arial" panose="020B0604020202020204" pitchFamily="34" charset="0"/>
              </a:rPr>
              <a:t> Implemented the functionality to do several actions at the </a:t>
            </a:r>
            <a:br>
              <a:rPr lang="en-US" sz="1000" b="0" i="0" u="none" strike="noStrike" dirty="0">
                <a:solidFill>
                  <a:schemeClr val="accent1"/>
                </a:solidFill>
                <a:effectLst/>
                <a:latin typeface="Arial" panose="020B0604020202020204" pitchFamily="34" charset="0"/>
              </a:rPr>
            </a:br>
            <a:r>
              <a:rPr lang="en-US" sz="1000" b="0" i="0" u="none" strike="noStrike" dirty="0">
                <a:solidFill>
                  <a:schemeClr val="accent1"/>
                </a:solidFill>
                <a:effectLst/>
                <a:latin typeface="Arial" panose="020B0604020202020204" pitchFamily="34" charset="0"/>
              </a:rPr>
              <a:t>same time.</a:t>
            </a:r>
          </a:p>
          <a:p>
            <a:pPr marL="171450" indent="-171450" rtl="0" fontAlgn="base">
              <a:spcBef>
                <a:spcPts val="0"/>
              </a:spcBef>
              <a:spcAft>
                <a:spcPts val="1200"/>
              </a:spcAft>
              <a:buClr>
                <a:schemeClr val="accent2"/>
              </a:buClr>
              <a:buFont typeface="Wingdings" panose="05000000000000000000" pitchFamily="2" charset="2"/>
              <a:buChar char="q"/>
            </a:pPr>
            <a:r>
              <a:rPr lang="en-US" sz="1000" b="0" i="0" u="none" strike="noStrike" dirty="0">
                <a:solidFill>
                  <a:schemeClr val="accent1"/>
                </a:solidFill>
                <a:effectLst/>
                <a:latin typeface="Arial" panose="020B0604020202020204" pitchFamily="34" charset="0"/>
              </a:rPr>
              <a:t>Implemented the functionality to modify the rules.</a:t>
            </a:r>
          </a:p>
        </p:txBody>
      </p:sp>
      <p:pic>
        <p:nvPicPr>
          <p:cNvPr id="4100" name="Picture 4">
            <a:extLst>
              <a:ext uri="{FF2B5EF4-FFF2-40B4-BE49-F238E27FC236}">
                <a16:creationId xmlns:a16="http://schemas.microsoft.com/office/drawing/2014/main" id="{A6368906-E311-7CD6-2A21-957632908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72" y="1499689"/>
            <a:ext cx="4779948" cy="3208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72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1627175" y="346928"/>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Condensed"/>
                <a:ea typeface="Barlow Condensed"/>
                <a:cs typeface="Barlow Condensed"/>
                <a:sym typeface="Barlow Condensed"/>
              </a:rPr>
              <a:t>FINAL BURNDOWN </a:t>
            </a:r>
            <a:r>
              <a:rPr lang="en" dirty="0">
                <a:solidFill>
                  <a:schemeClr val="lt1"/>
                </a:solidFill>
                <a:latin typeface="Barlow Condensed"/>
                <a:ea typeface="Barlow Condensed"/>
                <a:cs typeface="Barlow Condensed"/>
                <a:sym typeface="Barlow Condensed"/>
              </a:rPr>
              <a:t>CHART</a:t>
            </a:r>
            <a:endParaRPr dirty="0">
              <a:solidFill>
                <a:schemeClr val="lt1"/>
              </a:solidFill>
              <a:latin typeface="Barlow Condensed"/>
              <a:ea typeface="Barlow Condensed"/>
              <a:cs typeface="Barlow Condensed"/>
              <a:sym typeface="Barlow Condensed"/>
            </a:endParaRPr>
          </a:p>
        </p:txBody>
      </p:sp>
      <p:cxnSp>
        <p:nvCxnSpPr>
          <p:cNvPr id="1151" name="Google Shape;1151;p30"/>
          <p:cNvCxnSpPr/>
          <p:nvPr/>
        </p:nvCxnSpPr>
        <p:spPr>
          <a:xfrm>
            <a:off x="3827520" y="1072897"/>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713213" y="382438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CasellaDiTesto 4">
            <a:extLst>
              <a:ext uri="{FF2B5EF4-FFF2-40B4-BE49-F238E27FC236}">
                <a16:creationId xmlns:a16="http://schemas.microsoft.com/office/drawing/2014/main" id="{C55D4A87-E6C6-FA9E-FDBB-97A0ED2B9450}"/>
              </a:ext>
            </a:extLst>
          </p:cNvPr>
          <p:cNvSpPr txBox="1"/>
          <p:nvPr/>
        </p:nvSpPr>
        <p:spPr>
          <a:xfrm>
            <a:off x="1547190" y="1093422"/>
            <a:ext cx="5775960" cy="276999"/>
          </a:xfrm>
          <a:prstGeom prst="rect">
            <a:avLst/>
          </a:prstGeom>
          <a:noFill/>
        </p:spPr>
        <p:txBody>
          <a:bodyPr wrap="square">
            <a:spAutoFit/>
          </a:bodyPr>
          <a:lstStyle/>
          <a:p>
            <a:pPr algn="ctr"/>
            <a:r>
              <a:rPr lang="it-IT" sz="1200" b="1" i="1" u="none" strike="noStrike" dirty="0">
                <a:solidFill>
                  <a:schemeClr val="tx1"/>
                </a:solidFill>
                <a:effectLst/>
                <a:latin typeface="Abadi" panose="020B0604020104020204" pitchFamily="34" charset="0"/>
              </a:rPr>
              <a:t>SPRINT REVIEW</a:t>
            </a:r>
            <a:endParaRPr lang="it-IT" sz="1200" b="1" dirty="0">
              <a:solidFill>
                <a:schemeClr val="tx1"/>
              </a:solidFill>
              <a:latin typeface="Abadi" panose="020B0604020104020204" pitchFamily="34" charset="0"/>
            </a:endParaRPr>
          </a:p>
        </p:txBody>
      </p:sp>
      <p:pic>
        <p:nvPicPr>
          <p:cNvPr id="2" name="Picture 2">
            <a:extLst>
              <a:ext uri="{FF2B5EF4-FFF2-40B4-BE49-F238E27FC236}">
                <a16:creationId xmlns:a16="http://schemas.microsoft.com/office/drawing/2014/main" id="{B3A7824D-7CDC-BFB0-0768-5DA80AF2D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354" y="1431875"/>
            <a:ext cx="6524992" cy="3461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884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4"/>
        <p:cNvGrpSpPr/>
        <p:nvPr/>
      </p:nvGrpSpPr>
      <p:grpSpPr>
        <a:xfrm>
          <a:off x="0" y="0"/>
          <a:ext cx="0" cy="0"/>
          <a:chOff x="0" y="0"/>
          <a:chExt cx="0" cy="0"/>
        </a:xfrm>
      </p:grpSpPr>
      <p:sp>
        <p:nvSpPr>
          <p:cNvPr id="1445" name="Google Shape;1445;p36"/>
          <p:cNvSpPr txBox="1">
            <a:spLocks noGrp="1"/>
          </p:cNvSpPr>
          <p:nvPr>
            <p:ph type="subTitle" idx="1"/>
          </p:nvPr>
        </p:nvSpPr>
        <p:spPr>
          <a:xfrm>
            <a:off x="634881" y="727689"/>
            <a:ext cx="2500447" cy="4218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dirty="0"/>
              <a:t>APPLICATION FEATURES</a:t>
            </a:r>
            <a:endParaRPr dirty="0"/>
          </a:p>
        </p:txBody>
      </p:sp>
      <p:sp>
        <p:nvSpPr>
          <p:cNvPr id="1447" name="Google Shape;1447;p36"/>
          <p:cNvSpPr txBox="1">
            <a:spLocks noGrp="1"/>
          </p:cNvSpPr>
          <p:nvPr>
            <p:ph type="subTitle" idx="3"/>
          </p:nvPr>
        </p:nvSpPr>
        <p:spPr>
          <a:xfrm>
            <a:off x="5948655" y="727689"/>
            <a:ext cx="2544238" cy="4218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dirty="0"/>
              <a:t>NOT IMPLEMENTED FEATURES</a:t>
            </a:r>
            <a:endParaRPr dirty="0"/>
          </a:p>
        </p:txBody>
      </p:sp>
      <p:sp>
        <p:nvSpPr>
          <p:cNvPr id="1448" name="Google Shape;1448;p36"/>
          <p:cNvSpPr txBox="1">
            <a:spLocks noGrp="1"/>
          </p:cNvSpPr>
          <p:nvPr>
            <p:ph type="title"/>
          </p:nvPr>
        </p:nvSpPr>
        <p:spPr>
          <a:xfrm>
            <a:off x="720000" y="942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a typeface="Barlow Condensed"/>
                <a:cs typeface="Barlow Condensed"/>
              </a:rPr>
              <a:t>CONCLUSIONS</a:t>
            </a:r>
            <a:endParaRPr dirty="0">
              <a:solidFill>
                <a:schemeClr val="lt1"/>
              </a:solidFill>
              <a:latin typeface="Barlow Condensed"/>
              <a:ea typeface="Barlow Condensed"/>
              <a:cs typeface="Barlow Condensed"/>
              <a:sym typeface="Barlow Condensed"/>
            </a:endParaRPr>
          </a:p>
        </p:txBody>
      </p:sp>
      <p:sp>
        <p:nvSpPr>
          <p:cNvPr id="1449" name="Google Shape;1449;p36"/>
          <p:cNvSpPr txBox="1">
            <a:spLocks noGrp="1"/>
          </p:cNvSpPr>
          <p:nvPr>
            <p:ph type="subTitle" idx="4"/>
          </p:nvPr>
        </p:nvSpPr>
        <p:spPr>
          <a:xfrm>
            <a:off x="232945" y="814511"/>
            <a:ext cx="3141482" cy="2318178"/>
          </a:xfrm>
          <a:prstGeom prst="rect">
            <a:avLst/>
          </a:prstGeom>
        </p:spPr>
        <p:txBody>
          <a:bodyPr spcFirstLastPara="1" wrap="square" lIns="91425" tIns="91425" rIns="91425" bIns="91425" anchor="t" anchorCtr="0">
            <a:noAutofit/>
          </a:bodyPr>
          <a:lstStyle/>
          <a:p>
            <a:r>
              <a:rPr lang="en-US" sz="1200" dirty="0">
                <a:solidFill>
                  <a:schemeClr val="tx1"/>
                </a:solidFill>
              </a:rPr>
              <a:t>The application allows you to create actions (simple or compound) and triggers (simple or composed of logical operations between multiple triggers).</a:t>
            </a:r>
          </a:p>
          <a:p>
            <a:endParaRPr lang="en-US" sz="1200" dirty="0">
              <a:solidFill>
                <a:schemeClr val="tx1"/>
              </a:solidFill>
            </a:endParaRPr>
          </a:p>
          <a:p>
            <a:r>
              <a:rPr lang="en-US" sz="1200" dirty="0">
                <a:solidFill>
                  <a:schemeClr val="tx1"/>
                </a:solidFill>
              </a:rPr>
              <a:t>The user can associate triggers and actions within rules, which can be always active, periodic and which must be triggered only once.</a:t>
            </a:r>
          </a:p>
          <a:p>
            <a:endParaRPr lang="en-US" sz="1200" dirty="0">
              <a:solidFill>
                <a:schemeClr val="tx1"/>
              </a:solidFill>
            </a:endParaRPr>
          </a:p>
          <a:p>
            <a:r>
              <a:rPr lang="en-US" sz="1200" dirty="0">
                <a:solidFill>
                  <a:schemeClr val="tx1"/>
                </a:solidFill>
              </a:rPr>
              <a:t>Rules can be put into active or inactive status, as well as modified.</a:t>
            </a:r>
          </a:p>
          <a:p>
            <a:endParaRPr lang="en-US" sz="1200" dirty="0">
              <a:solidFill>
                <a:schemeClr val="tx1"/>
              </a:solidFill>
            </a:endParaRPr>
          </a:p>
          <a:p>
            <a:r>
              <a:rPr lang="en-US" sz="1200" dirty="0">
                <a:solidFill>
                  <a:schemeClr val="tx1"/>
                </a:solidFill>
              </a:rPr>
              <a:t>Counters can also be created, which the user can use and modify within specific triggers and actions.</a:t>
            </a:r>
          </a:p>
          <a:p>
            <a:endParaRPr lang="en-US" sz="1200" dirty="0">
              <a:solidFill>
                <a:schemeClr val="tx1"/>
              </a:solidFill>
            </a:endParaRPr>
          </a:p>
          <a:p>
            <a:r>
              <a:rPr lang="en-US" sz="1200" dirty="0">
                <a:solidFill>
                  <a:schemeClr val="tx1"/>
                </a:solidFill>
              </a:rPr>
              <a:t>it is also possible to save all the rules within a file, so that they will already be present the next time the application is started</a:t>
            </a:r>
          </a:p>
        </p:txBody>
      </p:sp>
      <p:sp>
        <p:nvSpPr>
          <p:cNvPr id="1451" name="Google Shape;1451;p36"/>
          <p:cNvSpPr txBox="1">
            <a:spLocks noGrp="1"/>
          </p:cNvSpPr>
          <p:nvPr>
            <p:ph type="subTitle" idx="6"/>
          </p:nvPr>
        </p:nvSpPr>
        <p:spPr>
          <a:xfrm>
            <a:off x="5476401" y="938589"/>
            <a:ext cx="3488745" cy="3760714"/>
          </a:xfrm>
          <a:prstGeom prst="rect">
            <a:avLst/>
          </a:prstGeom>
        </p:spPr>
        <p:txBody>
          <a:bodyPr spcFirstLastPara="1" wrap="square" lIns="91425" tIns="91425" rIns="91425" bIns="91425" anchor="t" anchorCtr="0">
            <a:noAutofit/>
          </a:bodyPr>
          <a:lstStyle/>
          <a:p>
            <a:pPr marL="48260" lvl="0" indent="0">
              <a:buNone/>
            </a:pPr>
            <a:r>
              <a:rPr lang="en-US" dirty="0"/>
              <a:t>As can also be seen in the </a:t>
            </a:r>
            <a:r>
              <a:rPr lang="en-US" dirty="0" err="1"/>
              <a:t>burndown</a:t>
            </a:r>
            <a:r>
              <a:rPr lang="en-US" dirty="0"/>
              <a:t> chart of the last sprint, it was not possible to complete all the user stories. In fact, as required by the scrum methodology, priority was given to the user stories to which the product owner assigned higher value points. </a:t>
            </a:r>
          </a:p>
          <a:p>
            <a:pPr marL="48260" lvl="0" indent="0">
              <a:buNone/>
            </a:pPr>
            <a:endParaRPr lang="en-US" dirty="0"/>
          </a:p>
          <a:p>
            <a:pPr marL="48260" indent="0">
              <a:buNone/>
            </a:pPr>
            <a:r>
              <a:rPr lang="en-US" b="1" dirty="0">
                <a:solidFill>
                  <a:schemeClr val="tx1"/>
                </a:solidFill>
                <a:latin typeface="Barlow" panose="020B0604020202020204" charset="0"/>
                <a:cs typeface="Calibri" panose="020F0502020204030204" pitchFamily="34" charset="0"/>
              </a:rPr>
              <a:t>22)</a:t>
            </a:r>
            <a:r>
              <a:rPr lang="en-US" dirty="0">
                <a:solidFill>
                  <a:schemeClr val="tx1"/>
                </a:solidFill>
                <a:latin typeface="Barlow" panose="020B0604020202020204" charset="0"/>
                <a:cs typeface="Calibri" panose="020F0502020204030204" pitchFamily="34" charset="0"/>
              </a:rPr>
              <a:t>  As customer, I want a graphical user interface.</a:t>
            </a:r>
          </a:p>
          <a:p>
            <a:pPr marL="48260" lvl="0" indent="0">
              <a:buNone/>
            </a:pPr>
            <a:endParaRPr lang="en-US" dirty="0"/>
          </a:p>
          <a:p>
            <a:pPr marL="48260" lvl="0" indent="0">
              <a:buNone/>
            </a:pPr>
            <a:r>
              <a:rPr lang="en-US" dirty="0"/>
              <a:t>Therefore, the following user story remained missing from the implementation, to which the product owner assigned the lowest priority.</a:t>
            </a:r>
            <a:endParaRPr dirty="0"/>
          </a:p>
        </p:txBody>
      </p:sp>
    </p:spTree>
    <p:extLst>
      <p:ext uri="{BB962C8B-B14F-4D97-AF65-F5344CB8AC3E}">
        <p14:creationId xmlns:p14="http://schemas.microsoft.com/office/powerpoint/2010/main" val="365590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43"/>
          <p:cNvSpPr txBox="1">
            <a:spLocks noGrp="1"/>
          </p:cNvSpPr>
          <p:nvPr>
            <p:ph type="ctrTitle"/>
          </p:nvPr>
        </p:nvSpPr>
        <p:spPr>
          <a:xfrm>
            <a:off x="2918250" y="1907263"/>
            <a:ext cx="3307500" cy="10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1587" name="Google Shape;1587;p43"/>
          <p:cNvGrpSpPr/>
          <p:nvPr/>
        </p:nvGrpSpPr>
        <p:grpSpPr>
          <a:xfrm rot="5400000">
            <a:off x="1215475" y="2079400"/>
            <a:ext cx="315575" cy="366750"/>
            <a:chOff x="8558925" y="4522650"/>
            <a:chExt cx="315575" cy="366750"/>
          </a:xfrm>
        </p:grpSpPr>
        <p:grpSp>
          <p:nvGrpSpPr>
            <p:cNvPr id="1588" name="Google Shape;1588;p43"/>
            <p:cNvGrpSpPr/>
            <p:nvPr/>
          </p:nvGrpSpPr>
          <p:grpSpPr>
            <a:xfrm>
              <a:off x="8558925" y="4629825"/>
              <a:ext cx="107200" cy="107175"/>
              <a:chOff x="4125350" y="1946513"/>
              <a:chExt cx="107200" cy="107175"/>
            </a:xfrm>
          </p:grpSpPr>
          <p:sp>
            <p:nvSpPr>
              <p:cNvPr id="1589" name="Google Shape;1589;p4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43"/>
            <p:cNvGrpSpPr/>
            <p:nvPr/>
          </p:nvGrpSpPr>
          <p:grpSpPr>
            <a:xfrm>
              <a:off x="8711325" y="4782225"/>
              <a:ext cx="107200" cy="107175"/>
              <a:chOff x="4125350" y="1946513"/>
              <a:chExt cx="107200" cy="107175"/>
            </a:xfrm>
          </p:grpSpPr>
          <p:sp>
            <p:nvSpPr>
              <p:cNvPr id="1592" name="Google Shape;1592;p4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43"/>
            <p:cNvGrpSpPr/>
            <p:nvPr/>
          </p:nvGrpSpPr>
          <p:grpSpPr>
            <a:xfrm>
              <a:off x="8767300" y="4522650"/>
              <a:ext cx="107200" cy="107175"/>
              <a:chOff x="4125350" y="1946513"/>
              <a:chExt cx="107200" cy="107175"/>
            </a:xfrm>
          </p:grpSpPr>
          <p:sp>
            <p:nvSpPr>
              <p:cNvPr id="1595" name="Google Shape;1595;p4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7" name="Google Shape;1597;p43"/>
          <p:cNvSpPr/>
          <p:nvPr/>
        </p:nvSpPr>
        <p:spPr>
          <a:xfrm rot="5400000" flipH="1">
            <a:off x="7580068" y="1461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8" name="Google Shape;1598;p43"/>
          <p:cNvGrpSpPr/>
          <p:nvPr/>
        </p:nvGrpSpPr>
        <p:grpSpPr>
          <a:xfrm flipH="1">
            <a:off x="8211399" y="2517893"/>
            <a:ext cx="438754" cy="772904"/>
            <a:chOff x="4950175" y="2998438"/>
            <a:chExt cx="88725" cy="156300"/>
          </a:xfrm>
        </p:grpSpPr>
        <p:sp>
          <p:nvSpPr>
            <p:cNvPr id="1599" name="Google Shape;1599;p4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ttangolo 1">
            <a:extLst>
              <a:ext uri="{FF2B5EF4-FFF2-40B4-BE49-F238E27FC236}">
                <a16:creationId xmlns:a16="http://schemas.microsoft.com/office/drawing/2014/main" id="{538A3E22-C1ED-AF4F-9AEA-66E10B42F1A4}"/>
              </a:ext>
            </a:extLst>
          </p:cNvPr>
          <p:cNvSpPr/>
          <p:nvPr/>
        </p:nvSpPr>
        <p:spPr>
          <a:xfrm>
            <a:off x="1696065" y="3524865"/>
            <a:ext cx="5810864" cy="648929"/>
          </a:xfrm>
          <a:prstGeom prst="rect">
            <a:avLst/>
          </a:prstGeom>
          <a:solidFill>
            <a:srgbClr val="1E00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4184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0118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b="0" dirty="0">
                <a:solidFill>
                  <a:schemeClr val="bg1"/>
                </a:solidFill>
              </a:rPr>
              <a:t>GOAL</a:t>
            </a:r>
            <a:endParaRPr sz="3400" b="0" dirty="0">
              <a:solidFill>
                <a:schemeClr val="bg1"/>
              </a:solidFill>
            </a:endParaRPr>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514" y="1803102"/>
            <a:ext cx="3438971" cy="2648937"/>
          </a:xfrm>
          <a:prstGeom prst="rect">
            <a:avLst/>
          </a:prstGeom>
        </p:spPr>
      </p:pic>
      <p:sp>
        <p:nvSpPr>
          <p:cNvPr id="6" name="CasellaDiTesto 5"/>
          <p:cNvSpPr txBox="1"/>
          <p:nvPr/>
        </p:nvSpPr>
        <p:spPr>
          <a:xfrm>
            <a:off x="2217107" y="1157660"/>
            <a:ext cx="4709785" cy="461665"/>
          </a:xfrm>
          <a:prstGeom prst="rect">
            <a:avLst/>
          </a:prstGeom>
          <a:noFill/>
        </p:spPr>
        <p:txBody>
          <a:bodyPr wrap="square" rtlCol="0">
            <a:spAutoFit/>
          </a:bodyPr>
          <a:lstStyle/>
          <a:p>
            <a:r>
              <a:rPr lang="en-US" sz="1200" dirty="0">
                <a:solidFill>
                  <a:schemeClr val="tx1"/>
                </a:solidFill>
              </a:rPr>
              <a:t>The goal of the project is to create an application similar to IFTTT, i.e. a service that helps in the automation of simple tasks</a:t>
            </a:r>
            <a:endParaRPr lang="it-IT" sz="12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UML AND USED PATTERNS</a:t>
            </a:r>
            <a:endParaRPr dirty="0"/>
          </a:p>
        </p:txBody>
      </p:sp>
      <p:sp>
        <p:nvSpPr>
          <p:cNvPr id="1127" name="Google Shape;1127;p29"/>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PRODUCT BACKLOGS</a:t>
            </a:r>
            <a:endParaRPr dirty="0"/>
          </a:p>
        </p:txBody>
      </p:sp>
      <p:sp>
        <p:nvSpPr>
          <p:cNvPr id="1128" name="Google Shape;1128;p29"/>
          <p:cNvSpPr txBox="1">
            <a:spLocks noGrp="1"/>
          </p:cNvSpPr>
          <p:nvPr>
            <p:ph type="subTitle" idx="3"/>
          </p:nvPr>
        </p:nvSpPr>
        <p:spPr>
          <a:xfrm>
            <a:off x="1641975" y="3135533"/>
            <a:ext cx="2907900" cy="3933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BURNDOWN CHARTS</a:t>
            </a:r>
            <a:endParaRPr dirty="0"/>
          </a:p>
        </p:txBody>
      </p:sp>
      <p:sp>
        <p:nvSpPr>
          <p:cNvPr id="1129" name="Google Shape;1129;p29"/>
          <p:cNvSpPr txBox="1">
            <a:spLocks noGrp="1"/>
          </p:cNvSpPr>
          <p:nvPr>
            <p:ph type="subTitle" idx="4"/>
          </p:nvPr>
        </p:nvSpPr>
        <p:spPr>
          <a:xfrm>
            <a:off x="5457600" y="3058676"/>
            <a:ext cx="2907900" cy="3933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CONCLUSIONS</a:t>
            </a:r>
            <a:endParaRPr dirty="0"/>
          </a:p>
        </p:txBody>
      </p:sp>
      <p:sp>
        <p:nvSpPr>
          <p:cNvPr id="1132" name="Google Shape;1132;p29"/>
          <p:cNvSpPr/>
          <p:nvPr/>
        </p:nvSpPr>
        <p:spPr>
          <a:xfrm>
            <a:off x="4764150" y="309465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arlow Condensed SemiBold"/>
                <a:ea typeface="Barlow Condensed SemiBold"/>
                <a:cs typeface="Barlow Condensed SemiBold"/>
                <a:sym typeface="Barlow Condensed SemiBold"/>
              </a:rPr>
              <a:t>04</a:t>
            </a:r>
            <a:endParaRPr dirty="0">
              <a:latin typeface="Barlow Condensed SemiBold"/>
              <a:ea typeface="Barlow Condensed SemiBold"/>
              <a:cs typeface="Barlow Condensed SemiBold"/>
              <a:sym typeface="Barlow Condensed SemiBold"/>
            </a:endParaRPr>
          </a:p>
        </p:txBody>
      </p:sp>
      <p:sp>
        <p:nvSpPr>
          <p:cNvPr id="1134" name="Google Shape;1134;p29"/>
          <p:cNvSpPr/>
          <p:nvPr/>
        </p:nvSpPr>
        <p:spPr>
          <a:xfrm>
            <a:off x="4764150" y="1281025"/>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5975" y="3126858"/>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arlow Condensed SemiBold"/>
                <a:ea typeface="Barlow Condensed SemiBold"/>
                <a:cs typeface="Barlow Condensed SemiBold"/>
                <a:sym typeface="Barlow Condensed SemiBold"/>
              </a:rPr>
              <a:t>03</a:t>
            </a:r>
            <a:endParaRPr dirty="0">
              <a:latin typeface="Barlow Condensed SemiBold"/>
              <a:ea typeface="Barlow Condensed SemiBold"/>
              <a:cs typeface="Barlow Condensed SemiBold"/>
              <a:sym typeface="Barlow Condensed SemiBold"/>
            </a:endParaRPr>
          </a:p>
        </p:txBody>
      </p:sp>
      <p:sp>
        <p:nvSpPr>
          <p:cNvPr id="1137" name="Google Shape;1137;p29"/>
          <p:cNvSpPr/>
          <p:nvPr/>
        </p:nvSpPr>
        <p:spPr>
          <a:xfrm>
            <a:off x="915975" y="1308626"/>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solidFill>
                <a:schemeClr val="lt1"/>
              </a:solidFill>
              <a:latin typeface="Barlow Condensed"/>
              <a:ea typeface="Barlow Condensed"/>
              <a:cs typeface="Barlow Condensed"/>
              <a:sym typeface="Barlow Condensed"/>
            </a:endParaRPr>
          </a:p>
        </p:txBody>
      </p:sp>
      <p:sp>
        <p:nvSpPr>
          <p:cNvPr id="1139" name="Google Shape;1139;p29"/>
          <p:cNvSpPr txBox="1">
            <a:spLocks noGrp="1"/>
          </p:cNvSpPr>
          <p:nvPr>
            <p:ph type="subTitle" idx="7"/>
          </p:nvPr>
        </p:nvSpPr>
        <p:spPr>
          <a:xfrm>
            <a:off x="1648275" y="1373200"/>
            <a:ext cx="2901600" cy="572700"/>
          </a:xfrm>
          <a:prstGeom prst="rect">
            <a:avLst/>
          </a:prstGeom>
        </p:spPr>
        <p:txBody>
          <a:bodyPr spcFirstLastPara="1" wrap="square" lIns="91425" tIns="91425" rIns="91425" bIns="91425" anchor="t" anchorCtr="0">
            <a:noAutofit/>
          </a:bodyPr>
          <a:lstStyle/>
          <a:p>
            <a:pPr marL="0" lvl="0" indent="0">
              <a:buSzPts val="1100"/>
            </a:pPr>
            <a:r>
              <a:rPr lang="en-US" sz="1200" dirty="0"/>
              <a:t>In this section will explain how was built the UML diagram and consequently, also the patterns and why they were used.</a:t>
            </a:r>
            <a:endParaRPr sz="1200" dirty="0"/>
          </a:p>
        </p:txBody>
      </p:sp>
      <p:sp>
        <p:nvSpPr>
          <p:cNvPr id="1140" name="Google Shape;1140;p29"/>
          <p:cNvSpPr txBox="1">
            <a:spLocks noGrp="1"/>
          </p:cNvSpPr>
          <p:nvPr>
            <p:ph type="subTitle" idx="8"/>
          </p:nvPr>
        </p:nvSpPr>
        <p:spPr>
          <a:xfrm>
            <a:off x="5514625" y="1380597"/>
            <a:ext cx="2901600" cy="572700"/>
          </a:xfrm>
          <a:prstGeom prst="rect">
            <a:avLst/>
          </a:prstGeom>
        </p:spPr>
        <p:txBody>
          <a:bodyPr spcFirstLastPara="1" wrap="square" lIns="91425" tIns="91425" rIns="91425" bIns="91425" anchor="t" anchorCtr="0">
            <a:noAutofit/>
          </a:bodyPr>
          <a:lstStyle/>
          <a:p>
            <a:pPr marL="0" lvl="0" indent="0">
              <a:buSzPts val="1100"/>
            </a:pPr>
            <a:r>
              <a:rPr lang="en-US" sz="1200" dirty="0"/>
              <a:t>Here you will see the initial product backlog, including the acceptance criteria and the final product backlog</a:t>
            </a:r>
            <a:endParaRPr sz="1200" dirty="0"/>
          </a:p>
        </p:txBody>
      </p:sp>
      <p:sp>
        <p:nvSpPr>
          <p:cNvPr id="1141" name="Google Shape;1141;p29"/>
          <p:cNvSpPr txBox="1">
            <a:spLocks noGrp="1"/>
          </p:cNvSpPr>
          <p:nvPr>
            <p:ph type="subTitle" idx="9"/>
          </p:nvPr>
        </p:nvSpPr>
        <p:spPr>
          <a:xfrm>
            <a:off x="1645125" y="3335267"/>
            <a:ext cx="2901600" cy="572700"/>
          </a:xfrm>
          <a:prstGeom prst="rect">
            <a:avLst/>
          </a:prstGeom>
        </p:spPr>
        <p:txBody>
          <a:bodyPr spcFirstLastPara="1" wrap="square" lIns="91425" tIns="91425" rIns="91425" bIns="91425" anchor="t" anchorCtr="0">
            <a:noAutofit/>
          </a:bodyPr>
          <a:lstStyle/>
          <a:p>
            <a:pPr marL="0" lvl="0" indent="0">
              <a:buSzPts val="1100"/>
            </a:pPr>
            <a:r>
              <a:rPr lang="en-US" sz="1200" dirty="0"/>
              <a:t>In this section the </a:t>
            </a:r>
            <a:r>
              <a:rPr lang="en-US" sz="1200" dirty="0" err="1"/>
              <a:t>burndown</a:t>
            </a:r>
            <a:r>
              <a:rPr lang="en-US" sz="1200" dirty="0"/>
              <a:t> charts of each sprint will be shown with associated speeds</a:t>
            </a:r>
            <a:endParaRPr sz="1200" dirty="0"/>
          </a:p>
        </p:txBody>
      </p:sp>
      <p:sp>
        <p:nvSpPr>
          <p:cNvPr id="1142" name="Google Shape;1142;p29"/>
          <p:cNvSpPr txBox="1">
            <a:spLocks noGrp="1"/>
          </p:cNvSpPr>
          <p:nvPr>
            <p:ph type="subTitle" idx="13"/>
          </p:nvPr>
        </p:nvSpPr>
        <p:spPr>
          <a:xfrm>
            <a:off x="5463900" y="3335267"/>
            <a:ext cx="2901600" cy="572700"/>
          </a:xfrm>
          <a:prstGeom prst="rect">
            <a:avLst/>
          </a:prstGeom>
        </p:spPr>
        <p:txBody>
          <a:bodyPr spcFirstLastPara="1" wrap="square" lIns="91425" tIns="91425" rIns="91425" bIns="91425" anchor="t" anchorCtr="0">
            <a:noAutofit/>
          </a:bodyPr>
          <a:lstStyle/>
          <a:p>
            <a:pPr marL="0" lvl="0" indent="0">
              <a:buSzPts val="1100"/>
            </a:pPr>
            <a:r>
              <a:rPr lang="en-US" sz="1200" dirty="0"/>
              <a:t>Here the done and non-done elements will be exposed. </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28"/>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solidFill>
                  <a:schemeClr val="tx1"/>
                </a:solidFill>
              </a:rPr>
              <a:t>USED PATTERNS</a:t>
            </a:r>
            <a:endParaRPr sz="3400" dirty="0">
              <a:solidFill>
                <a:schemeClr val="tx1"/>
              </a:solidFill>
            </a:endParaRPr>
          </a:p>
        </p:txBody>
      </p:sp>
      <p:graphicFrame>
        <p:nvGraphicFramePr>
          <p:cNvPr id="1119" name="Google Shape;1119;p28"/>
          <p:cNvGraphicFramePr/>
          <p:nvPr>
            <p:extLst>
              <p:ext uri="{D42A27DB-BD31-4B8C-83A1-F6EECF244321}">
                <p14:modId xmlns:p14="http://schemas.microsoft.com/office/powerpoint/2010/main" val="1492750462"/>
              </p:ext>
            </p:extLst>
          </p:nvPr>
        </p:nvGraphicFramePr>
        <p:xfrm>
          <a:off x="670142" y="1835063"/>
          <a:ext cx="7972818" cy="1821047"/>
        </p:xfrm>
        <a:graphic>
          <a:graphicData uri="http://schemas.openxmlformats.org/drawingml/2006/table">
            <a:tbl>
              <a:tblPr>
                <a:noFill/>
                <a:tableStyleId>{78216829-E717-4A5B-BEB6-EB5A219D4503}</a:tableStyleId>
              </a:tblPr>
              <a:tblGrid>
                <a:gridCol w="2479087">
                  <a:extLst>
                    <a:ext uri="{9D8B030D-6E8A-4147-A177-3AD203B41FA5}">
                      <a16:colId xmlns:a16="http://schemas.microsoft.com/office/drawing/2014/main" val="20000"/>
                    </a:ext>
                  </a:extLst>
                </a:gridCol>
                <a:gridCol w="5493731">
                  <a:extLst>
                    <a:ext uri="{9D8B030D-6E8A-4147-A177-3AD203B41FA5}">
                      <a16:colId xmlns:a16="http://schemas.microsoft.com/office/drawing/2014/main" val="20001"/>
                    </a:ext>
                  </a:extLst>
                </a:gridCol>
              </a:tblGrid>
              <a:tr h="876197">
                <a:tc>
                  <a:txBody>
                    <a:bodyPr/>
                    <a:lstStyle/>
                    <a:p>
                      <a:pPr marL="0" lvl="0" indent="0" algn="l" rtl="0">
                        <a:spcBef>
                          <a:spcPts val="0"/>
                        </a:spcBef>
                        <a:spcAft>
                          <a:spcPts val="0"/>
                        </a:spcAft>
                        <a:buNone/>
                      </a:pPr>
                      <a:r>
                        <a:rPr lang="en" sz="2000" dirty="0">
                          <a:solidFill>
                            <a:schemeClr val="lt1"/>
                          </a:solidFill>
                          <a:uFill>
                            <a:noFill/>
                          </a:uFill>
                          <a:latin typeface="Barlow Condensed SemiBold"/>
                          <a:ea typeface="Barlow Condensed SemiBold"/>
                          <a:cs typeface="Barlow Condensed SemiBold"/>
                          <a:sym typeface="Barlow Condensed SemiBold"/>
                        </a:rPr>
                        <a:t>COMPOSITE</a:t>
                      </a:r>
                      <a:endParaRPr sz="2000" dirty="0">
                        <a:solidFill>
                          <a:schemeClr val="lt1"/>
                        </a:solidFill>
                        <a:latin typeface="Barlow Condensed SemiBold"/>
                        <a:ea typeface="Barlow Condensed SemiBold"/>
                        <a:cs typeface="Barlow Condensed SemiBold"/>
                        <a:sym typeface="Barlow Condensed Semi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Barlow"/>
                          <a:ea typeface="Barlow"/>
                          <a:cs typeface="Barlow"/>
                          <a:sym typeface="Barlow"/>
                        </a:rPr>
                        <a:t>Composite was used for triggers and actions. For triggers, composite is used to create logical triggers, which are triggers composed of a logical operation (Or, And, not) between two triggers. It has also been used to build compound actions, i.e. actions that are the concatenation of multiple actions.</a:t>
                      </a:r>
                      <a:endParaRPr sz="1000" dirty="0">
                        <a:solidFill>
                          <a:schemeClr val="dk1"/>
                        </a:solidFill>
                        <a:latin typeface="Barlow"/>
                        <a:ea typeface="Barlow"/>
                        <a:cs typeface="Barlow"/>
                        <a:sym typeface="Barlow"/>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27343">
                <a:tc>
                  <a:txBody>
                    <a:bodyPr/>
                    <a:lstStyle/>
                    <a:p>
                      <a:pPr marL="0" lvl="0" indent="0" algn="l" rtl="0">
                        <a:spcBef>
                          <a:spcPts val="0"/>
                        </a:spcBef>
                        <a:spcAft>
                          <a:spcPts val="0"/>
                        </a:spcAft>
                        <a:buNone/>
                      </a:pPr>
                      <a:r>
                        <a:rPr lang="en" sz="2000" dirty="0">
                          <a:solidFill>
                            <a:schemeClr val="lt1"/>
                          </a:solidFill>
                          <a:uFill>
                            <a:noFill/>
                          </a:uFill>
                          <a:latin typeface="Barlow Condensed SemiBold"/>
                          <a:ea typeface="Barlow Condensed SemiBold"/>
                          <a:cs typeface="Barlow Condensed SemiBold"/>
                          <a:sym typeface="Barlow Condensed SemiBold"/>
                        </a:rPr>
                        <a:t>SINGLETON</a:t>
                      </a:r>
                      <a:endParaRPr sz="2000" dirty="0">
                        <a:solidFill>
                          <a:schemeClr val="lt1"/>
                        </a:solidFill>
                        <a:latin typeface="Barlow Condensed SemiBold"/>
                        <a:ea typeface="Barlow Condensed SemiBold"/>
                        <a:cs typeface="Barlow Condensed SemiBold"/>
                        <a:sym typeface="Barlow Condensed Semi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Barlow"/>
                          <a:ea typeface="Barlow"/>
                          <a:cs typeface="Barlow"/>
                          <a:sym typeface="Barlow"/>
                        </a:rPr>
                        <a:t>The singleton pattern was used on the </a:t>
                      </a:r>
                      <a:r>
                        <a:rPr lang="en-US" sz="1000" dirty="0" err="1">
                          <a:solidFill>
                            <a:schemeClr val="dk1"/>
                          </a:solidFill>
                          <a:latin typeface="Barlow"/>
                          <a:ea typeface="Barlow"/>
                          <a:cs typeface="Barlow"/>
                          <a:sym typeface="Barlow"/>
                        </a:rPr>
                        <a:t>RuleManager</a:t>
                      </a:r>
                      <a:r>
                        <a:rPr lang="en-US" sz="1000" dirty="0">
                          <a:solidFill>
                            <a:schemeClr val="dk1"/>
                          </a:solidFill>
                          <a:latin typeface="Barlow"/>
                          <a:ea typeface="Barlow"/>
                          <a:cs typeface="Barlow"/>
                          <a:sym typeface="Barlow"/>
                        </a:rPr>
                        <a:t> and </a:t>
                      </a:r>
                      <a:r>
                        <a:rPr lang="en-US" sz="1000" dirty="0" err="1">
                          <a:solidFill>
                            <a:schemeClr val="dk1"/>
                          </a:solidFill>
                          <a:latin typeface="Barlow"/>
                          <a:ea typeface="Barlow"/>
                          <a:cs typeface="Barlow"/>
                          <a:sym typeface="Barlow"/>
                        </a:rPr>
                        <a:t>MapCounter</a:t>
                      </a:r>
                      <a:r>
                        <a:rPr lang="en-US" sz="1000" dirty="0">
                          <a:solidFill>
                            <a:schemeClr val="dk1"/>
                          </a:solidFill>
                          <a:latin typeface="Barlow"/>
                          <a:ea typeface="Barlow"/>
                          <a:cs typeface="Barlow"/>
                          <a:sym typeface="Barlow"/>
                        </a:rPr>
                        <a:t> classes. </a:t>
                      </a:r>
                      <a:r>
                        <a:rPr lang="en-US" sz="1000" dirty="0" err="1">
                          <a:solidFill>
                            <a:schemeClr val="dk1"/>
                          </a:solidFill>
                          <a:latin typeface="Barlow"/>
                          <a:ea typeface="Barlow"/>
                          <a:cs typeface="Barlow"/>
                          <a:sym typeface="Barlow"/>
                        </a:rPr>
                        <a:t>RuleManager</a:t>
                      </a:r>
                      <a:r>
                        <a:rPr lang="en-US" sz="1000" dirty="0">
                          <a:solidFill>
                            <a:schemeClr val="dk1"/>
                          </a:solidFill>
                          <a:latin typeface="Barlow"/>
                          <a:ea typeface="Barlow"/>
                          <a:cs typeface="Barlow"/>
                          <a:sym typeface="Barlow"/>
                        </a:rPr>
                        <a:t> is a class that contains the list of rules (active and inactive) while </a:t>
                      </a:r>
                      <a:r>
                        <a:rPr lang="en-US" sz="1000" dirty="0" err="1">
                          <a:solidFill>
                            <a:schemeClr val="dk1"/>
                          </a:solidFill>
                          <a:latin typeface="Barlow"/>
                          <a:ea typeface="Barlow"/>
                          <a:cs typeface="Barlow"/>
                          <a:sym typeface="Barlow"/>
                        </a:rPr>
                        <a:t>MapCounter</a:t>
                      </a:r>
                      <a:r>
                        <a:rPr lang="en-US" sz="1000" dirty="0">
                          <a:solidFill>
                            <a:schemeClr val="dk1"/>
                          </a:solidFill>
                          <a:latin typeface="Barlow"/>
                          <a:ea typeface="Barlow"/>
                          <a:cs typeface="Barlow"/>
                          <a:sym typeface="Barlow"/>
                        </a:rPr>
                        <a:t> is a class that contains a map of all the application counters. The singleton pattern serves to create a single instance of these two elements, creating a single access point and ensuring that they are accessible globally.</a:t>
                      </a:r>
                      <a:endParaRPr sz="1000" dirty="0">
                        <a:solidFill>
                          <a:schemeClr val="dk1"/>
                        </a:solidFill>
                        <a:latin typeface="Barlow"/>
                        <a:ea typeface="Barlow"/>
                        <a:cs typeface="Barlow"/>
                        <a:sym typeface="Barlow"/>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6" name="Google Shape;1476;p39"/>
          <p:cNvSpPr txBox="1">
            <a:spLocks noGrp="1"/>
          </p:cNvSpPr>
          <p:nvPr>
            <p:ph type="title"/>
          </p:nvPr>
        </p:nvSpPr>
        <p:spPr>
          <a:xfrm>
            <a:off x="820957" y="21350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solidFill>
                  <a:schemeClr val="bg1"/>
                </a:solidFill>
              </a:rPr>
              <a:t>INITIAL PRODUCT BACKLOG</a:t>
            </a:r>
            <a:endParaRPr sz="3400" b="0" dirty="0">
              <a:solidFill>
                <a:schemeClr val="bg1"/>
              </a:solidFill>
            </a:endParaRPr>
          </a:p>
        </p:txBody>
      </p:sp>
      <p:sp>
        <p:nvSpPr>
          <p:cNvPr id="1478" name="Google Shape;1478;p39"/>
          <p:cNvSpPr txBox="1">
            <a:spLocks noGrp="1"/>
          </p:cNvSpPr>
          <p:nvPr>
            <p:ph type="subTitle" idx="4294967295"/>
          </p:nvPr>
        </p:nvSpPr>
        <p:spPr>
          <a:xfrm flipH="1">
            <a:off x="720000" y="1017725"/>
            <a:ext cx="4040394" cy="3986423"/>
          </a:xfrm>
          <a:prstGeom prst="rect">
            <a:avLst/>
          </a:prstGeom>
          <a:ln>
            <a:noFill/>
          </a:ln>
        </p:spPr>
        <p:txBody>
          <a:bodyPr spcFirstLastPara="1" wrap="square" lIns="91425" tIns="91425" rIns="91425" bIns="91425" anchor="t" anchorCtr="0">
            <a:noAutofit/>
          </a:bodyPr>
          <a:lstStyle/>
          <a:p>
            <a:pPr marL="139700" indent="0">
              <a:buNone/>
            </a:pPr>
            <a:r>
              <a:rPr lang="en-US" sz="800" b="1" dirty="0"/>
              <a:t>1)</a:t>
            </a:r>
            <a:r>
              <a:rPr lang="en-US" sz="800" dirty="0"/>
              <a:t>  As a customer I want the application must be similar to IFTTT, but it must be designed to run in stand-alone, single-user desktop mode.</a:t>
            </a:r>
          </a:p>
          <a:p>
            <a:pPr marL="139700" indent="0">
              <a:buNone/>
            </a:pPr>
            <a:r>
              <a:rPr lang="en-US" sz="800" b="1" dirty="0"/>
              <a:t>2)</a:t>
            </a:r>
            <a:r>
              <a:rPr lang="en-US" sz="800" dirty="0"/>
              <a:t>  As user, I want to be able to create rules to create trigger and associated actions.</a:t>
            </a:r>
          </a:p>
          <a:p>
            <a:pPr marL="139700" indent="0">
              <a:buNone/>
            </a:pPr>
            <a:r>
              <a:rPr lang="en-US" sz="800" b="1" dirty="0"/>
              <a:t>3)</a:t>
            </a:r>
            <a:r>
              <a:rPr lang="en-US" sz="800" dirty="0"/>
              <a:t>  As a customer I want the application to periodically check the rules to see if the trigger can be activated and if so, execute the specified action(s).</a:t>
            </a:r>
          </a:p>
          <a:p>
            <a:pPr marL="139700" indent="0">
              <a:buNone/>
            </a:pPr>
            <a:r>
              <a:rPr lang="en-US" sz="800" b="1" dirty="0"/>
              <a:t>4)</a:t>
            </a:r>
            <a:r>
              <a:rPr lang="en-US" sz="800" dirty="0"/>
              <a:t>  As a user, I want to set a specific time to trigger a rule that becomes true when the time is equal to or greater than the specified time, having the ability to decide whether to trigger an audio file or a message in a dialog box, that I can close.</a:t>
            </a:r>
          </a:p>
          <a:p>
            <a:pPr marL="139700" indent="0">
              <a:buNone/>
            </a:pPr>
            <a:r>
              <a:rPr lang="en-US" sz="800" b="1" dirty="0"/>
              <a:t>5)</a:t>
            </a:r>
            <a:r>
              <a:rPr lang="en-US" sz="800" dirty="0"/>
              <a:t>  As user, I want to be able to delete rules.</a:t>
            </a:r>
          </a:p>
          <a:p>
            <a:pPr marL="139700" indent="0">
              <a:buNone/>
            </a:pPr>
            <a:r>
              <a:rPr lang="en-US" sz="800" b="1" dirty="0"/>
              <a:t>6)</a:t>
            </a:r>
            <a:r>
              <a:rPr lang="en-US" sz="800" dirty="0"/>
              <a:t>  As user, I want to be able to deactivate and activate a rule.</a:t>
            </a:r>
          </a:p>
          <a:p>
            <a:pPr marL="139700" indent="0">
              <a:buNone/>
            </a:pPr>
            <a:r>
              <a:rPr lang="en-US" sz="800" b="1" dirty="0"/>
              <a:t>7)</a:t>
            </a:r>
            <a:r>
              <a:rPr lang="en-US" sz="800" dirty="0"/>
              <a:t>  As customer, I want the set of rules to be saved to a file and automatically reloaded when the application is restarted.</a:t>
            </a:r>
          </a:p>
          <a:p>
            <a:pPr marL="139700" indent="0">
              <a:buNone/>
            </a:pPr>
            <a:r>
              <a:rPr lang="en-US" sz="800" b="1" dirty="0"/>
              <a:t>8)</a:t>
            </a:r>
            <a:r>
              <a:rPr lang="en-US" sz="800" dirty="0"/>
              <a:t>  As user, I want to be able to define whether a rule should be triggered only once after the trigger or whether it can be triggered immediately after or after a specified period of time.</a:t>
            </a:r>
          </a:p>
          <a:p>
            <a:pPr marL="139700" indent="0">
              <a:buNone/>
            </a:pPr>
            <a:r>
              <a:rPr lang="en-US" sz="800" b="1" dirty="0"/>
              <a:t>9)</a:t>
            </a:r>
            <a:r>
              <a:rPr lang="en-US" sz="800" dirty="0"/>
              <a:t>  As user, I want to do some operations on files (writing a specified string at the end of a specified text file, copying or moving specified file from a specified directory to a specified destination directory, deleting a specified file from a specified directory).</a:t>
            </a:r>
          </a:p>
          <a:p>
            <a:pPr marL="139700" indent="0">
              <a:buNone/>
            </a:pPr>
            <a:r>
              <a:rPr lang="en-US" sz="800" b="1" dirty="0"/>
              <a:t>10)</a:t>
            </a:r>
            <a:r>
              <a:rPr lang="en-US" sz="800" dirty="0"/>
              <a:t>  As user, I want to execute a specified external program with specified command-line arguments.</a:t>
            </a:r>
          </a:p>
          <a:p>
            <a:pPr marL="139700" indent="0">
              <a:buNone/>
            </a:pPr>
            <a:r>
              <a:rPr lang="en-US" sz="800" b="1" dirty="0"/>
              <a:t>11)</a:t>
            </a:r>
            <a:r>
              <a:rPr lang="en-US" sz="800" dirty="0"/>
              <a:t>  As  user, I want a 'current day-of-week' trigger that fires when the current day of the week is equal to the one specified (Name day).</a:t>
            </a:r>
          </a:p>
          <a:p>
            <a:pPr marL="139700" indent="0">
              <a:buNone/>
            </a:pPr>
            <a:r>
              <a:rPr lang="en-US" sz="800" b="1" dirty="0"/>
              <a:t>12)</a:t>
            </a:r>
            <a:r>
              <a:rPr lang="en-US" sz="800" dirty="0"/>
              <a:t> As user, I want  the 'current day-of-month' trigger that fires when the current day of the month is equal to the one specified (Number day).</a:t>
            </a:r>
          </a:p>
          <a:p>
            <a:pPr marL="139700" indent="0">
              <a:buNone/>
            </a:pPr>
            <a:r>
              <a:rPr lang="en-US" sz="800" b="1" dirty="0"/>
              <a:t>13) </a:t>
            </a:r>
            <a:r>
              <a:rPr lang="en-US" sz="800" dirty="0"/>
              <a:t>As user, I want the 'current date' trigger that fires when the current date is equal to the one specified (format </a:t>
            </a:r>
            <a:r>
              <a:rPr lang="en-US" sz="800" dirty="0" err="1"/>
              <a:t>dd</a:t>
            </a:r>
            <a:r>
              <a:rPr lang="en-US" sz="800" dirty="0"/>
              <a:t>/mm/</a:t>
            </a:r>
            <a:r>
              <a:rPr lang="en-US" sz="800" dirty="0" err="1"/>
              <a:t>yyyy</a:t>
            </a:r>
            <a:r>
              <a:rPr lang="en-US" sz="800" dirty="0"/>
              <a:t>).</a:t>
            </a:r>
          </a:p>
        </p:txBody>
      </p:sp>
      <p:grpSp>
        <p:nvGrpSpPr>
          <p:cNvPr id="1480" name="Google Shape;1480;p39"/>
          <p:cNvGrpSpPr/>
          <p:nvPr/>
        </p:nvGrpSpPr>
        <p:grpSpPr>
          <a:xfrm>
            <a:off x="3876381" y="4522646"/>
            <a:ext cx="1391239" cy="1387652"/>
            <a:chOff x="4010494" y="4522646"/>
            <a:chExt cx="1391239" cy="1387652"/>
          </a:xfrm>
        </p:grpSpPr>
        <p:sp>
          <p:nvSpPr>
            <p:cNvPr id="1481" name="Google Shape;1481;p39"/>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2" name="Google Shape;1482;p39"/>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483" name="Google Shape;1483;p39"/>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2" name="CasellaDiTesto 1"/>
          <p:cNvSpPr txBox="1"/>
          <p:nvPr/>
        </p:nvSpPr>
        <p:spPr>
          <a:xfrm>
            <a:off x="5267589" y="1087333"/>
            <a:ext cx="3055956" cy="3785652"/>
          </a:xfrm>
          <a:prstGeom prst="rect">
            <a:avLst/>
          </a:prstGeom>
          <a:noFill/>
        </p:spPr>
        <p:txBody>
          <a:bodyPr wrap="square" rtlCol="0">
            <a:spAutoFit/>
          </a:bodyPr>
          <a:lstStyle/>
          <a:p>
            <a:r>
              <a:rPr lang="en-US" sz="800" b="1" dirty="0">
                <a:solidFill>
                  <a:schemeClr val="tx1"/>
                </a:solidFill>
                <a:latin typeface="Barlow" panose="020B0604020202020204" charset="0"/>
              </a:rPr>
              <a:t>11)</a:t>
            </a:r>
            <a:r>
              <a:rPr lang="en-US" sz="800" dirty="0">
                <a:solidFill>
                  <a:schemeClr val="tx1"/>
                </a:solidFill>
                <a:latin typeface="Barlow" panose="020B0604020202020204" charset="0"/>
              </a:rPr>
              <a:t>  As  user, I want a 'current day-of-week' trigger that fires when the current day of the week is equal to the one specified (Name day).</a:t>
            </a:r>
          </a:p>
          <a:p>
            <a:r>
              <a:rPr lang="en-US" sz="800" b="1" dirty="0">
                <a:solidFill>
                  <a:schemeClr val="tx1"/>
                </a:solidFill>
                <a:latin typeface="Barlow" panose="020B0604020202020204" charset="0"/>
              </a:rPr>
              <a:t>12)</a:t>
            </a:r>
            <a:r>
              <a:rPr lang="en-US" sz="800" dirty="0">
                <a:solidFill>
                  <a:schemeClr val="tx1"/>
                </a:solidFill>
                <a:latin typeface="Barlow" panose="020B0604020202020204" charset="0"/>
              </a:rPr>
              <a:t> As user, I want  the 'current day-of-month' trigger that fires when the current day of the month is equal to the one specified (Number day).</a:t>
            </a:r>
          </a:p>
          <a:p>
            <a:r>
              <a:rPr lang="en-US" sz="800" b="1" dirty="0">
                <a:solidFill>
                  <a:schemeClr val="tx1"/>
                </a:solidFill>
                <a:latin typeface="Barlow" panose="020B0604020202020204" charset="0"/>
              </a:rPr>
              <a:t>13) </a:t>
            </a:r>
            <a:r>
              <a:rPr lang="en-US" sz="800" dirty="0">
                <a:solidFill>
                  <a:schemeClr val="tx1"/>
                </a:solidFill>
                <a:latin typeface="Barlow" panose="020B0604020202020204" charset="0"/>
              </a:rPr>
              <a:t>As user, I want the 'current date' trigger that fires when the current date is equal to the one specified (format </a:t>
            </a:r>
            <a:r>
              <a:rPr lang="en-US" sz="800" dirty="0" err="1">
                <a:solidFill>
                  <a:schemeClr val="tx1"/>
                </a:solidFill>
                <a:latin typeface="Barlow" panose="020B0604020202020204" charset="0"/>
              </a:rPr>
              <a:t>dd</a:t>
            </a:r>
            <a:r>
              <a:rPr lang="en-US" sz="800" dirty="0">
                <a:solidFill>
                  <a:schemeClr val="tx1"/>
                </a:solidFill>
                <a:latin typeface="Barlow" panose="020B0604020202020204" charset="0"/>
              </a:rPr>
              <a:t>/mm/</a:t>
            </a:r>
            <a:r>
              <a:rPr lang="en-US" sz="800" dirty="0" err="1">
                <a:solidFill>
                  <a:schemeClr val="tx1"/>
                </a:solidFill>
                <a:latin typeface="Barlow" panose="020B0604020202020204" charset="0"/>
              </a:rPr>
              <a:t>yyyy</a:t>
            </a:r>
            <a:r>
              <a:rPr lang="en-US" sz="800" dirty="0">
                <a:solidFill>
                  <a:schemeClr val="tx1"/>
                </a:solidFill>
                <a:latin typeface="Barlow" panose="020B0604020202020204" charset="0"/>
              </a:rPr>
              <a:t>).</a:t>
            </a:r>
            <a:endParaRPr lang="en-US" sz="800" b="1" dirty="0">
              <a:solidFill>
                <a:schemeClr val="tx1"/>
              </a:solidFill>
              <a:latin typeface="Barlow" panose="020B0604020202020204" charset="0"/>
              <a:cs typeface="Calibri" panose="020F0502020204030204" pitchFamily="34" charset="0"/>
            </a:endParaRPr>
          </a:p>
          <a:p>
            <a:r>
              <a:rPr lang="en-US" sz="800" b="1" dirty="0">
                <a:solidFill>
                  <a:schemeClr val="tx1"/>
                </a:solidFill>
                <a:latin typeface="Barlow" panose="020B0604020202020204" charset="0"/>
                <a:cs typeface="Calibri" panose="020F0502020204030204" pitchFamily="34" charset="0"/>
              </a:rPr>
              <a:t>14)</a:t>
            </a:r>
            <a:r>
              <a:rPr lang="en-US" sz="800" dirty="0">
                <a:solidFill>
                  <a:schemeClr val="tx1"/>
                </a:solidFill>
                <a:latin typeface="Barlow" panose="020B0604020202020204" charset="0"/>
                <a:cs typeface="Calibri" panose="020F0502020204030204" pitchFamily="34" charset="0"/>
              </a:rPr>
              <a:t>  As user, I want the following triggers on files: a file with a specified name exists in a specified directory; the size of a specified file is larger than a specified value.</a:t>
            </a:r>
          </a:p>
          <a:p>
            <a:r>
              <a:rPr lang="en-US" sz="800" b="1" dirty="0">
                <a:solidFill>
                  <a:schemeClr val="tx1"/>
                </a:solidFill>
                <a:latin typeface="Barlow" panose="020B0604020202020204" charset="0"/>
                <a:cs typeface="Calibri" panose="020F0502020204030204" pitchFamily="34" charset="0"/>
              </a:rPr>
              <a:t>15)</a:t>
            </a:r>
            <a:r>
              <a:rPr lang="en-US" sz="800" dirty="0">
                <a:solidFill>
                  <a:schemeClr val="tx1"/>
                </a:solidFill>
                <a:latin typeface="Barlow" panose="020B0604020202020204" charset="0"/>
                <a:cs typeface="Calibri" panose="020F0502020204030204" pitchFamily="34" charset="0"/>
              </a:rPr>
              <a:t>  As  user, I want a trigger that activates if the exit value of an executed external program is equal to a specified value.</a:t>
            </a:r>
          </a:p>
          <a:p>
            <a:r>
              <a:rPr lang="en-US" sz="800" b="1" dirty="0">
                <a:solidFill>
                  <a:schemeClr val="tx1"/>
                </a:solidFill>
                <a:latin typeface="Barlow" panose="020B0604020202020204" charset="0"/>
                <a:cs typeface="Calibri" panose="020F0502020204030204" pitchFamily="34" charset="0"/>
              </a:rPr>
              <a:t>16)</a:t>
            </a:r>
            <a:r>
              <a:rPr lang="en-US" sz="800" dirty="0">
                <a:solidFill>
                  <a:schemeClr val="tx1"/>
                </a:solidFill>
                <a:latin typeface="Barlow" panose="020B0604020202020204" charset="0"/>
                <a:cs typeface="Calibri" panose="020F0502020204030204" pitchFamily="34" charset="0"/>
              </a:rPr>
              <a:t>  As user, I want to be able to define a set of elementary actions or other sequences of actions as a result of a rule.</a:t>
            </a:r>
          </a:p>
          <a:p>
            <a:r>
              <a:rPr lang="en-US" sz="800" b="1" dirty="0">
                <a:solidFill>
                  <a:schemeClr val="tx1"/>
                </a:solidFill>
                <a:latin typeface="Barlow" panose="020B0604020202020204" charset="0"/>
                <a:cs typeface="Calibri" panose="020F0502020204030204" pitchFamily="34" charset="0"/>
              </a:rPr>
              <a:t>17)</a:t>
            </a:r>
            <a:r>
              <a:rPr lang="en-US" sz="800" dirty="0">
                <a:solidFill>
                  <a:schemeClr val="tx1"/>
                </a:solidFill>
                <a:latin typeface="Barlow" panose="020B0604020202020204" charset="0"/>
                <a:cs typeface="Calibri" panose="020F0502020204030204" pitchFamily="34" charset="0"/>
              </a:rPr>
              <a:t>  As user, I want to be able to use logical operators to combine elementary triggers or combined triggers.</a:t>
            </a:r>
          </a:p>
          <a:p>
            <a:r>
              <a:rPr lang="en-US" sz="800" b="1" dirty="0">
                <a:solidFill>
                  <a:schemeClr val="tx1"/>
                </a:solidFill>
                <a:latin typeface="Barlow" panose="020B0604020202020204" charset="0"/>
                <a:cs typeface="Calibri" panose="020F0502020204030204" pitchFamily="34" charset="0"/>
              </a:rPr>
              <a:t>18)</a:t>
            </a:r>
            <a:r>
              <a:rPr lang="en-US" sz="800" dirty="0">
                <a:solidFill>
                  <a:schemeClr val="tx1"/>
                </a:solidFill>
                <a:latin typeface="Barlow" panose="020B0604020202020204" charset="0"/>
                <a:cs typeface="Calibri" panose="020F0502020204030204" pitchFamily="34" charset="0"/>
              </a:rPr>
              <a:t>  As user, I want to be able to create, view and edit integers counters.</a:t>
            </a:r>
          </a:p>
          <a:p>
            <a:r>
              <a:rPr lang="en-US" sz="800" b="1" dirty="0">
                <a:solidFill>
                  <a:schemeClr val="tx1"/>
                </a:solidFill>
                <a:latin typeface="Barlow" panose="020B0604020202020204" charset="0"/>
                <a:cs typeface="Calibri" panose="020F0502020204030204" pitchFamily="34" charset="0"/>
              </a:rPr>
              <a:t>19)</a:t>
            </a:r>
            <a:r>
              <a:rPr lang="en-US" sz="800" dirty="0">
                <a:solidFill>
                  <a:schemeClr val="tx1"/>
                </a:solidFill>
                <a:latin typeface="Barlow" panose="020B0604020202020204" charset="0"/>
                <a:cs typeface="Calibri" panose="020F0502020204030204" pitchFamily="34" charset="0"/>
              </a:rPr>
              <a:t>  As  user I want to be able to perform the following operations on the counters: set, add a value to this counter, and add the value of one counter to another.</a:t>
            </a:r>
          </a:p>
          <a:p>
            <a:r>
              <a:rPr lang="en-US" sz="800" b="1" dirty="0">
                <a:solidFill>
                  <a:schemeClr val="tx1"/>
                </a:solidFill>
                <a:latin typeface="Barlow" panose="020B0604020202020204" charset="0"/>
                <a:cs typeface="Calibri" panose="020F0502020204030204" pitchFamily="34" charset="0"/>
              </a:rPr>
              <a:t>20)</a:t>
            </a:r>
            <a:r>
              <a:rPr lang="en-US" sz="800" dirty="0">
                <a:solidFill>
                  <a:schemeClr val="tx1"/>
                </a:solidFill>
                <a:latin typeface="Barlow" panose="020B0604020202020204" charset="0"/>
                <a:cs typeface="Calibri" panose="020F0502020204030204" pitchFamily="34" charset="0"/>
              </a:rPr>
              <a:t>  As  user, I want to be able to create triggers on counters so that I can use comparison operations with each other or with a specified integer.</a:t>
            </a:r>
          </a:p>
          <a:p>
            <a:r>
              <a:rPr lang="en-US" sz="800" b="1" dirty="0">
                <a:solidFill>
                  <a:schemeClr val="tx1"/>
                </a:solidFill>
                <a:latin typeface="Barlow" panose="020B0604020202020204" charset="0"/>
                <a:cs typeface="Calibri" panose="020F0502020204030204" pitchFamily="34" charset="0"/>
              </a:rPr>
              <a:t>21)</a:t>
            </a:r>
            <a:r>
              <a:rPr lang="en-US" sz="800" dirty="0">
                <a:solidFill>
                  <a:schemeClr val="tx1"/>
                </a:solidFill>
                <a:latin typeface="Barlow" panose="020B0604020202020204" charset="0"/>
                <a:cs typeface="Calibri" panose="020F0502020204030204" pitchFamily="34" charset="0"/>
              </a:rPr>
              <a:t>  As  user I want, when using strings, to be able to use a replacement variable to insert the current value of a counter into the string.</a:t>
            </a:r>
          </a:p>
          <a:p>
            <a:r>
              <a:rPr lang="en-US" sz="800" b="1" dirty="0">
                <a:solidFill>
                  <a:schemeClr val="tx1"/>
                </a:solidFill>
                <a:latin typeface="Barlow" panose="020B0604020202020204" charset="0"/>
                <a:cs typeface="Calibri" panose="020F0502020204030204" pitchFamily="34" charset="0"/>
              </a:rPr>
              <a:t>22)</a:t>
            </a:r>
            <a:r>
              <a:rPr lang="en-US" sz="800" dirty="0">
                <a:solidFill>
                  <a:schemeClr val="tx1"/>
                </a:solidFill>
                <a:latin typeface="Barlow" panose="020B0604020202020204" charset="0"/>
                <a:cs typeface="Calibri" panose="020F0502020204030204" pitchFamily="34" charset="0"/>
              </a:rPr>
              <a:t>  As customer, I want a graphical user interface.</a:t>
            </a:r>
          </a:p>
          <a:p>
            <a:endParaRPr lang="it-IT" sz="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439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1473320" y="27357"/>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a typeface="Barlow Condensed"/>
                <a:cs typeface="Barlow Condensed"/>
              </a:rPr>
              <a:t>ACCEPTANCE CRITERIA</a:t>
            </a:r>
            <a:endParaRPr dirty="0">
              <a:solidFill>
                <a:schemeClr val="lt1"/>
              </a:solidFill>
              <a:latin typeface="Barlow Condensed"/>
              <a:ea typeface="Barlow Condensed"/>
              <a:cs typeface="Barlow Condensed"/>
              <a:sym typeface="Barlow Condensed"/>
            </a:endParaRPr>
          </a:p>
        </p:txBody>
      </p:sp>
      <p:sp>
        <p:nvSpPr>
          <p:cNvPr id="1150" name="Google Shape;1150;p30"/>
          <p:cNvSpPr txBox="1">
            <a:spLocks noGrp="1"/>
          </p:cNvSpPr>
          <p:nvPr>
            <p:ph type="subTitle" idx="1"/>
          </p:nvPr>
        </p:nvSpPr>
        <p:spPr>
          <a:xfrm>
            <a:off x="345500" y="753326"/>
            <a:ext cx="5172215" cy="4136252"/>
          </a:xfrm>
          <a:prstGeom prst="rect">
            <a:avLst/>
          </a:prstGeom>
        </p:spPr>
        <p:txBody>
          <a:bodyPr spcFirstLastPara="1" wrap="square" lIns="91425" tIns="91425" rIns="91425" bIns="91425" anchor="t" anchorCtr="0">
            <a:noAutofit/>
          </a:bodyPr>
          <a:lstStyle/>
          <a:p>
            <a:pPr algn="l"/>
            <a:r>
              <a:rPr lang="en-US" sz="800" b="1" dirty="0"/>
              <a:t>User Story 1: Stand-Alone Desktop App like IFTTT.</a:t>
            </a:r>
          </a:p>
          <a:p>
            <a:pPr algn="l"/>
            <a:endParaRPr lang="en-US" sz="800" dirty="0"/>
          </a:p>
          <a:p>
            <a:pPr algn="l"/>
            <a:r>
              <a:rPr lang="en-US" sz="800" b="1" dirty="0"/>
              <a:t>User Story 2: Rule Creation for Trigger-Action. </a:t>
            </a:r>
            <a:r>
              <a:rPr lang="en-US" sz="800" dirty="0"/>
              <a:t> </a:t>
            </a:r>
          </a:p>
          <a:p>
            <a:pPr algn="l"/>
            <a:r>
              <a:rPr lang="en-US" sz="800" b="1" dirty="0"/>
              <a:t>Acceptance Criteria:</a:t>
            </a:r>
            <a:endParaRPr lang="en-US" sz="800" dirty="0"/>
          </a:p>
          <a:p>
            <a:pPr algn="l"/>
            <a:r>
              <a:rPr lang="en-US" sz="800" b="1" dirty="0"/>
              <a:t>Given</a:t>
            </a:r>
            <a:r>
              <a:rPr lang="en-US" sz="800" dirty="0"/>
              <a:t>: A user in the system.</a:t>
            </a:r>
          </a:p>
          <a:p>
            <a:pPr algn="l"/>
            <a:r>
              <a:rPr lang="en-US" sz="800" b="1" dirty="0"/>
              <a:t>When</a:t>
            </a:r>
            <a:r>
              <a:rPr lang="en-US" sz="800" dirty="0"/>
              <a:t>: The user creates a rule with a trigger and one associated action(s).</a:t>
            </a:r>
          </a:p>
          <a:p>
            <a:pPr algn="l"/>
            <a:r>
              <a:rPr lang="en-US" sz="800" b="1" dirty="0"/>
              <a:t>Then</a:t>
            </a:r>
            <a:r>
              <a:rPr lang="en-US" sz="800" dirty="0"/>
              <a:t>: The rule is automatically added to the rule set.</a:t>
            </a:r>
            <a:br>
              <a:rPr lang="en-US" sz="800" dirty="0"/>
            </a:br>
            <a:r>
              <a:rPr lang="en-US" sz="800" dirty="0"/>
              <a:t>The rule set contains the newly created rule.</a:t>
            </a:r>
          </a:p>
          <a:p>
            <a:pPr algn="l"/>
            <a:endParaRPr lang="en-US" sz="800" dirty="0"/>
          </a:p>
          <a:p>
            <a:pPr algn="l"/>
            <a:r>
              <a:rPr lang="en-US" sz="800" b="1" dirty="0"/>
              <a:t>User Story 3</a:t>
            </a:r>
            <a:r>
              <a:rPr lang="en-US" sz="800" dirty="0"/>
              <a:t>:</a:t>
            </a:r>
            <a:r>
              <a:rPr lang="en-US" sz="800" b="1" dirty="0"/>
              <a:t> Periodic Rule Checking and Execution.</a:t>
            </a:r>
            <a:r>
              <a:rPr lang="en-US" sz="800" dirty="0"/>
              <a:t> </a:t>
            </a:r>
          </a:p>
          <a:p>
            <a:pPr algn="l"/>
            <a:r>
              <a:rPr lang="en-US" sz="800" b="1" dirty="0"/>
              <a:t>Acceptance Criteria:</a:t>
            </a:r>
            <a:endParaRPr lang="en-US" sz="800" dirty="0"/>
          </a:p>
          <a:p>
            <a:pPr algn="l"/>
            <a:r>
              <a:rPr lang="en-US" sz="800" b="1" dirty="0"/>
              <a:t>Given</a:t>
            </a:r>
            <a:r>
              <a:rPr lang="en-US" sz="800" dirty="0"/>
              <a:t>:  The application is running.</a:t>
            </a:r>
          </a:p>
          <a:p>
            <a:pPr algn="l"/>
            <a:r>
              <a:rPr lang="en-US" sz="800" b="1" dirty="0"/>
              <a:t>When</a:t>
            </a:r>
            <a:r>
              <a:rPr lang="en-US" sz="800" dirty="0"/>
              <a:t>: The system performs periodic rule checking every 5 seconds.</a:t>
            </a:r>
          </a:p>
          <a:p>
            <a:pPr algn="l"/>
            <a:r>
              <a:rPr lang="en-US" sz="800" b="1" dirty="0"/>
              <a:t>Then</a:t>
            </a:r>
            <a:r>
              <a:rPr lang="en-US" sz="800" dirty="0"/>
              <a:t>: If a trigger can be activated, the specified action(s) associated with the rule are executed.</a:t>
            </a:r>
            <a:br>
              <a:rPr lang="en-US" sz="800" dirty="0"/>
            </a:br>
            <a:endParaRPr lang="en-US" sz="800" dirty="0"/>
          </a:p>
          <a:p>
            <a:pPr algn="l"/>
            <a:r>
              <a:rPr lang="en-US" sz="800" b="1" dirty="0"/>
              <a:t>User Story 4</a:t>
            </a:r>
            <a:r>
              <a:rPr lang="en-US" sz="800" dirty="0"/>
              <a:t>:</a:t>
            </a:r>
            <a:r>
              <a:rPr lang="en-US" sz="800" b="1" dirty="0"/>
              <a:t>Time-Based Rule Trigger with Audio or Dialog Action.</a:t>
            </a:r>
            <a:r>
              <a:rPr lang="en-US" sz="800" dirty="0"/>
              <a:t> </a:t>
            </a:r>
          </a:p>
          <a:p>
            <a:pPr algn="l"/>
            <a:r>
              <a:rPr lang="en-US" sz="800" b="1" dirty="0"/>
              <a:t>Acceptance Criteria:</a:t>
            </a:r>
            <a:endParaRPr lang="en-US" sz="800" dirty="0"/>
          </a:p>
          <a:p>
            <a:pPr algn="l"/>
            <a:r>
              <a:rPr lang="en-US" sz="800" b="1" dirty="0"/>
              <a:t>Given</a:t>
            </a:r>
            <a:r>
              <a:rPr lang="en-US" sz="800" dirty="0"/>
              <a:t>:  A user in the system.</a:t>
            </a:r>
          </a:p>
          <a:p>
            <a:pPr algn="l"/>
            <a:r>
              <a:rPr lang="en-US" sz="800" b="1" dirty="0"/>
              <a:t>When</a:t>
            </a:r>
            <a:r>
              <a:rPr lang="en-US" sz="800" dirty="0"/>
              <a:t>: The user sets a specific time for a rule to trigger.</a:t>
            </a:r>
          </a:p>
          <a:p>
            <a:pPr algn="l"/>
            <a:r>
              <a:rPr lang="en-US" sz="800" dirty="0"/>
              <a:t>The user specifies whether the trigger should play an audio file (wav) or show a dialog box with a specific message.</a:t>
            </a:r>
          </a:p>
          <a:p>
            <a:pPr algn="l"/>
            <a:r>
              <a:rPr lang="en-US" sz="800" dirty="0"/>
              <a:t>The user provides the path to the audio file.</a:t>
            </a:r>
          </a:p>
          <a:p>
            <a:pPr algn="l"/>
            <a:r>
              <a:rPr lang="en-US" sz="800" b="1" dirty="0"/>
              <a:t>Then</a:t>
            </a:r>
            <a:r>
              <a:rPr lang="en-US" sz="800" dirty="0"/>
              <a:t>: When the specified time is reached, the rule becomes true.</a:t>
            </a:r>
          </a:p>
          <a:p>
            <a:pPr algn="l"/>
            <a:r>
              <a:rPr lang="en-US" sz="800" dirty="0"/>
              <a:t>If the trigger is set to play an audio file, the system plays the specified audio file.</a:t>
            </a:r>
          </a:p>
          <a:p>
            <a:pPr algn="l"/>
            <a:r>
              <a:rPr lang="en-US" sz="800" dirty="0"/>
              <a:t>If the trigger is set to show a dialog box, the system displays the dialog box with the specified message, and the user can close it.</a:t>
            </a:r>
          </a:p>
          <a:p>
            <a:pPr algn="l"/>
            <a:endParaRPr lang="en-US" sz="800" dirty="0"/>
          </a:p>
          <a:p>
            <a:pPr algn="l"/>
            <a:r>
              <a:rPr lang="en-US" sz="800" b="1" dirty="0"/>
              <a:t>User Story 5</a:t>
            </a:r>
            <a:r>
              <a:rPr lang="en-US" sz="800" dirty="0"/>
              <a:t>:</a:t>
            </a:r>
            <a:r>
              <a:rPr lang="en-US" sz="800" b="1" dirty="0"/>
              <a:t> </a:t>
            </a:r>
            <a:r>
              <a:rPr lang="en-US" sz="800" dirty="0"/>
              <a:t> </a:t>
            </a:r>
            <a:r>
              <a:rPr lang="en-US" sz="800" b="1" dirty="0"/>
              <a:t>Rule Deletion Capability. </a:t>
            </a:r>
            <a:endParaRPr lang="en-US" sz="800" dirty="0"/>
          </a:p>
          <a:p>
            <a:pPr algn="l"/>
            <a:r>
              <a:rPr lang="en-US" sz="800" b="1" dirty="0"/>
              <a:t>Acceptance Criteria:</a:t>
            </a:r>
            <a:endParaRPr lang="en-US" sz="800" dirty="0"/>
          </a:p>
          <a:p>
            <a:pPr algn="l"/>
            <a:r>
              <a:rPr lang="en-US" sz="800" b="1" dirty="0"/>
              <a:t>Given</a:t>
            </a:r>
            <a:r>
              <a:rPr lang="en-US" sz="800" dirty="0"/>
              <a:t>: A user with existing rules.</a:t>
            </a:r>
          </a:p>
          <a:p>
            <a:pPr algn="l"/>
            <a:r>
              <a:rPr lang="en-US" sz="800" b="1" dirty="0"/>
              <a:t>When</a:t>
            </a:r>
            <a:r>
              <a:rPr lang="en-US" sz="800" dirty="0"/>
              <a:t>:  The user attempts to delete a rule.</a:t>
            </a:r>
          </a:p>
          <a:p>
            <a:pPr algn="l"/>
            <a:r>
              <a:rPr lang="en-US" sz="800" b="1" dirty="0"/>
              <a:t>Then</a:t>
            </a:r>
            <a:r>
              <a:rPr lang="en-US" sz="800" dirty="0"/>
              <a:t>: The system prompts the user for confirmation before the final deletion.</a:t>
            </a:r>
          </a:p>
          <a:p>
            <a:pPr algn="l"/>
            <a:r>
              <a:rPr lang="en-US" sz="800" dirty="0"/>
              <a:t>If confirmed, the rule is removed from the set of rules.</a:t>
            </a:r>
          </a:p>
          <a:p>
            <a:br>
              <a:rPr lang="en-US" sz="800" dirty="0"/>
            </a:br>
            <a:br>
              <a:rPr lang="en-US" sz="800" dirty="0"/>
            </a:br>
            <a:endParaRPr sz="800" dirty="0"/>
          </a:p>
        </p:txBody>
      </p: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713213" y="382438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asellaDiTesto 1"/>
          <p:cNvSpPr txBox="1"/>
          <p:nvPr/>
        </p:nvSpPr>
        <p:spPr>
          <a:xfrm>
            <a:off x="5517715" y="762227"/>
            <a:ext cx="3263031" cy="4524315"/>
          </a:xfrm>
          <a:prstGeom prst="rect">
            <a:avLst/>
          </a:prstGeom>
          <a:noFill/>
        </p:spPr>
        <p:txBody>
          <a:bodyPr wrap="square" rtlCol="0">
            <a:spAutoFit/>
          </a:bodyPr>
          <a:lstStyle/>
          <a:p>
            <a:r>
              <a:rPr lang="en-US" sz="800" b="1" dirty="0">
                <a:solidFill>
                  <a:schemeClr val="tx1"/>
                </a:solidFill>
                <a:latin typeface="Barlow" panose="020B0604020202020204" charset="0"/>
              </a:rPr>
              <a:t>User Story 5</a:t>
            </a:r>
            <a:r>
              <a:rPr lang="en-US" sz="800" dirty="0">
                <a:solidFill>
                  <a:schemeClr val="tx1"/>
                </a:solidFill>
                <a:latin typeface="Barlow" panose="020B0604020202020204" charset="0"/>
              </a:rPr>
              <a:t>:</a:t>
            </a:r>
            <a:r>
              <a:rPr lang="en-US" sz="800" b="1" dirty="0">
                <a:solidFill>
                  <a:schemeClr val="tx1"/>
                </a:solidFill>
                <a:latin typeface="Barlow" panose="020B0604020202020204" charset="0"/>
              </a:rPr>
              <a:t> </a:t>
            </a:r>
            <a:r>
              <a:rPr lang="en-US" sz="800" dirty="0">
                <a:solidFill>
                  <a:schemeClr val="tx1"/>
                </a:solidFill>
                <a:latin typeface="Barlow" panose="020B0604020202020204" charset="0"/>
              </a:rPr>
              <a:t> </a:t>
            </a:r>
            <a:r>
              <a:rPr lang="en-US" sz="800" b="1" dirty="0">
                <a:solidFill>
                  <a:schemeClr val="tx1"/>
                </a:solidFill>
                <a:latin typeface="Barlow" panose="020B0604020202020204" charset="0"/>
              </a:rPr>
              <a:t>Rule Deletion Capability. </a:t>
            </a:r>
            <a:endParaRPr lang="en-US" sz="800" dirty="0">
              <a:solidFill>
                <a:schemeClr val="tx1"/>
              </a:solidFill>
              <a:latin typeface="Barlow" panose="020B0604020202020204" charset="0"/>
            </a:endParaRPr>
          </a:p>
          <a:p>
            <a:r>
              <a:rPr lang="en-US" sz="800" b="1" dirty="0">
                <a:solidFill>
                  <a:schemeClr val="tx1"/>
                </a:solidFill>
                <a:latin typeface="Barlow" panose="020B0604020202020204" charset="0"/>
              </a:rPr>
              <a:t>Acceptance Criteria:</a:t>
            </a:r>
            <a:endParaRPr lang="en-US" sz="800" dirty="0">
              <a:solidFill>
                <a:schemeClr val="tx1"/>
              </a:solidFill>
              <a:latin typeface="Barlow" panose="020B0604020202020204" charset="0"/>
            </a:endParaRPr>
          </a:p>
          <a:p>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user with existing rules.</a:t>
            </a:r>
          </a:p>
          <a:p>
            <a:r>
              <a:rPr lang="en-US" sz="800" b="1" dirty="0">
                <a:solidFill>
                  <a:schemeClr val="tx1"/>
                </a:solidFill>
                <a:latin typeface="Barlow" panose="020B0604020202020204" charset="0"/>
              </a:rPr>
              <a:t>When</a:t>
            </a:r>
            <a:r>
              <a:rPr lang="en-US" sz="800" dirty="0">
                <a:solidFill>
                  <a:schemeClr val="tx1"/>
                </a:solidFill>
                <a:latin typeface="Barlow" panose="020B0604020202020204" charset="0"/>
              </a:rPr>
              <a:t>:  The user attempts to delete a rule.</a:t>
            </a:r>
          </a:p>
          <a:p>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The system prompts the user for confirmation before the final deletion.</a:t>
            </a:r>
          </a:p>
          <a:p>
            <a:r>
              <a:rPr lang="en-US" sz="800" dirty="0">
                <a:solidFill>
                  <a:schemeClr val="tx1"/>
                </a:solidFill>
                <a:latin typeface="Barlow" panose="020B0604020202020204" charset="0"/>
              </a:rPr>
              <a:t>If confirmed, the rule is removed from the set of rules.</a:t>
            </a:r>
          </a:p>
          <a:p>
            <a:br>
              <a:rPr lang="en-US" sz="800" dirty="0">
                <a:solidFill>
                  <a:schemeClr val="tx1"/>
                </a:solidFill>
                <a:latin typeface="Barlow" panose="020B0604020202020204" charset="0"/>
              </a:rPr>
            </a:br>
            <a:r>
              <a:rPr lang="en-US" sz="800" b="1" dirty="0">
                <a:solidFill>
                  <a:schemeClr val="tx1"/>
                </a:solidFill>
                <a:latin typeface="Barlow" panose="020B0604020202020204" charset="0"/>
              </a:rPr>
              <a:t>User Story 6:  Rule Activation and Deactivation.</a:t>
            </a:r>
            <a:r>
              <a:rPr lang="en-US" sz="800" dirty="0">
                <a:solidFill>
                  <a:schemeClr val="tx1"/>
                </a:solidFill>
                <a:latin typeface="Barlow" panose="020B0604020202020204" charset="0"/>
              </a:rPr>
              <a:t> </a:t>
            </a:r>
          </a:p>
          <a:p>
            <a:r>
              <a:rPr lang="en-US" sz="800" b="1" dirty="0">
                <a:solidFill>
                  <a:schemeClr val="tx1"/>
                </a:solidFill>
                <a:latin typeface="Barlow" panose="020B0604020202020204" charset="0"/>
              </a:rPr>
              <a:t>Acceptance Criteria:</a:t>
            </a:r>
            <a:endParaRPr lang="en-US" sz="800" dirty="0">
              <a:solidFill>
                <a:schemeClr val="tx1"/>
              </a:solidFill>
              <a:latin typeface="Barlow" panose="020B0604020202020204" charset="0"/>
            </a:endParaRPr>
          </a:p>
          <a:p>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user with existing rules.</a:t>
            </a:r>
          </a:p>
          <a:p>
            <a:r>
              <a:rPr lang="en-US" sz="800" b="1" dirty="0">
                <a:solidFill>
                  <a:schemeClr val="tx1"/>
                </a:solidFill>
                <a:latin typeface="Barlow" panose="020B0604020202020204" charset="0"/>
              </a:rPr>
              <a:t>When</a:t>
            </a:r>
            <a:r>
              <a:rPr lang="en-US" sz="800" dirty="0">
                <a:solidFill>
                  <a:schemeClr val="tx1"/>
                </a:solidFill>
                <a:latin typeface="Barlow" panose="020B0604020202020204" charset="0"/>
              </a:rPr>
              <a:t>:  The user edits a rule, changing its status.</a:t>
            </a:r>
          </a:p>
          <a:p>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After activation, if the trigger condition is true the corresponding action is executed, if the trigger is</a:t>
            </a:r>
            <a:br>
              <a:rPr lang="en-US" sz="800" dirty="0">
                <a:solidFill>
                  <a:schemeClr val="tx1"/>
                </a:solidFill>
                <a:latin typeface="Barlow" panose="020B0604020202020204" charset="0"/>
              </a:rPr>
            </a:br>
            <a:r>
              <a:rPr lang="en-US" sz="800" dirty="0">
                <a:solidFill>
                  <a:schemeClr val="tx1"/>
                </a:solidFill>
                <a:latin typeface="Barlow" panose="020B0604020202020204" charset="0"/>
              </a:rPr>
              <a:t>deactivated even with the trigger condition verified the action does not start.</a:t>
            </a:r>
          </a:p>
          <a:p>
            <a:br>
              <a:rPr lang="en-US" sz="800" dirty="0">
                <a:solidFill>
                  <a:schemeClr val="tx1"/>
                </a:solidFill>
                <a:latin typeface="Barlow" panose="020B0604020202020204" charset="0"/>
              </a:rPr>
            </a:br>
            <a:r>
              <a:rPr lang="en-US" sz="800" b="1" dirty="0">
                <a:solidFill>
                  <a:schemeClr val="tx1"/>
                </a:solidFill>
                <a:latin typeface="Barlow" panose="020B0604020202020204" charset="0"/>
              </a:rPr>
              <a:t>User Story 7:  Save and Auto-Load Rules on Application Restart.</a:t>
            </a:r>
            <a:r>
              <a:rPr lang="en-US" sz="800" dirty="0">
                <a:solidFill>
                  <a:schemeClr val="tx1"/>
                </a:solidFill>
                <a:latin typeface="Barlow" panose="020B0604020202020204" charset="0"/>
              </a:rPr>
              <a:t> </a:t>
            </a:r>
            <a:r>
              <a:rPr lang="en-US" sz="800" b="1" dirty="0">
                <a:solidFill>
                  <a:schemeClr val="tx1"/>
                </a:solidFill>
                <a:latin typeface="Barlow" panose="020B0604020202020204" charset="0"/>
              </a:rPr>
              <a:t>Acceptance Criteria:</a:t>
            </a:r>
            <a:endParaRPr lang="en-US" sz="800" dirty="0">
              <a:solidFill>
                <a:schemeClr val="tx1"/>
              </a:solidFill>
              <a:latin typeface="Barlow" panose="020B0604020202020204" charset="0"/>
            </a:endParaRPr>
          </a:p>
          <a:p>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set of rules in the system.</a:t>
            </a:r>
          </a:p>
          <a:p>
            <a:r>
              <a:rPr lang="en-US" sz="800" b="1" dirty="0">
                <a:solidFill>
                  <a:schemeClr val="tx1"/>
                </a:solidFill>
                <a:latin typeface="Barlow" panose="020B0604020202020204" charset="0"/>
              </a:rPr>
              <a:t>When</a:t>
            </a:r>
            <a:r>
              <a:rPr lang="en-US" sz="800" dirty="0">
                <a:solidFill>
                  <a:schemeClr val="tx1"/>
                </a:solidFill>
                <a:latin typeface="Barlow" panose="020B0604020202020204" charset="0"/>
              </a:rPr>
              <a:t>: The customer requests to save the set of rules to a file. The application is restarted.</a:t>
            </a:r>
          </a:p>
          <a:p>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The set of rules is automatically reloaded from the saved file.</a:t>
            </a:r>
            <a:br>
              <a:rPr lang="en-US" sz="800" dirty="0">
                <a:solidFill>
                  <a:schemeClr val="tx1"/>
                </a:solidFill>
                <a:latin typeface="Barlow" panose="020B0604020202020204" charset="0"/>
              </a:rPr>
            </a:br>
            <a:br>
              <a:rPr lang="en-US" sz="800" dirty="0">
                <a:solidFill>
                  <a:schemeClr val="tx1"/>
                </a:solidFill>
                <a:latin typeface="Barlow" panose="020B0604020202020204" charset="0"/>
              </a:rPr>
            </a:br>
            <a:r>
              <a:rPr lang="en-US" sz="800" b="1" dirty="0">
                <a:solidFill>
                  <a:schemeClr val="tx1"/>
                </a:solidFill>
                <a:latin typeface="Barlow" panose="020B0604020202020204" charset="0"/>
              </a:rPr>
              <a:t>User Story 8:  Rule Trigger Options: Once, Immediately, or After a Set Time.</a:t>
            </a:r>
            <a:r>
              <a:rPr lang="en-US" sz="800" dirty="0">
                <a:solidFill>
                  <a:schemeClr val="tx1"/>
                </a:solidFill>
                <a:latin typeface="Barlow" panose="020B0604020202020204" charset="0"/>
              </a:rPr>
              <a:t> </a:t>
            </a:r>
          </a:p>
          <a:p>
            <a:r>
              <a:rPr lang="en-US" sz="800" b="1" dirty="0">
                <a:solidFill>
                  <a:schemeClr val="tx1"/>
                </a:solidFill>
                <a:latin typeface="Barlow" panose="020B0604020202020204" charset="0"/>
              </a:rPr>
              <a:t>Acceptance Criteria:</a:t>
            </a:r>
            <a:endParaRPr lang="en-US" sz="800" dirty="0">
              <a:solidFill>
                <a:schemeClr val="tx1"/>
              </a:solidFill>
              <a:latin typeface="Barlow" panose="020B0604020202020204" charset="0"/>
            </a:endParaRPr>
          </a:p>
          <a:p>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user creating a rule.</a:t>
            </a:r>
          </a:p>
          <a:p>
            <a:r>
              <a:rPr lang="en-US" sz="800" b="1" dirty="0">
                <a:solidFill>
                  <a:schemeClr val="tx1"/>
                </a:solidFill>
                <a:latin typeface="Barlow" panose="020B0604020202020204" charset="0"/>
              </a:rPr>
              <a:t>When</a:t>
            </a:r>
            <a:r>
              <a:rPr lang="en-US" sz="800" dirty="0">
                <a:solidFill>
                  <a:schemeClr val="tx1"/>
                </a:solidFill>
                <a:latin typeface="Barlow" panose="020B0604020202020204" charset="0"/>
              </a:rPr>
              <a:t>: The user defines whether a rule should be triggered:</a:t>
            </a:r>
          </a:p>
          <a:p>
            <a:r>
              <a:rPr lang="en-US" sz="800" dirty="0">
                <a:solidFill>
                  <a:schemeClr val="tx1"/>
                </a:solidFill>
                <a:latin typeface="Barlow" panose="020B0604020202020204" charset="0"/>
              </a:rPr>
              <a:t>Only once after the trigger.</a:t>
            </a:r>
          </a:p>
          <a:p>
            <a:r>
              <a:rPr lang="en-US" sz="800" dirty="0">
                <a:solidFill>
                  <a:schemeClr val="tx1"/>
                </a:solidFill>
                <a:latin typeface="Barlow" panose="020B0604020202020204" charset="0"/>
              </a:rPr>
              <a:t>Immediately after the trigger.</a:t>
            </a:r>
          </a:p>
          <a:p>
            <a:r>
              <a:rPr lang="en-US" sz="800" dirty="0">
                <a:solidFill>
                  <a:schemeClr val="tx1"/>
                </a:solidFill>
                <a:latin typeface="Barlow" panose="020B0604020202020204" charset="0"/>
              </a:rPr>
              <a:t>After a specified period of time.</a:t>
            </a:r>
          </a:p>
          <a:p>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The rule behaves according to the specified triggering condition.</a:t>
            </a:r>
          </a:p>
          <a:p>
            <a:endParaRPr lang="en-US" sz="800" dirty="0">
              <a:solidFill>
                <a:schemeClr val="tx1"/>
              </a:solidFill>
              <a:latin typeface="Barlow" panose="020B0604020202020204" charset="0"/>
            </a:endParaRPr>
          </a:p>
          <a:p>
            <a:r>
              <a:rPr lang="en-US" sz="800" b="1" dirty="0">
                <a:solidFill>
                  <a:schemeClr val="tx1"/>
                </a:solidFill>
                <a:latin typeface="Barlow" panose="020B0604020202020204" charset="0"/>
              </a:rPr>
              <a:t>    </a:t>
            </a:r>
            <a:endParaRPr lang="en-US" sz="800" dirty="0">
              <a:solidFill>
                <a:schemeClr val="tx1"/>
              </a:solidFill>
              <a:latin typeface="Barlow" panose="020B0604020202020204" charset="0"/>
            </a:endParaRPr>
          </a:p>
        </p:txBody>
      </p:sp>
    </p:spTree>
    <p:extLst>
      <p:ext uri="{BB962C8B-B14F-4D97-AF65-F5344CB8AC3E}">
        <p14:creationId xmlns:p14="http://schemas.microsoft.com/office/powerpoint/2010/main" val="140367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78807" y="100208"/>
            <a:ext cx="4193193" cy="3676389"/>
          </a:xfrm>
        </p:spPr>
        <p:txBody>
          <a:bodyPr/>
          <a:lstStyle/>
          <a:p>
            <a:pPr algn="l"/>
            <a:r>
              <a:rPr lang="en-US" sz="800" b="1" dirty="0">
                <a:solidFill>
                  <a:schemeClr val="tx1"/>
                </a:solidFill>
                <a:latin typeface="Barlow" panose="020B0604020202020204" charset="0"/>
              </a:rPr>
              <a:t> User Story 9:  File Operations: Write, Copy, Move, Delete.</a:t>
            </a:r>
            <a:r>
              <a:rPr lang="en-US" sz="800" dirty="0">
                <a:solidFill>
                  <a:schemeClr val="tx1"/>
                </a:solidFill>
                <a:latin typeface="Barlow" panose="020B0604020202020204" charset="0"/>
              </a:rPr>
              <a:t> </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Acceptance Criteria:</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user interacting with the system.</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When</a:t>
            </a:r>
            <a:r>
              <a:rPr lang="en-US" sz="800" dirty="0">
                <a:solidFill>
                  <a:schemeClr val="tx1"/>
                </a:solidFill>
                <a:latin typeface="Barlow" panose="020B0604020202020204" charset="0"/>
              </a:rPr>
              <a:t>: The user performs file operations, including:</a:t>
            </a:r>
            <a:br>
              <a:rPr lang="en-US" sz="800" dirty="0">
                <a:solidFill>
                  <a:schemeClr val="tx1"/>
                </a:solidFill>
                <a:latin typeface="Barlow" panose="020B0604020202020204" charset="0"/>
              </a:rPr>
            </a:br>
            <a:r>
              <a:rPr lang="en-US" sz="800" dirty="0">
                <a:solidFill>
                  <a:schemeClr val="tx1"/>
                </a:solidFill>
                <a:latin typeface="Barlow" panose="020B0604020202020204" charset="0"/>
              </a:rPr>
              <a:t>Writing a specified string at the end of a specified text file.</a:t>
            </a:r>
            <a:br>
              <a:rPr lang="en-US" sz="800" dirty="0">
                <a:solidFill>
                  <a:schemeClr val="tx1"/>
                </a:solidFill>
                <a:latin typeface="Barlow" panose="020B0604020202020204" charset="0"/>
              </a:rPr>
            </a:br>
            <a:r>
              <a:rPr lang="en-US" sz="800" dirty="0">
                <a:solidFill>
                  <a:schemeClr val="tx1"/>
                </a:solidFill>
                <a:latin typeface="Barlow" panose="020B0604020202020204" charset="0"/>
              </a:rPr>
              <a:t>Copying or moving a specified file from a specified directory to another specified destination directory.</a:t>
            </a:r>
            <a:br>
              <a:rPr lang="en-US" sz="800" dirty="0">
                <a:solidFill>
                  <a:schemeClr val="tx1"/>
                </a:solidFill>
                <a:latin typeface="Barlow" panose="020B0604020202020204" charset="0"/>
              </a:rPr>
            </a:br>
            <a:r>
              <a:rPr lang="en-US" sz="800" dirty="0">
                <a:solidFill>
                  <a:schemeClr val="tx1"/>
                </a:solidFill>
                <a:latin typeface="Barlow" panose="020B0604020202020204" charset="0"/>
              </a:rPr>
              <a:t>Deleting a specified file from a specified directory.</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The specified file operations are executed successfully.</a:t>
            </a:r>
            <a:br>
              <a:rPr lang="en-US" sz="800" dirty="0">
                <a:solidFill>
                  <a:schemeClr val="tx1"/>
                </a:solidFill>
                <a:latin typeface="Barlow" panose="020B0604020202020204" charset="0"/>
              </a:rPr>
            </a:br>
            <a:br>
              <a:rPr lang="en-US" sz="800" b="1" dirty="0">
                <a:latin typeface="Barlow" panose="020B0604020202020204" charset="0"/>
              </a:rPr>
            </a:br>
            <a:br>
              <a:rPr lang="en-US" sz="800" b="1" dirty="0">
                <a:latin typeface="Barlow" panose="020B0604020202020204" charset="0"/>
              </a:rPr>
            </a:br>
            <a:r>
              <a:rPr lang="en-US" sz="800" b="1" dirty="0">
                <a:latin typeface="Barlow" panose="020B0604020202020204" charset="0"/>
              </a:rPr>
              <a:t>User Story 10: Execute External Program with Command-line Arguments</a:t>
            </a:r>
            <a:r>
              <a:rPr lang="en-US" sz="800" dirty="0">
                <a:latin typeface="Barlow" panose="020B0604020202020204" charset="0"/>
              </a:rPr>
              <a:t>. </a:t>
            </a:r>
            <a:br>
              <a:rPr lang="en-US" sz="800" dirty="0">
                <a:latin typeface="Barlow" panose="020B0604020202020204" charset="0"/>
              </a:rPr>
            </a:br>
            <a:r>
              <a:rPr lang="en-US" sz="800" b="1" dirty="0">
                <a:latin typeface="Barlow" panose="020B0604020202020204" charset="0"/>
              </a:rPr>
              <a:t>Acceptance Criteria:</a:t>
            </a:r>
            <a:br>
              <a:rPr lang="en-US" sz="800" dirty="0">
                <a:latin typeface="Barlow" panose="020B0604020202020204" charset="0"/>
              </a:rPr>
            </a:br>
            <a:r>
              <a:rPr lang="en-US" sz="800" b="1" dirty="0">
                <a:latin typeface="Barlow" panose="020B0604020202020204" charset="0"/>
              </a:rPr>
              <a:t>Given</a:t>
            </a:r>
            <a:r>
              <a:rPr lang="en-US" sz="800" dirty="0">
                <a:latin typeface="Barlow" panose="020B0604020202020204" charset="0"/>
              </a:rPr>
              <a:t>: A user creating a rule.</a:t>
            </a:r>
            <a:br>
              <a:rPr lang="en-US" sz="800" dirty="0">
                <a:latin typeface="Barlow" panose="020B0604020202020204" charset="0"/>
              </a:rPr>
            </a:br>
            <a:r>
              <a:rPr lang="en-US" sz="800" b="1" dirty="0">
                <a:latin typeface="Barlow" panose="020B0604020202020204" charset="0"/>
              </a:rPr>
              <a:t>When</a:t>
            </a:r>
            <a:r>
              <a:rPr lang="en-US" sz="800" dirty="0">
                <a:latin typeface="Barlow" panose="020B0604020202020204" charset="0"/>
              </a:rPr>
              <a:t>: The user specifies an external program and command-line arguments to execute.</a:t>
            </a:r>
            <a:br>
              <a:rPr lang="en-US" sz="800" dirty="0">
                <a:latin typeface="Barlow" panose="020B0604020202020204" charset="0"/>
              </a:rPr>
            </a:br>
            <a:r>
              <a:rPr lang="en-US" sz="800" b="1" dirty="0">
                <a:latin typeface="Barlow" panose="020B0604020202020204" charset="0"/>
              </a:rPr>
              <a:t>Then</a:t>
            </a:r>
            <a:r>
              <a:rPr lang="en-US" sz="800" dirty="0">
                <a:latin typeface="Barlow" panose="020B0604020202020204" charset="0"/>
              </a:rPr>
              <a:t>: The specified external program is executed with the specified command-line arguments.</a:t>
            </a:r>
            <a:br>
              <a:rPr lang="en-US" sz="800" dirty="0">
                <a:latin typeface="Barlow" panose="020B0604020202020204" charset="0"/>
              </a:rPr>
            </a:br>
            <a:br>
              <a:rPr lang="en-US" sz="800" dirty="0">
                <a:latin typeface="Barlow" panose="020B0604020202020204" charset="0"/>
              </a:rPr>
            </a:br>
            <a:r>
              <a:rPr lang="en-US" sz="800" dirty="0">
                <a:latin typeface="Barlow" panose="020B0604020202020204" charset="0"/>
              </a:rPr>
              <a:t>      </a:t>
            </a:r>
            <a:r>
              <a:rPr lang="en-US" sz="800" b="1" dirty="0">
                <a:latin typeface="Barlow" panose="020B0604020202020204" charset="0"/>
              </a:rPr>
              <a:t>User Story 11:DayOfWeek-Based Trigger. </a:t>
            </a:r>
            <a:br>
              <a:rPr lang="en-US" sz="800" dirty="0">
                <a:latin typeface="Barlow" panose="020B0604020202020204" charset="0"/>
              </a:rPr>
            </a:br>
            <a:r>
              <a:rPr lang="en-US" sz="800" b="1" dirty="0">
                <a:latin typeface="Barlow" panose="020B0604020202020204" charset="0"/>
              </a:rPr>
              <a:t>Acceptance Criteria:</a:t>
            </a:r>
            <a:br>
              <a:rPr lang="en-US" sz="800" dirty="0">
                <a:latin typeface="Barlow" panose="020B0604020202020204" charset="0"/>
              </a:rPr>
            </a:br>
            <a:r>
              <a:rPr lang="en-US" sz="800" b="1" dirty="0">
                <a:latin typeface="Barlow" panose="020B0604020202020204" charset="0"/>
              </a:rPr>
              <a:t>Given</a:t>
            </a:r>
            <a:r>
              <a:rPr lang="en-US" sz="800" dirty="0">
                <a:latin typeface="Barlow" panose="020B0604020202020204" charset="0"/>
              </a:rPr>
              <a:t>: A user creating a rule.</a:t>
            </a:r>
            <a:br>
              <a:rPr lang="en-US" sz="800" dirty="0">
                <a:latin typeface="Barlow" panose="020B0604020202020204" charset="0"/>
              </a:rPr>
            </a:br>
            <a:r>
              <a:rPr lang="en-US" sz="800" b="1" dirty="0">
                <a:latin typeface="Barlow" panose="020B0604020202020204" charset="0"/>
              </a:rPr>
              <a:t>When</a:t>
            </a:r>
            <a:r>
              <a:rPr lang="en-US" sz="800" dirty="0">
                <a:latin typeface="Barlow" panose="020B0604020202020204" charset="0"/>
              </a:rPr>
              <a:t>: The user specifies </a:t>
            </a:r>
            <a:r>
              <a:rPr lang="en-US" sz="800" dirty="0" err="1">
                <a:latin typeface="Barlow" panose="020B0604020202020204" charset="0"/>
              </a:rPr>
              <a:t>triggers:'Current</a:t>
            </a:r>
            <a:r>
              <a:rPr lang="en-US" sz="800" dirty="0">
                <a:latin typeface="Barlow" panose="020B0604020202020204" charset="0"/>
              </a:rPr>
              <a:t> day-of-week' trigger for a specific day.</a:t>
            </a:r>
            <a:br>
              <a:rPr lang="en-US" sz="800" dirty="0">
                <a:latin typeface="Barlow" panose="020B0604020202020204" charset="0"/>
              </a:rPr>
            </a:br>
            <a:r>
              <a:rPr lang="en-US" sz="800" b="1" dirty="0">
                <a:latin typeface="Barlow" panose="020B0604020202020204" charset="0"/>
              </a:rPr>
              <a:t>Then</a:t>
            </a:r>
            <a:r>
              <a:rPr lang="en-US" sz="800" dirty="0">
                <a:latin typeface="Barlow" panose="020B0604020202020204" charset="0"/>
              </a:rPr>
              <a:t>: The triggers activate when the current day matches the specified values.</a:t>
            </a:r>
            <a:br>
              <a:rPr lang="en-US" sz="800" dirty="0">
                <a:latin typeface="Barlow" panose="020B0604020202020204" charset="0"/>
              </a:rPr>
            </a:br>
            <a:br>
              <a:rPr lang="en-US" sz="800" dirty="0">
                <a:latin typeface="Barlow" panose="020B0604020202020204" charset="0"/>
              </a:rPr>
            </a:br>
            <a:r>
              <a:rPr lang="en-US" sz="800" b="1" dirty="0">
                <a:latin typeface="Barlow" panose="020B0604020202020204" charset="0"/>
              </a:rPr>
              <a:t>User Story 12: </a:t>
            </a:r>
            <a:r>
              <a:rPr lang="en-US" sz="800" b="1" dirty="0" err="1">
                <a:latin typeface="Barlow" panose="020B0604020202020204" charset="0"/>
              </a:rPr>
              <a:t>DayOfMonth</a:t>
            </a:r>
            <a:r>
              <a:rPr lang="en-US" sz="800" b="1" dirty="0">
                <a:latin typeface="Barlow" panose="020B0604020202020204" charset="0"/>
              </a:rPr>
              <a:t>-Based Trigger.</a:t>
            </a:r>
            <a:r>
              <a:rPr lang="en-US" sz="800" dirty="0">
                <a:latin typeface="Barlow" panose="020B0604020202020204" charset="0"/>
              </a:rPr>
              <a:t> </a:t>
            </a:r>
            <a:br>
              <a:rPr lang="en-US" sz="800" dirty="0">
                <a:latin typeface="Barlow" panose="020B0604020202020204" charset="0"/>
              </a:rPr>
            </a:br>
            <a:r>
              <a:rPr lang="en-US" sz="800" b="1" dirty="0">
                <a:latin typeface="Barlow" panose="020B0604020202020204" charset="0"/>
              </a:rPr>
              <a:t>Acceptance Criteria:</a:t>
            </a:r>
            <a:br>
              <a:rPr lang="en-US" sz="800" dirty="0">
                <a:latin typeface="Barlow" panose="020B0604020202020204" charset="0"/>
              </a:rPr>
            </a:br>
            <a:r>
              <a:rPr lang="en-US" sz="800" b="1" dirty="0">
                <a:latin typeface="Barlow" panose="020B0604020202020204" charset="0"/>
              </a:rPr>
              <a:t>Given</a:t>
            </a:r>
            <a:r>
              <a:rPr lang="en-US" sz="800" dirty="0">
                <a:latin typeface="Barlow" panose="020B0604020202020204" charset="0"/>
              </a:rPr>
              <a:t>: A user creating a rule.</a:t>
            </a:r>
            <a:br>
              <a:rPr lang="en-US" sz="800" dirty="0">
                <a:latin typeface="Barlow" panose="020B0604020202020204" charset="0"/>
              </a:rPr>
            </a:br>
            <a:r>
              <a:rPr lang="en-US" sz="800" b="1" dirty="0">
                <a:latin typeface="Barlow" panose="020B0604020202020204" charset="0"/>
              </a:rPr>
              <a:t>When</a:t>
            </a:r>
            <a:r>
              <a:rPr lang="en-US" sz="800" dirty="0">
                <a:latin typeface="Barlow" panose="020B0604020202020204" charset="0"/>
              </a:rPr>
              <a:t>: The user specifies </a:t>
            </a:r>
            <a:r>
              <a:rPr lang="en-US" sz="800" dirty="0" err="1">
                <a:latin typeface="Barlow" panose="020B0604020202020204" charset="0"/>
              </a:rPr>
              <a:t>triggers:'Current</a:t>
            </a:r>
            <a:r>
              <a:rPr lang="en-US" sz="800" dirty="0">
                <a:latin typeface="Barlow" panose="020B0604020202020204" charset="0"/>
              </a:rPr>
              <a:t> day-of-month' trigger for a specific day.</a:t>
            </a:r>
            <a:br>
              <a:rPr lang="en-US" sz="800" dirty="0">
                <a:latin typeface="Barlow" panose="020B0604020202020204" charset="0"/>
              </a:rPr>
            </a:br>
            <a:r>
              <a:rPr lang="en-US" sz="800" b="1" dirty="0">
                <a:latin typeface="Barlow" panose="020B0604020202020204" charset="0"/>
              </a:rPr>
              <a:t>Then</a:t>
            </a:r>
            <a:r>
              <a:rPr lang="en-US" sz="800" dirty="0">
                <a:latin typeface="Barlow" panose="020B0604020202020204" charset="0"/>
              </a:rPr>
              <a:t>: The triggers activate when the current day of the month matches the specified values.</a:t>
            </a:r>
            <a:br>
              <a:rPr lang="en-US" sz="800" dirty="0">
                <a:latin typeface="Barlow" panose="020B0604020202020204" charset="0"/>
              </a:rPr>
            </a:br>
            <a:br>
              <a:rPr lang="en-US" sz="800" dirty="0">
                <a:latin typeface="Barlow" panose="020B0604020202020204" charset="0"/>
              </a:rPr>
            </a:br>
            <a:r>
              <a:rPr lang="en-US" sz="800" b="1" dirty="0">
                <a:latin typeface="Barlow" panose="020B0604020202020204" charset="0"/>
              </a:rPr>
              <a:t>User Story 13: Date-Based Trigger.</a:t>
            </a:r>
            <a:r>
              <a:rPr lang="en-US" sz="800" dirty="0">
                <a:latin typeface="Barlow" panose="020B0604020202020204" charset="0"/>
              </a:rPr>
              <a:t> </a:t>
            </a:r>
            <a:br>
              <a:rPr lang="en-US" sz="800" dirty="0">
                <a:latin typeface="Barlow" panose="020B0604020202020204" charset="0"/>
              </a:rPr>
            </a:br>
            <a:r>
              <a:rPr lang="en-US" sz="800" b="1" dirty="0">
                <a:latin typeface="Barlow" panose="020B0604020202020204" charset="0"/>
              </a:rPr>
              <a:t>Acceptance Criteria:</a:t>
            </a:r>
            <a:br>
              <a:rPr lang="en-US" sz="800" dirty="0">
                <a:latin typeface="Barlow" panose="020B0604020202020204" charset="0"/>
              </a:rPr>
            </a:br>
            <a:r>
              <a:rPr lang="en-US" sz="800" b="1" dirty="0">
                <a:latin typeface="Barlow" panose="020B0604020202020204" charset="0"/>
              </a:rPr>
              <a:t>Given</a:t>
            </a:r>
            <a:r>
              <a:rPr lang="en-US" sz="800" dirty="0">
                <a:latin typeface="Barlow" panose="020B0604020202020204" charset="0"/>
              </a:rPr>
              <a:t>: A user creating a rule.</a:t>
            </a:r>
            <a:br>
              <a:rPr lang="en-US" sz="800" dirty="0">
                <a:latin typeface="Barlow" panose="020B0604020202020204" charset="0"/>
              </a:rPr>
            </a:br>
            <a:r>
              <a:rPr lang="en-US" sz="800" b="1" dirty="0">
                <a:latin typeface="Barlow" panose="020B0604020202020204" charset="0"/>
              </a:rPr>
              <a:t>When</a:t>
            </a:r>
            <a:r>
              <a:rPr lang="en-US" sz="800" dirty="0">
                <a:latin typeface="Barlow" panose="020B0604020202020204" charset="0"/>
              </a:rPr>
              <a:t>: The user specifies </a:t>
            </a:r>
            <a:r>
              <a:rPr lang="en-US" sz="800" dirty="0" err="1">
                <a:latin typeface="Barlow" panose="020B0604020202020204" charset="0"/>
              </a:rPr>
              <a:t>triggers:'Current</a:t>
            </a:r>
            <a:r>
              <a:rPr lang="en-US" sz="800" dirty="0">
                <a:latin typeface="Barlow" panose="020B0604020202020204" charset="0"/>
              </a:rPr>
              <a:t> date' trigger for a specific date (format </a:t>
            </a:r>
            <a:r>
              <a:rPr lang="en-US" sz="800" dirty="0" err="1">
                <a:latin typeface="Barlow" panose="020B0604020202020204" charset="0"/>
              </a:rPr>
              <a:t>dd</a:t>
            </a:r>
            <a:r>
              <a:rPr lang="en-US" sz="800" dirty="0">
                <a:latin typeface="Barlow" panose="020B0604020202020204" charset="0"/>
              </a:rPr>
              <a:t>/mm/</a:t>
            </a:r>
            <a:r>
              <a:rPr lang="en-US" sz="800" dirty="0" err="1">
                <a:latin typeface="Barlow" panose="020B0604020202020204" charset="0"/>
              </a:rPr>
              <a:t>yyyy</a:t>
            </a:r>
            <a:r>
              <a:rPr lang="en-US" sz="800" dirty="0">
                <a:latin typeface="Barlow" panose="020B0604020202020204" charset="0"/>
              </a:rPr>
              <a:t>).</a:t>
            </a:r>
            <a:br>
              <a:rPr lang="en-US" sz="800" dirty="0">
                <a:latin typeface="Barlow" panose="020B0604020202020204" charset="0"/>
              </a:rPr>
            </a:br>
            <a:r>
              <a:rPr lang="en-US" sz="800" b="1" dirty="0">
                <a:latin typeface="Barlow" panose="020B0604020202020204" charset="0"/>
              </a:rPr>
              <a:t>Then</a:t>
            </a:r>
            <a:r>
              <a:rPr lang="en-US" sz="800" dirty="0">
                <a:latin typeface="Barlow" panose="020B0604020202020204" charset="0"/>
              </a:rPr>
              <a:t>: The triggers activate when the current  date matches the specified values.</a:t>
            </a:r>
            <a:br>
              <a:rPr lang="en-US" sz="800" dirty="0">
                <a:latin typeface="Barlow" panose="020B0604020202020204" charset="0"/>
              </a:rPr>
            </a:br>
            <a:br>
              <a:rPr lang="en-US" sz="800" dirty="0">
                <a:latin typeface="Barlow" panose="020B0604020202020204" charset="0"/>
              </a:rPr>
            </a:br>
            <a:endParaRPr lang="it-IT" sz="800" dirty="0">
              <a:latin typeface="Barlow" panose="020B0604020202020204" charset="0"/>
            </a:endParaRPr>
          </a:p>
        </p:txBody>
      </p:sp>
      <p:sp>
        <p:nvSpPr>
          <p:cNvPr id="4" name="CasellaDiTesto 3"/>
          <p:cNvSpPr txBox="1"/>
          <p:nvPr/>
        </p:nvSpPr>
        <p:spPr>
          <a:xfrm>
            <a:off x="4828784" y="100208"/>
            <a:ext cx="4008329" cy="4647426"/>
          </a:xfrm>
          <a:prstGeom prst="rect">
            <a:avLst/>
          </a:prstGeom>
          <a:noFill/>
        </p:spPr>
        <p:txBody>
          <a:bodyPr wrap="square" rtlCol="0">
            <a:spAutoFit/>
          </a:bodyPr>
          <a:lstStyle/>
          <a:p>
            <a:r>
              <a:rPr lang="en-US" sz="800" b="1" dirty="0">
                <a:solidFill>
                  <a:schemeClr val="tx1"/>
                </a:solidFill>
                <a:latin typeface="Barlow" panose="020B0604020202020204" charset="0"/>
              </a:rPr>
              <a:t>User Story 14:  File Triggers: Existence and Size.</a:t>
            </a:r>
            <a:r>
              <a:rPr lang="en-US" sz="800" dirty="0">
                <a:solidFill>
                  <a:schemeClr val="tx1"/>
                </a:solidFill>
                <a:latin typeface="Barlow" panose="020B0604020202020204" charset="0"/>
              </a:rPr>
              <a:t> </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Acceptance Criteria:</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user creating a rule.</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When</a:t>
            </a:r>
            <a:r>
              <a:rPr lang="en-US" sz="800" dirty="0">
                <a:solidFill>
                  <a:schemeClr val="tx1"/>
                </a:solidFill>
                <a:latin typeface="Barlow" panose="020B0604020202020204" charset="0"/>
              </a:rPr>
              <a:t>: The user defines triggers related to files, including:</a:t>
            </a:r>
            <a:br>
              <a:rPr lang="en-US" sz="800" dirty="0">
                <a:solidFill>
                  <a:schemeClr val="tx1"/>
                </a:solidFill>
                <a:latin typeface="Barlow" panose="020B0604020202020204" charset="0"/>
              </a:rPr>
            </a:br>
            <a:r>
              <a:rPr lang="en-US" sz="800" dirty="0">
                <a:solidFill>
                  <a:schemeClr val="tx1"/>
                </a:solidFill>
                <a:latin typeface="Barlow" panose="020B0604020202020204" charset="0"/>
              </a:rPr>
              <a:t>A file with a specified name exists in a specified directory.</a:t>
            </a:r>
            <a:br>
              <a:rPr lang="en-US" sz="800" dirty="0">
                <a:solidFill>
                  <a:schemeClr val="tx1"/>
                </a:solidFill>
                <a:latin typeface="Barlow" panose="020B0604020202020204" charset="0"/>
              </a:rPr>
            </a:br>
            <a:r>
              <a:rPr lang="en-US" sz="800" dirty="0">
                <a:solidFill>
                  <a:schemeClr val="tx1"/>
                </a:solidFill>
                <a:latin typeface="Barlow" panose="020B0604020202020204" charset="0"/>
              </a:rPr>
              <a:t>The size of a specified file is larger than a specified value.</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The triggers activate based on the specified file conditions.</a:t>
            </a:r>
            <a:br>
              <a:rPr lang="en-US" sz="800" dirty="0">
                <a:solidFill>
                  <a:schemeClr val="tx1"/>
                </a:solidFill>
                <a:latin typeface="Barlow" panose="020B0604020202020204" charset="0"/>
              </a:rPr>
            </a:br>
            <a:br>
              <a:rPr lang="en-US" sz="800" dirty="0">
                <a:solidFill>
                  <a:schemeClr val="tx1"/>
                </a:solidFill>
                <a:latin typeface="Barlow" panose="020B0604020202020204" charset="0"/>
              </a:rPr>
            </a:br>
            <a:r>
              <a:rPr lang="en-US" sz="800" b="1" dirty="0">
                <a:solidFill>
                  <a:schemeClr val="tx1"/>
                </a:solidFill>
                <a:latin typeface="Barlow" panose="020B0604020202020204" charset="0"/>
              </a:rPr>
              <a:t>User Story 15: Exit Value External Program Trigger.</a:t>
            </a:r>
            <a:r>
              <a:rPr lang="en-US" sz="800" dirty="0">
                <a:solidFill>
                  <a:schemeClr val="tx1"/>
                </a:solidFill>
                <a:latin typeface="Barlow" panose="020B0604020202020204" charset="0"/>
              </a:rPr>
              <a:t> </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Acceptance Criteria:</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user creating a rule.</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When</a:t>
            </a:r>
            <a:r>
              <a:rPr lang="en-US" sz="800" dirty="0">
                <a:solidFill>
                  <a:schemeClr val="tx1"/>
                </a:solidFill>
                <a:latin typeface="Barlow" panose="020B0604020202020204" charset="0"/>
              </a:rPr>
              <a:t>: The user specifies a trigger based on the exit value of an executed external program.</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The trigger activates if the exit value is equal to the specified value.</a:t>
            </a:r>
          </a:p>
          <a:p>
            <a:endParaRPr lang="en-US" sz="800" dirty="0">
              <a:solidFill>
                <a:schemeClr val="tx1"/>
              </a:solidFill>
              <a:latin typeface="Barlow" panose="020B0604020202020204" charset="0"/>
            </a:endParaRPr>
          </a:p>
          <a:p>
            <a:r>
              <a:rPr lang="en-US" sz="800" b="1" dirty="0">
                <a:solidFill>
                  <a:schemeClr val="tx1"/>
                </a:solidFill>
                <a:latin typeface="Barlow" panose="020B0604020202020204" charset="0"/>
              </a:rPr>
              <a:t>User Story 16:  Define Sequences of Actions for Rules</a:t>
            </a:r>
            <a:r>
              <a:rPr lang="en-US" sz="800" dirty="0">
                <a:solidFill>
                  <a:schemeClr val="tx1"/>
                </a:solidFill>
                <a:latin typeface="Barlow" panose="020B0604020202020204" charset="0"/>
              </a:rPr>
              <a:t>. </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Acceptance Criteria:</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user creating a rule.</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When</a:t>
            </a:r>
            <a:r>
              <a:rPr lang="en-US" sz="800" dirty="0">
                <a:solidFill>
                  <a:schemeClr val="tx1"/>
                </a:solidFill>
                <a:latin typeface="Barlow" panose="020B0604020202020204" charset="0"/>
              </a:rPr>
              <a:t>: The user defines a set of elementary actions or other sequences of actions.</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The specified actions are executed as a result of the rule.</a:t>
            </a:r>
          </a:p>
          <a:p>
            <a:br>
              <a:rPr lang="en-US" sz="800" dirty="0">
                <a:solidFill>
                  <a:schemeClr val="tx1"/>
                </a:solidFill>
                <a:latin typeface="Barlow" panose="020B0604020202020204" charset="0"/>
              </a:rPr>
            </a:br>
            <a:r>
              <a:rPr lang="en-US" sz="800" b="1" dirty="0">
                <a:solidFill>
                  <a:schemeClr val="tx1"/>
                </a:solidFill>
                <a:latin typeface="Barlow" panose="020B0604020202020204" charset="0"/>
              </a:rPr>
              <a:t>User Story 17:    Logical Operator Support for Combined Triggers. </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Acceptance Criteria:</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user creating a rule.</a:t>
            </a:r>
            <a:br>
              <a:rPr lang="en-US" sz="800" dirty="0">
                <a:solidFill>
                  <a:schemeClr val="tx1"/>
                </a:solidFill>
                <a:latin typeface="Barlow" panose="020B0604020202020204" charset="0"/>
              </a:rPr>
            </a:br>
            <a:r>
              <a:rPr lang="en-US" sz="800" b="1" dirty="0" err="1">
                <a:solidFill>
                  <a:schemeClr val="tx1"/>
                </a:solidFill>
                <a:latin typeface="Barlow" panose="020B0604020202020204" charset="0"/>
              </a:rPr>
              <a:t>When</a:t>
            </a:r>
            <a:r>
              <a:rPr lang="en-US" sz="800" dirty="0" err="1">
                <a:solidFill>
                  <a:schemeClr val="tx1"/>
                </a:solidFill>
                <a:latin typeface="Barlow" panose="020B0604020202020204" charset="0"/>
              </a:rPr>
              <a:t>:The</a:t>
            </a:r>
            <a:r>
              <a:rPr lang="en-US" sz="800" dirty="0">
                <a:solidFill>
                  <a:schemeClr val="tx1"/>
                </a:solidFill>
                <a:latin typeface="Barlow" panose="020B0604020202020204" charset="0"/>
              </a:rPr>
              <a:t> user uses logical operators to combine elementary triggers or combined triggers.</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The rule behaves according to the specified logical conditions.</a:t>
            </a:r>
          </a:p>
          <a:p>
            <a:br>
              <a:rPr lang="en-US" sz="800" dirty="0">
                <a:solidFill>
                  <a:schemeClr val="tx1"/>
                </a:solidFill>
                <a:latin typeface="Barlow" panose="020B0604020202020204" charset="0"/>
              </a:rPr>
            </a:br>
            <a:r>
              <a:rPr lang="en-US" sz="800" b="1" dirty="0">
                <a:solidFill>
                  <a:schemeClr val="tx1"/>
                </a:solidFill>
                <a:latin typeface="Barlow" panose="020B0604020202020204" charset="0"/>
              </a:rPr>
              <a:t>User Story 18: Integer Counter Creation and Management.</a:t>
            </a:r>
            <a:r>
              <a:rPr lang="en-US" sz="800" dirty="0">
                <a:solidFill>
                  <a:schemeClr val="tx1"/>
                </a:solidFill>
                <a:latin typeface="Barlow" panose="020B0604020202020204" charset="0"/>
              </a:rPr>
              <a:t> </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Acceptance Criteria:</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user interacting with the system.</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When</a:t>
            </a:r>
            <a:r>
              <a:rPr lang="en-US" sz="800" dirty="0">
                <a:solidFill>
                  <a:schemeClr val="tx1"/>
                </a:solidFill>
                <a:latin typeface="Barlow" panose="020B0604020202020204" charset="0"/>
              </a:rPr>
              <a:t>: The user creates, views, and edits integer counters.</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The user can perform operations on counters, including setting, adding a value to a counter, and adding a</a:t>
            </a:r>
            <a:br>
              <a:rPr lang="en-US" sz="800" dirty="0">
                <a:solidFill>
                  <a:schemeClr val="tx1"/>
                </a:solidFill>
                <a:latin typeface="Barlow" panose="020B0604020202020204" charset="0"/>
              </a:rPr>
            </a:br>
            <a:r>
              <a:rPr lang="en-US" sz="800" dirty="0">
                <a:solidFill>
                  <a:schemeClr val="tx1"/>
                </a:solidFill>
                <a:latin typeface="Barlow" panose="020B0604020202020204" charset="0"/>
              </a:rPr>
              <a:t>value to a counter, and adding the value of one counter to another.</a:t>
            </a:r>
            <a:br>
              <a:rPr lang="en-US" sz="800" dirty="0">
                <a:solidFill>
                  <a:schemeClr val="tx1"/>
                </a:solidFill>
                <a:latin typeface="Barlow" panose="020B0604020202020204" charset="0"/>
              </a:rPr>
            </a:br>
            <a:br>
              <a:rPr lang="en-US" sz="800" dirty="0">
                <a:solidFill>
                  <a:schemeClr val="tx1"/>
                </a:solidFill>
                <a:latin typeface="Barlow" panose="020B0604020202020204" charset="0"/>
              </a:rPr>
            </a:br>
            <a:endParaRPr lang="it-IT" sz="800" dirty="0">
              <a:solidFill>
                <a:schemeClr val="tx1"/>
              </a:solidFill>
            </a:endParaRPr>
          </a:p>
        </p:txBody>
      </p:sp>
    </p:spTree>
    <p:extLst>
      <p:ext uri="{BB962C8B-B14F-4D97-AF65-F5344CB8AC3E}">
        <p14:creationId xmlns:p14="http://schemas.microsoft.com/office/powerpoint/2010/main" val="417442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63350" y="438411"/>
            <a:ext cx="5217300" cy="490200"/>
          </a:xfrm>
        </p:spPr>
        <p:txBody>
          <a:bodyPr/>
          <a:lstStyle/>
          <a:p>
            <a:br>
              <a:rPr lang="en-US" sz="800" dirty="0">
                <a:latin typeface="Barlow" panose="020B0604020202020204" charset="0"/>
              </a:rPr>
            </a:br>
            <a:br>
              <a:rPr lang="en-US" sz="800" dirty="0">
                <a:latin typeface="Barlow" panose="020B0604020202020204" charset="0"/>
              </a:rPr>
            </a:br>
            <a:br>
              <a:rPr lang="en-US" sz="800" dirty="0">
                <a:latin typeface="Barlow" panose="020B0604020202020204" charset="0"/>
              </a:rPr>
            </a:br>
            <a:r>
              <a:rPr lang="en-US" sz="800" b="1" dirty="0">
                <a:solidFill>
                  <a:schemeClr val="tx1"/>
                </a:solidFill>
                <a:latin typeface="Barlow" panose="020B0604020202020204" charset="0"/>
              </a:rPr>
              <a:t>User Story 19:     Counter Operations: Set, Add, Add to Another Counter.</a:t>
            </a:r>
            <a:r>
              <a:rPr lang="en-US" sz="800" dirty="0">
                <a:solidFill>
                  <a:schemeClr val="tx1"/>
                </a:solidFill>
                <a:latin typeface="Barlow" panose="020B0604020202020204" charset="0"/>
              </a:rPr>
              <a:t> </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Acceptance Criteria:</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Given</a:t>
            </a:r>
            <a:r>
              <a:rPr lang="en-US" sz="800" dirty="0">
                <a:solidFill>
                  <a:schemeClr val="tx1"/>
                </a:solidFill>
                <a:latin typeface="Barlow" panose="020B0604020202020204" charset="0"/>
              </a:rPr>
              <a:t>:  A user with existing counters.</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When</a:t>
            </a:r>
            <a:r>
              <a:rPr lang="en-US" sz="800" dirty="0">
                <a:solidFill>
                  <a:schemeClr val="tx1"/>
                </a:solidFill>
                <a:latin typeface="Barlow" panose="020B0604020202020204" charset="0"/>
              </a:rPr>
              <a:t>: The user performs operations on counters, including:</a:t>
            </a:r>
            <a:br>
              <a:rPr lang="en-US" sz="800" dirty="0">
                <a:solidFill>
                  <a:schemeClr val="tx1"/>
                </a:solidFill>
                <a:latin typeface="Barlow" panose="020B0604020202020204" charset="0"/>
              </a:rPr>
            </a:br>
            <a:r>
              <a:rPr lang="en-US" sz="800" dirty="0">
                <a:solidFill>
                  <a:schemeClr val="tx1"/>
                </a:solidFill>
                <a:latin typeface="Barlow" panose="020B0604020202020204" charset="0"/>
              </a:rPr>
              <a:t>Setting a counter.</a:t>
            </a:r>
            <a:br>
              <a:rPr lang="en-US" sz="800" dirty="0">
                <a:solidFill>
                  <a:schemeClr val="tx1"/>
                </a:solidFill>
                <a:latin typeface="Barlow" panose="020B0604020202020204" charset="0"/>
              </a:rPr>
            </a:br>
            <a:r>
              <a:rPr lang="en-US" sz="800" dirty="0">
                <a:solidFill>
                  <a:schemeClr val="tx1"/>
                </a:solidFill>
                <a:latin typeface="Barlow" panose="020B0604020202020204" charset="0"/>
              </a:rPr>
              <a:t>Adding a value to a counter.</a:t>
            </a:r>
            <a:br>
              <a:rPr lang="en-US" sz="800" dirty="0">
                <a:solidFill>
                  <a:schemeClr val="tx1"/>
                </a:solidFill>
                <a:latin typeface="Barlow" panose="020B0604020202020204" charset="0"/>
              </a:rPr>
            </a:br>
            <a:r>
              <a:rPr lang="en-US" sz="800" dirty="0">
                <a:solidFill>
                  <a:schemeClr val="tx1"/>
                </a:solidFill>
                <a:latin typeface="Barlow" panose="020B0604020202020204" charset="0"/>
              </a:rPr>
              <a:t>Adding the value of one counter to another.</a:t>
            </a:r>
            <a:br>
              <a:rPr lang="en-US" sz="800" dirty="0">
                <a:solidFill>
                  <a:schemeClr val="tx1"/>
                </a:solidFill>
                <a:latin typeface="Barlow" panose="020B0604020202020204" charset="0"/>
              </a:rPr>
            </a:br>
            <a:r>
              <a:rPr lang="en-US" sz="800" b="1" dirty="0">
                <a:solidFill>
                  <a:schemeClr val="tx1"/>
                </a:solidFill>
                <a:latin typeface="Barlow" panose="020B0604020202020204" charset="0"/>
              </a:rPr>
              <a:t>Then</a:t>
            </a:r>
            <a:r>
              <a:rPr lang="en-US" sz="800" dirty="0">
                <a:solidFill>
                  <a:schemeClr val="tx1"/>
                </a:solidFill>
                <a:latin typeface="Barlow" panose="020B0604020202020204" charset="0"/>
              </a:rPr>
              <a:t>: The specified operations are performed successfully on the counters.</a:t>
            </a:r>
            <a:br>
              <a:rPr lang="en-US" sz="800" dirty="0">
                <a:solidFill>
                  <a:schemeClr val="tx1"/>
                </a:solidFill>
                <a:latin typeface="Barlow" panose="020B0604020202020204" charset="0"/>
              </a:rPr>
            </a:br>
            <a:br>
              <a:rPr lang="en-US" sz="800" dirty="0">
                <a:solidFill>
                  <a:schemeClr val="tx1"/>
                </a:solidFill>
                <a:latin typeface="Barlow" panose="020B0604020202020204" charset="0"/>
              </a:rPr>
            </a:br>
            <a:br>
              <a:rPr lang="it-IT" sz="800" dirty="0">
                <a:solidFill>
                  <a:schemeClr val="tx1"/>
                </a:solidFill>
              </a:rPr>
            </a:br>
            <a:r>
              <a:rPr lang="en-US" sz="800" b="1" dirty="0">
                <a:latin typeface="Barlow" panose="020B0604020202020204" charset="0"/>
              </a:rPr>
              <a:t>User Story 20: Triggers on Counters for Comparison Operations.</a:t>
            </a:r>
            <a:br>
              <a:rPr lang="en-US" sz="800" dirty="0">
                <a:latin typeface="Barlow" panose="020B0604020202020204" charset="0"/>
              </a:rPr>
            </a:br>
            <a:r>
              <a:rPr lang="en-US" sz="800" b="1" dirty="0">
                <a:latin typeface="Barlow" panose="020B0604020202020204" charset="0"/>
              </a:rPr>
              <a:t>Acceptance Criteria:</a:t>
            </a:r>
            <a:br>
              <a:rPr lang="en-US" sz="800" dirty="0">
                <a:latin typeface="Barlow" panose="020B0604020202020204" charset="0"/>
              </a:rPr>
            </a:br>
            <a:r>
              <a:rPr lang="en-US" sz="800" b="1" dirty="0">
                <a:latin typeface="Barlow" panose="020B0604020202020204" charset="0"/>
              </a:rPr>
              <a:t>Given</a:t>
            </a:r>
            <a:r>
              <a:rPr lang="en-US" sz="800" dirty="0">
                <a:latin typeface="Barlow" panose="020B0604020202020204" charset="0"/>
              </a:rPr>
              <a:t>: A user creating a rule.</a:t>
            </a:r>
            <a:br>
              <a:rPr lang="en-US" sz="800" dirty="0">
                <a:latin typeface="Barlow" panose="020B0604020202020204" charset="0"/>
              </a:rPr>
            </a:br>
            <a:r>
              <a:rPr lang="en-US" sz="800" b="1" dirty="0">
                <a:latin typeface="Barlow" panose="020B0604020202020204" charset="0"/>
              </a:rPr>
              <a:t>When</a:t>
            </a:r>
            <a:r>
              <a:rPr lang="en-US" sz="800" dirty="0">
                <a:latin typeface="Barlow" panose="020B0604020202020204" charset="0"/>
              </a:rPr>
              <a:t>: The user defines triggers on counters, allowing for comparison operations with each other or with a</a:t>
            </a:r>
            <a:br>
              <a:rPr lang="en-US" sz="800" dirty="0">
                <a:latin typeface="Barlow" panose="020B0604020202020204" charset="0"/>
              </a:rPr>
            </a:br>
            <a:r>
              <a:rPr lang="en-US" sz="800" dirty="0">
                <a:latin typeface="Barlow" panose="020B0604020202020204" charset="0"/>
              </a:rPr>
              <a:t>specified integer.</a:t>
            </a:r>
            <a:br>
              <a:rPr lang="en-US" sz="800" dirty="0">
                <a:latin typeface="Barlow" panose="020B0604020202020204" charset="0"/>
              </a:rPr>
            </a:br>
            <a:r>
              <a:rPr lang="en-US" sz="800" b="1" dirty="0">
                <a:latin typeface="Barlow" panose="020B0604020202020204" charset="0"/>
              </a:rPr>
              <a:t>Then</a:t>
            </a:r>
            <a:r>
              <a:rPr lang="en-US" sz="800" dirty="0">
                <a:latin typeface="Barlow" panose="020B0604020202020204" charset="0"/>
              </a:rPr>
              <a:t>:  The triggers activate based on the specified conditions involving counters.</a:t>
            </a:r>
            <a:br>
              <a:rPr lang="en-US" sz="800" dirty="0">
                <a:latin typeface="Barlow" panose="020B0604020202020204" charset="0"/>
              </a:rPr>
            </a:br>
            <a:br>
              <a:rPr lang="en-US" sz="800" dirty="0">
                <a:latin typeface="Barlow" panose="020B0604020202020204" charset="0"/>
              </a:rPr>
            </a:br>
            <a:br>
              <a:rPr lang="en-US" sz="800" dirty="0">
                <a:latin typeface="Barlow" panose="020B0604020202020204" charset="0"/>
              </a:rPr>
            </a:br>
            <a:r>
              <a:rPr lang="en-US" sz="800" b="1" dirty="0">
                <a:latin typeface="Barlow" panose="020B0604020202020204" charset="0"/>
              </a:rPr>
              <a:t>User Story 21: Use of Replacement Variables to Insert Counter Values into Strings.</a:t>
            </a:r>
            <a:r>
              <a:rPr lang="en-US" sz="800" dirty="0">
                <a:latin typeface="Barlow" panose="020B0604020202020204" charset="0"/>
              </a:rPr>
              <a:t> </a:t>
            </a:r>
            <a:br>
              <a:rPr lang="en-US" sz="800" dirty="0">
                <a:latin typeface="Barlow" panose="020B0604020202020204" charset="0"/>
              </a:rPr>
            </a:br>
            <a:r>
              <a:rPr lang="en-US" sz="800" b="1" dirty="0">
                <a:latin typeface="Barlow" panose="020B0604020202020204" charset="0"/>
              </a:rPr>
              <a:t>Acceptance Criteria:</a:t>
            </a:r>
            <a:br>
              <a:rPr lang="en-US" sz="800" dirty="0">
                <a:latin typeface="Barlow" panose="020B0604020202020204" charset="0"/>
              </a:rPr>
            </a:br>
            <a:r>
              <a:rPr lang="en-US" sz="800" b="1" dirty="0">
                <a:latin typeface="Barlow" panose="020B0604020202020204" charset="0"/>
              </a:rPr>
              <a:t>Given</a:t>
            </a:r>
            <a:r>
              <a:rPr lang="en-US" sz="800" dirty="0">
                <a:latin typeface="Barlow" panose="020B0604020202020204" charset="0"/>
              </a:rPr>
              <a:t>: A user creating a rule involving strings.</a:t>
            </a:r>
            <a:br>
              <a:rPr lang="en-US" sz="800" dirty="0">
                <a:latin typeface="Barlow" panose="020B0604020202020204" charset="0"/>
              </a:rPr>
            </a:br>
            <a:r>
              <a:rPr lang="en-US" sz="800" b="1" dirty="0">
                <a:latin typeface="Barlow" panose="020B0604020202020204" charset="0"/>
              </a:rPr>
              <a:t>When</a:t>
            </a:r>
            <a:r>
              <a:rPr lang="en-US" sz="800" dirty="0">
                <a:latin typeface="Barlow" panose="020B0604020202020204" charset="0"/>
              </a:rPr>
              <a:t>: The user uses a replacement variable to insert the current value of a counter into the string.</a:t>
            </a:r>
            <a:br>
              <a:rPr lang="en-US" sz="800" dirty="0">
                <a:latin typeface="Barlow" panose="020B0604020202020204" charset="0"/>
              </a:rPr>
            </a:br>
            <a:r>
              <a:rPr lang="en-US" sz="800" b="1" dirty="0">
                <a:latin typeface="Barlow" panose="020B0604020202020204" charset="0"/>
              </a:rPr>
              <a:t>Then</a:t>
            </a:r>
            <a:r>
              <a:rPr lang="en-US" sz="800" dirty="0">
                <a:latin typeface="Barlow" panose="020B0604020202020204" charset="0"/>
              </a:rPr>
              <a:t>: The replacement variable is replaced with the current value of the specified counter.</a:t>
            </a:r>
            <a:br>
              <a:rPr lang="en-US" sz="800" dirty="0">
                <a:latin typeface="Barlow" panose="020B0604020202020204" charset="0"/>
              </a:rPr>
            </a:br>
            <a:br>
              <a:rPr lang="en-US" sz="800" dirty="0">
                <a:latin typeface="Barlow" panose="020B0604020202020204" charset="0"/>
              </a:rPr>
            </a:br>
            <a:br>
              <a:rPr lang="en-US" sz="800" dirty="0">
                <a:latin typeface="Barlow" panose="020B0604020202020204" charset="0"/>
              </a:rPr>
            </a:br>
            <a:r>
              <a:rPr lang="en-US" sz="800" b="1" dirty="0">
                <a:latin typeface="Barlow" panose="020B0604020202020204" charset="0"/>
              </a:rPr>
              <a:t>User Story 22: Graphical User Interface Implementation</a:t>
            </a:r>
            <a:r>
              <a:rPr lang="en-US" sz="800" dirty="0">
                <a:latin typeface="Barlow" panose="020B0604020202020204" charset="0"/>
              </a:rPr>
              <a:t>. </a:t>
            </a:r>
            <a:br>
              <a:rPr lang="en-US" sz="800" dirty="0">
                <a:latin typeface="Barlow" panose="020B0604020202020204" charset="0"/>
              </a:rPr>
            </a:br>
            <a:r>
              <a:rPr lang="en-US" sz="800" b="1" dirty="0">
                <a:latin typeface="Barlow" panose="020B0604020202020204" charset="0"/>
              </a:rPr>
              <a:t>Acceptance Criteria:</a:t>
            </a:r>
            <a:br>
              <a:rPr lang="en-US" sz="800" dirty="0">
                <a:latin typeface="Barlow" panose="020B0604020202020204" charset="0"/>
              </a:rPr>
            </a:br>
            <a:r>
              <a:rPr lang="en-US" sz="800" b="1" dirty="0">
                <a:latin typeface="Barlow" panose="020B0604020202020204" charset="0"/>
              </a:rPr>
              <a:t>Given</a:t>
            </a:r>
            <a:r>
              <a:rPr lang="en-US" sz="800" dirty="0">
                <a:latin typeface="Barlow" panose="020B0604020202020204" charset="0"/>
              </a:rPr>
              <a:t>: A customer using the application.</a:t>
            </a:r>
            <a:br>
              <a:rPr lang="en-US" sz="800" dirty="0">
                <a:latin typeface="Barlow" panose="020B0604020202020204" charset="0"/>
              </a:rPr>
            </a:br>
            <a:r>
              <a:rPr lang="en-US" sz="800" b="1" dirty="0">
                <a:latin typeface="Barlow" panose="020B0604020202020204" charset="0"/>
              </a:rPr>
              <a:t>When</a:t>
            </a:r>
            <a:r>
              <a:rPr lang="en-US" sz="800" dirty="0">
                <a:latin typeface="Barlow" panose="020B0604020202020204" charset="0"/>
              </a:rPr>
              <a:t>: The customer interacts with the system.</a:t>
            </a:r>
            <a:br>
              <a:rPr lang="en-US" sz="800" dirty="0">
                <a:latin typeface="Barlow" panose="020B0604020202020204" charset="0"/>
              </a:rPr>
            </a:br>
            <a:r>
              <a:rPr lang="en-US" sz="800" b="1" dirty="0">
                <a:latin typeface="Barlow" panose="020B0604020202020204" charset="0"/>
              </a:rPr>
              <a:t>Then</a:t>
            </a:r>
            <a:r>
              <a:rPr lang="en-US" sz="800" dirty="0">
                <a:latin typeface="Barlow" panose="020B0604020202020204" charset="0"/>
              </a:rPr>
              <a:t>: The application provides a graphical user interface (GUI) for easy interaction and usability.</a:t>
            </a:r>
            <a:endParaRPr lang="it-IT" sz="800" dirty="0">
              <a:latin typeface="Barlow" panose="020B0604020202020204" charset="0"/>
            </a:endParaRPr>
          </a:p>
        </p:txBody>
      </p:sp>
    </p:spTree>
    <p:extLst>
      <p:ext uri="{BB962C8B-B14F-4D97-AF65-F5344CB8AC3E}">
        <p14:creationId xmlns:p14="http://schemas.microsoft.com/office/powerpoint/2010/main" val="1395205473"/>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3931</Words>
  <Application>Microsoft Office PowerPoint</Application>
  <PresentationFormat>Presentazione su schermo (16:9)</PresentationFormat>
  <Paragraphs>202</Paragraphs>
  <Slides>16</Slides>
  <Notes>14</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16</vt:i4>
      </vt:variant>
    </vt:vector>
  </HeadingPairs>
  <TitlesOfParts>
    <vt:vector size="27" baseType="lpstr">
      <vt:lpstr>Roboto Condensed Light</vt:lpstr>
      <vt:lpstr>Barlow Condensed</vt:lpstr>
      <vt:lpstr>Barlow</vt:lpstr>
      <vt:lpstr>Arial</vt:lpstr>
      <vt:lpstr>Wingdings</vt:lpstr>
      <vt:lpstr>Calibri</vt:lpstr>
      <vt:lpstr>Abadi</vt:lpstr>
      <vt:lpstr>Anaheim</vt:lpstr>
      <vt:lpstr>Barlow Condensed SemiBold</vt:lpstr>
      <vt:lpstr>Montserrat</vt:lpstr>
      <vt:lpstr>Software Developer Engineer Job Description by Slidesgo</vt:lpstr>
      <vt:lpstr>PROJECT WORK SOFTWARE ENGINEERING IFTTT-LIKE APPLICATION</vt:lpstr>
      <vt:lpstr>GOAL</vt:lpstr>
      <vt:lpstr>TABLE OF CONTENTS</vt:lpstr>
      <vt:lpstr>Presentazione standard di PowerPoint</vt:lpstr>
      <vt:lpstr>USED PATTERNS</vt:lpstr>
      <vt:lpstr>INITIAL PRODUCT BACKLOG</vt:lpstr>
      <vt:lpstr>ACCEPTANCE CRITERIA</vt:lpstr>
      <vt:lpstr> User Story 9:  File Operations: Write, Copy, Move, Delete.  Acceptance Criteria: Given: A user interacting with the system. When: The user performs file operations, including: Writing a specified string at the end of a specified text file. Copying or moving a specified file from a specified directory to another specified destination directory. Deleting a specified file from a specified directory. Then: The specified file operations are executed successfully.   User Story 10: Execute External Program with Command-line Arguments.  Acceptance Criteria: Given: A user creating a rule. When: The user specifies an external program and command-line arguments to execute. Then: The specified external program is executed with the specified command-line arguments.        User Story 11:DayOfWeek-Based Trigger.  Acceptance Criteria: Given: A user creating a rule. When: The user specifies triggers:'Current day-of-week' trigger for a specific day. Then: The triggers activate when the current day matches the specified values.  User Story 12: DayOfMonth-Based Trigger.  Acceptance Criteria: Given: A user creating a rule. When: The user specifies triggers:'Current day-of-month' trigger for a specific day. Then: The triggers activate when the current day of the month matches the specified values.  User Story 13: Date-Based Trigger.  Acceptance Criteria: Given: A user creating a rule. When: The user specifies triggers:'Current date' trigger for a specific date (format dd/mm/yyyy). Then: The triggers activate when the current  date matches the specified values.  </vt:lpstr>
      <vt:lpstr>   User Story 19:     Counter Operations: Set, Add, Add to Another Counter.  Acceptance Criteria: Given:  A user with existing counters. When: The user performs operations on counters, including: Setting a counter. Adding a value to a counter. Adding the value of one counter to another. Then: The specified operations are performed successfully on the counters.   User Story 20: Triggers on Counters for Comparison Operations. Acceptance Criteria: Given: A user creating a rule. When: The user defines triggers on counters, allowing for comparison operations with each other or with a specified integer. Then:  The triggers activate based on the specified conditions involving counters.   User Story 21: Use of Replacement Variables to Insert Counter Values into Strings.  Acceptance Criteria: Given: A user creating a rule involving strings. When: The user uses a replacement variable to insert the current value of a counter into the string. Then: The replacement variable is replaced with the current value of the specified counter.   User Story 22: Graphical User Interface Implementation.  Acceptance Criteria: Given: A customer using the application. When: The customer interacts with the system. Then: The application provides a graphical user interface (GUI) for easy interaction and usability.</vt:lpstr>
      <vt:lpstr>FINAL PRODUCT BACKLOG</vt:lpstr>
      <vt:lpstr>BURNDOWN CHART</vt:lpstr>
      <vt:lpstr>BURNDOWN CHART</vt:lpstr>
      <vt:lpstr>BURNDOWN CHART</vt:lpstr>
      <vt:lpstr>FINAL BURNDOWN CHART</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 SOFTWARE ENGINEERING IFTTT-LIKE APPLICATION</dc:title>
  <cp:lastModifiedBy>FRANCESCO PAPPALARDO</cp:lastModifiedBy>
  <cp:revision>16</cp:revision>
  <dcterms:modified xsi:type="dcterms:W3CDTF">2023-12-11T12:45:54Z</dcterms:modified>
</cp:coreProperties>
</file>