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AC5EA5-8787-589B-5075-150C161F33E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17CF65F-56F2-5C88-2833-2CBAAB47C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3E481D-0950-B807-2DE2-1F0D69528A0E}"/>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ED85C609-C3BC-0FE3-52EF-9B9E43E08B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F8346C-2A79-5049-1ADC-A4CCC32D3555}"/>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6297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8CB8F-813C-0372-8F8B-46592FD94C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40A923C-E745-CF0A-12DB-29E92ECAD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16E05F-9CB4-9705-A439-C8E72B76A009}"/>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B6530F30-D527-58D2-8B7C-70478F0066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F01996-66C9-595A-EE5B-D44EBE27A37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03104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FDA7A3-7084-D00C-4988-EA61B075B85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E24177-6C17-50A2-36F5-A9F4CDB0F11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5A1FC2-BFE6-A869-7E1E-782E13CB8083}"/>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7FE21428-CF48-1F01-C226-FC68919EF0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D00E3C-BD9B-10A7-BD79-82A9E93CB27A}"/>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71757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C7F2D-D01F-B683-7A06-6F1EE2BA05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A09F3D-CA6E-B18E-B0A4-7D9E62B7E6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EAEE44-EF8B-5082-2D01-A9D6B422B099}"/>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BC1C7AA9-CFD0-9DD9-F140-EE7B53AC89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B46126-7C80-B02D-85D4-F8CFE4769568}"/>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36031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37EE0-158E-1698-69E9-D84D1B445F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BF706E0-41B0-D1E1-8900-EC4871FF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C5B1ABB-4DF7-6517-1A19-3B0AD8A1F22B}"/>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EE3F25F3-1251-D6F7-728B-1BADA6F72B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7BAA5D-2FBD-BFAB-0DD1-089A193F61C0}"/>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853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93C8A-B1D6-B0E0-0506-542CDF0E7F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EE5C77F-893E-82B2-3ED7-E77DB463937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524DE89-7807-CE54-C8A8-72F0E12DBD3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4635A9A-9B9F-566F-4C7F-D11BF5FFC7C8}"/>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6A846475-66B6-0318-F0C2-38FEDE684E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15D53E-B71E-0E28-1A72-DA55CC32AD9E}"/>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08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BDB96-F049-ABC5-D2F7-1EF553B1FB3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9A44DB-2D93-4E87-CA35-575B16D5D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B0DD66F-0175-5FC9-0791-F7803CD4CE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2C45DBE-347F-3096-B95C-D1D3F6AF2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5ABDEF-64E2-E3DC-0E3B-D85FEAA238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346A50B-0A08-5E8C-3DFE-84C6641FF5B1}"/>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8" name="Segnaposto piè di pagina 7">
            <a:extLst>
              <a:ext uri="{FF2B5EF4-FFF2-40B4-BE49-F238E27FC236}">
                <a16:creationId xmlns:a16="http://schemas.microsoft.com/office/drawing/2014/main" id="{3A7E4165-AC9B-361A-4AD1-9A3C18C90A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9F80FFD-71C5-452A-EE41-F5E3B3733A1F}"/>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16643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1A2CC-32B7-00DF-0417-53E51948678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6D6966-B3F1-15AF-E3E8-B6AE3CBA68CA}"/>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4" name="Segnaposto piè di pagina 3">
            <a:extLst>
              <a:ext uri="{FF2B5EF4-FFF2-40B4-BE49-F238E27FC236}">
                <a16:creationId xmlns:a16="http://schemas.microsoft.com/office/drawing/2014/main" id="{82B63379-D561-3342-17DE-A722A275B7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741152-4F1D-A45C-F665-DB352A754451}"/>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3043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0A2342-2932-9BA1-5311-30325041924C}"/>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3" name="Segnaposto piè di pagina 2">
            <a:extLst>
              <a:ext uri="{FF2B5EF4-FFF2-40B4-BE49-F238E27FC236}">
                <a16:creationId xmlns:a16="http://schemas.microsoft.com/office/drawing/2014/main" id="{D50A7DAC-3616-B1EC-69DA-DE91165C237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4EFCF7E-B8E4-373D-F066-8DAE70F80FBC}"/>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486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9640C-E1D1-9A4D-FD7D-9938B10D39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3F9ED4-AF24-9298-F377-0AD212D8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56F5B3-D635-21DD-981A-B97D789EA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12F890-8769-0EB2-0A0F-2FED51AEB00E}"/>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8C92A19C-44D5-693F-01F0-8BC06A484D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D0EDAB-6A94-DD64-8D05-3E0302F94447}"/>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932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B84B5-CDFA-63F5-4840-0AE278D8E7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F630EE-65FA-B685-2056-408CB6C8F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C31D5C1-99DB-D17D-02FD-D94F70465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9DAFD1-170A-2372-4E6B-9EF5A1A12606}"/>
              </a:ext>
            </a:extLst>
          </p:cNvPr>
          <p:cNvSpPr>
            <a:spLocks noGrp="1"/>
          </p:cNvSpPr>
          <p:nvPr>
            <p:ph type="dt" sz="half" idx="10"/>
          </p:nvPr>
        </p:nvSpPr>
        <p:spPr/>
        <p:txBody>
          <a:bodyPr/>
          <a:lstStyle/>
          <a:p>
            <a:fld id="{A6FD4720-B9C0-4F47-AA5B-4FF5D3586A21}" type="datetimeFigureOut">
              <a:rPr lang="it-IT" smtClean="0"/>
              <a:t>05/07/2023</a:t>
            </a:fld>
            <a:endParaRPr lang="it-IT"/>
          </a:p>
        </p:txBody>
      </p:sp>
      <p:sp>
        <p:nvSpPr>
          <p:cNvPr id="6" name="Segnaposto piè di pagina 5">
            <a:extLst>
              <a:ext uri="{FF2B5EF4-FFF2-40B4-BE49-F238E27FC236}">
                <a16:creationId xmlns:a16="http://schemas.microsoft.com/office/drawing/2014/main" id="{C85D6E82-022C-2B25-9CA5-6501FE1A9D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E682A9-BEFB-B4A9-9877-8728F29B44A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920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7CD3044-2C2C-599B-11CB-524BD2CF2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2A59A34-D0CF-E73E-FD39-76A30162E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4D74A9-5D67-A1DF-378F-D56802D94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4720-B9C0-4F47-AA5B-4FF5D3586A21}" type="datetimeFigureOut">
              <a:rPr lang="it-IT" smtClean="0"/>
              <a:t>05/07/2023</a:t>
            </a:fld>
            <a:endParaRPr lang="it-IT"/>
          </a:p>
        </p:txBody>
      </p:sp>
      <p:sp>
        <p:nvSpPr>
          <p:cNvPr id="5" name="Segnaposto piè di pagina 4">
            <a:extLst>
              <a:ext uri="{FF2B5EF4-FFF2-40B4-BE49-F238E27FC236}">
                <a16:creationId xmlns:a16="http://schemas.microsoft.com/office/drawing/2014/main" id="{46D6FA17-F5AE-BD57-8890-B6023D574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F0AA830-64CF-5A50-0E0B-15928B722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F690-6742-41C9-9C7B-6FA357783CDC}" type="slidenum">
              <a:rPr lang="it-IT" smtClean="0"/>
              <a:t>‹N›</a:t>
            </a:fld>
            <a:endParaRPr lang="it-IT"/>
          </a:p>
        </p:txBody>
      </p:sp>
    </p:spTree>
    <p:extLst>
      <p:ext uri="{BB962C8B-B14F-4D97-AF65-F5344CB8AC3E}">
        <p14:creationId xmlns:p14="http://schemas.microsoft.com/office/powerpoint/2010/main" val="14200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0371EE-8197-5A4E-DEEB-5344BAD3A69C}"/>
              </a:ext>
            </a:extLst>
          </p:cNvPr>
          <p:cNvSpPr>
            <a:spLocks noGrp="1"/>
          </p:cNvSpPr>
          <p:nvPr>
            <p:ph type="ctrTitle"/>
          </p:nvPr>
        </p:nvSpPr>
        <p:spPr>
          <a:xfrm>
            <a:off x="1524000" y="2312013"/>
            <a:ext cx="9144000" cy="820225"/>
          </a:xfrm>
        </p:spPr>
        <p:txBody>
          <a:bodyPr>
            <a:spAutoFit/>
          </a:bodyPr>
          <a:lstStyle/>
          <a:p>
            <a:r>
              <a:rPr lang="it-IT" sz="3200" cap="small" dirty="0">
                <a:latin typeface="Cmu serif" panose="02000603000000000000" pitchFamily="2" charset="0"/>
                <a:ea typeface="Cmu serif" panose="02000603000000000000" pitchFamily="2" charset="0"/>
                <a:cs typeface="Cmu serif" panose="02000603000000000000" pitchFamily="2" charset="0"/>
              </a:rPr>
              <a:t>Università degli Studi di Padova</a:t>
            </a:r>
            <a:br>
              <a:rPr lang="it-IT" sz="2400" cap="small" dirty="0">
                <a:latin typeface="Cmu serif" panose="02000603000000000000" pitchFamily="2" charset="0"/>
                <a:ea typeface="Cmu serif" panose="02000603000000000000" pitchFamily="2" charset="0"/>
                <a:cs typeface="Cmu serif" panose="02000603000000000000" pitchFamily="2" charset="0"/>
              </a:rPr>
            </a:br>
            <a:r>
              <a:rPr lang="it-IT" sz="2000" cap="small" dirty="0">
                <a:latin typeface="Cmu serif" panose="02000603000000000000" pitchFamily="2" charset="0"/>
                <a:ea typeface="Cmu serif" panose="02000603000000000000" pitchFamily="2" charset="0"/>
                <a:cs typeface="Cmu serif" panose="02000603000000000000" pitchFamily="2" charset="0"/>
              </a:rPr>
              <a:t>Dipartimento di Ingegneria Industriale</a:t>
            </a:r>
            <a:endParaRPr lang="it-IT" sz="2400" cap="small" dirty="0">
              <a:latin typeface="Cmu serif" panose="02000603000000000000" pitchFamily="2" charset="0"/>
              <a:ea typeface="Cmu serif" panose="02000603000000000000" pitchFamily="2" charset="0"/>
              <a:cs typeface="Cmu serif" panose="02000603000000000000" pitchFamily="2" charset="0"/>
            </a:endParaRPr>
          </a:p>
        </p:txBody>
      </p:sp>
      <p:sp>
        <p:nvSpPr>
          <p:cNvPr id="3" name="Sottotitolo 2">
            <a:extLst>
              <a:ext uri="{FF2B5EF4-FFF2-40B4-BE49-F238E27FC236}">
                <a16:creationId xmlns:a16="http://schemas.microsoft.com/office/drawing/2014/main" id="{516671CA-3336-E3A7-A47D-ED332929D744}"/>
              </a:ext>
            </a:extLst>
          </p:cNvPr>
          <p:cNvSpPr>
            <a:spLocks noGrp="1"/>
          </p:cNvSpPr>
          <p:nvPr>
            <p:ph type="subTitle" idx="1"/>
          </p:nvPr>
        </p:nvSpPr>
        <p:spPr>
          <a:xfrm>
            <a:off x="1524000" y="4025334"/>
            <a:ext cx="9144000" cy="991041"/>
          </a:xfrm>
        </p:spPr>
        <p:txBody>
          <a:bodyPr>
            <a:spAutoFit/>
          </a:bodyPr>
          <a:lstStyle/>
          <a:p>
            <a:r>
              <a:rPr lang="it-IT" sz="3200" b="1" dirty="0">
                <a:latin typeface="Cmu serif" panose="02000603000000000000" pitchFamily="2" charset="0"/>
                <a:ea typeface="Cmu serif" panose="02000603000000000000" pitchFamily="2" charset="0"/>
                <a:cs typeface="Cmu serif" panose="02000603000000000000" pitchFamily="2" charset="0"/>
              </a:rPr>
              <a:t>«Raccolta e analisi dei dati di volo per un velivolo a controllo remoto»</a:t>
            </a:r>
          </a:p>
        </p:txBody>
      </p:sp>
      <p:pic>
        <p:nvPicPr>
          <p:cNvPr id="5" name="Immagine 4" descr="Immagine che contiene testo, Carattere, Elementi grafici, logo">
            <a:extLst>
              <a:ext uri="{FF2B5EF4-FFF2-40B4-BE49-F238E27FC236}">
                <a16:creationId xmlns:a16="http://schemas.microsoft.com/office/drawing/2014/main" id="{4880F6B0-E387-7414-F704-C8A1DE5F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65" y="601498"/>
            <a:ext cx="2606933" cy="1178275"/>
          </a:xfrm>
          <a:prstGeom prst="rect">
            <a:avLst/>
          </a:prstGeom>
        </p:spPr>
      </p:pic>
      <p:pic>
        <p:nvPicPr>
          <p:cNvPr id="7" name="Immagine 6" descr="Immagine che contiene testo, Carattere, Elementi grafici, grafica&#10;&#10;Descrizione generata automaticamente">
            <a:extLst>
              <a:ext uri="{FF2B5EF4-FFF2-40B4-BE49-F238E27FC236}">
                <a16:creationId xmlns:a16="http://schemas.microsoft.com/office/drawing/2014/main" id="{16F95F4D-A91C-B10F-053B-F5B2BDC1A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702" y="803830"/>
            <a:ext cx="2326392" cy="773609"/>
          </a:xfrm>
          <a:prstGeom prst="rect">
            <a:avLst/>
          </a:prstGeom>
        </p:spPr>
      </p:pic>
      <p:sp>
        <p:nvSpPr>
          <p:cNvPr id="9" name="CasellaDiTesto 8">
            <a:extLst>
              <a:ext uri="{FF2B5EF4-FFF2-40B4-BE49-F238E27FC236}">
                <a16:creationId xmlns:a16="http://schemas.microsoft.com/office/drawing/2014/main" id="{9E9CE7A8-15F6-9784-083F-AE70F2B4622A}"/>
              </a:ext>
            </a:extLst>
          </p:cNvPr>
          <p:cNvSpPr txBox="1"/>
          <p:nvPr/>
        </p:nvSpPr>
        <p:spPr>
          <a:xfrm>
            <a:off x="4362192" y="3378731"/>
            <a:ext cx="3467616"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Relazione per la prova finale:</a:t>
            </a:r>
          </a:p>
        </p:txBody>
      </p:sp>
      <p:sp>
        <p:nvSpPr>
          <p:cNvPr id="10" name="CasellaDiTesto 9">
            <a:extLst>
              <a:ext uri="{FF2B5EF4-FFF2-40B4-BE49-F238E27FC236}">
                <a16:creationId xmlns:a16="http://schemas.microsoft.com/office/drawing/2014/main" id="{DEDE8307-AC72-DE99-A9F9-6BA9AB1A0030}"/>
              </a:ext>
            </a:extLst>
          </p:cNvPr>
          <p:cNvSpPr txBox="1"/>
          <p:nvPr/>
        </p:nvSpPr>
        <p:spPr>
          <a:xfrm>
            <a:off x="981254" y="5548616"/>
            <a:ext cx="3879588" cy="707886"/>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Relatore: Prof. Francesco Picano</a:t>
            </a:r>
          </a:p>
          <a:p>
            <a:r>
              <a:rPr lang="it-IT" sz="2000" dirty="0">
                <a:latin typeface="Cmu serif" panose="02000603000000000000" pitchFamily="2" charset="0"/>
                <a:ea typeface="Cmu serif" panose="02000603000000000000" pitchFamily="2" charset="0"/>
                <a:cs typeface="Cmu serif" panose="02000603000000000000" pitchFamily="2" charset="0"/>
              </a:rPr>
              <a:t>Laureando: Emanuele Cason</a:t>
            </a:r>
          </a:p>
        </p:txBody>
      </p:sp>
      <p:sp>
        <p:nvSpPr>
          <p:cNvPr id="11" name="CasellaDiTesto 10">
            <a:extLst>
              <a:ext uri="{FF2B5EF4-FFF2-40B4-BE49-F238E27FC236}">
                <a16:creationId xmlns:a16="http://schemas.microsoft.com/office/drawing/2014/main" id="{DB073266-62DE-AAF2-CC7F-9211AB4047DE}"/>
              </a:ext>
            </a:extLst>
          </p:cNvPr>
          <p:cNvSpPr txBox="1"/>
          <p:nvPr/>
        </p:nvSpPr>
        <p:spPr>
          <a:xfrm>
            <a:off x="8491732" y="5702504"/>
            <a:ext cx="2719014"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Padova, 13 luglio 2023</a:t>
            </a:r>
          </a:p>
        </p:txBody>
      </p:sp>
    </p:spTree>
    <p:extLst>
      <p:ext uri="{BB962C8B-B14F-4D97-AF65-F5344CB8AC3E}">
        <p14:creationId xmlns:p14="http://schemas.microsoft.com/office/powerpoint/2010/main" val="270303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verificare l’accettabilità dell’ipotesi, si è confrontata la sola forza propulsiva (T), ovvero l’unica considerata durante il dimensionamento, nota in funzione della velocità dai test condotti in galleria del vento, con la forza risultante (R), ottenibile anch’essa in funzione della velocità dai dati di massa e accelerazione del velivolo al decollo.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pic>
        <p:nvPicPr>
          <p:cNvPr id="5" name="Immagine 4">
            <a:extLst>
              <a:ext uri="{FF2B5EF4-FFF2-40B4-BE49-F238E27FC236}">
                <a16:creationId xmlns:a16="http://schemas.microsoft.com/office/drawing/2014/main" id="{C1E09374-937E-62C2-9742-306D6156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012" y="3545934"/>
            <a:ext cx="4441975" cy="534474"/>
          </a:xfrm>
          <a:prstGeom prst="rect">
            <a:avLst/>
          </a:prstGeom>
        </p:spPr>
      </p:pic>
      <p:sp>
        <p:nvSpPr>
          <p:cNvPr id="6" name="CasellaDiTesto 5">
            <a:extLst>
              <a:ext uri="{FF2B5EF4-FFF2-40B4-BE49-F238E27FC236}">
                <a16:creationId xmlns:a16="http://schemas.microsoft.com/office/drawing/2014/main" id="{BF0FD376-498A-BC6D-15C8-0ADA6E47E3A3}"/>
              </a:ext>
            </a:extLst>
          </p:cNvPr>
          <p:cNvSpPr txBox="1"/>
          <p:nvPr/>
        </p:nvSpPr>
        <p:spPr>
          <a:xfrm>
            <a:off x="900002" y="4379007"/>
            <a:ext cx="10391998" cy="193899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una maggiore affidabilità dei dati di accelerazione, si sono utilizzati due misure di origine diversa,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La variazione di velocità nel tempo, misurata dal modulo GNSS a partire dai dati di posizione satellitari.</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 dati dell’accelerometro.</a:t>
            </a:r>
          </a:p>
        </p:txBody>
      </p:sp>
    </p:spTree>
    <p:extLst>
      <p:ext uri="{BB962C8B-B14F-4D97-AF65-F5344CB8AC3E}">
        <p14:creationId xmlns:p14="http://schemas.microsoft.com/office/powerpoint/2010/main" val="322012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63121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calcolo dei tre set di dati è stato eseguito da un secondo script Python e ha prodotto per ogni volo diagrammi tutti simili tra loro, con un andamento analogo a quello riportato.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come la forza risultante abbia un valore vicino al 50% della forza propulsiva. Di conseguenza le forze resistenti non possono essere considerate trascurabili.</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pic>
        <p:nvPicPr>
          <p:cNvPr id="10" name="Immagine 9" descr="Immagine che contiene testo, diagramma, linea, Diagramma&#10;&#10;Descrizione generata automaticamente">
            <a:extLst>
              <a:ext uri="{FF2B5EF4-FFF2-40B4-BE49-F238E27FC236}">
                <a16:creationId xmlns:a16="http://schemas.microsoft.com/office/drawing/2014/main" id="{55B6CB4E-5F7A-668F-E757-295DC1BC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287" y="3601407"/>
            <a:ext cx="3622121" cy="2716591"/>
          </a:xfrm>
          <a:prstGeom prst="rect">
            <a:avLst/>
          </a:prstGeom>
        </p:spPr>
      </p:pic>
      <p:pic>
        <p:nvPicPr>
          <p:cNvPr id="12" name="Immagine 11" descr="Immagine che contiene testo, diagramma, linea, Diagramma&#10;&#10;Descrizione generata automaticamente">
            <a:extLst>
              <a:ext uri="{FF2B5EF4-FFF2-40B4-BE49-F238E27FC236}">
                <a16:creationId xmlns:a16="http://schemas.microsoft.com/office/drawing/2014/main" id="{105ABA4B-AE3E-C0FA-4DA6-6A97B3393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939" y="3601408"/>
            <a:ext cx="3622121" cy="2716591"/>
          </a:xfrm>
          <a:prstGeom prst="rect">
            <a:avLst/>
          </a:prstGeom>
        </p:spPr>
      </p:pic>
      <p:pic>
        <p:nvPicPr>
          <p:cNvPr id="14" name="Immagine 13" descr="Immagine che contiene testo, diagramma, linea, Diagramma">
            <a:extLst>
              <a:ext uri="{FF2B5EF4-FFF2-40B4-BE49-F238E27FC236}">
                <a16:creationId xmlns:a16="http://schemas.microsoft.com/office/drawing/2014/main" id="{101990A3-537E-46C2-CF95-FC7D59394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591" y="3601407"/>
            <a:ext cx="3622121" cy="2716591"/>
          </a:xfrm>
          <a:prstGeom prst="rect">
            <a:avLst/>
          </a:prstGeom>
        </p:spPr>
      </p:pic>
    </p:spTree>
    <p:extLst>
      <p:ext uri="{BB962C8B-B14F-4D97-AF65-F5344CB8AC3E}">
        <p14:creationId xmlns:p14="http://schemas.microsoft.com/office/powerpoint/2010/main" val="335423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1. Introduzione</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necessità di disporre di un sistema di registrazione e trasmissione dei dati di volo (telemetria), è nata da vari obbiettivi: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Prevedere i punteggi conseguenti alle singole esercitazioni di preparazione svolte nei mesi precedenti alla gara.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Individuare le migliori condizioni di manovra.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Verificare l’accettabilità delle approssimazioni, delle relazioni analitiche e dei processi adottati durante il dimensionamento e design preliminare del velivolo.</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Valutare le prestazioni durante il collaudo.</a:t>
            </a:r>
          </a:p>
          <a:p>
            <a:pPr marL="800100" lvl="1" indent="-342900" algn="just">
              <a:buFont typeface="Arial" panose="020B0604020202020204" pitchFamily="34" charset="0"/>
              <a:buChar char="•"/>
            </a:pPr>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considerando vantaggi e svantaggi delle due possibilità, si è deciso di progettare, sviluppare ed integrare il sistema da zero, rinunciando ad alternative prefabbricate. </a:t>
            </a:r>
          </a:p>
        </p:txBody>
      </p:sp>
    </p:spTree>
    <p:extLst>
      <p:ext uri="{BB962C8B-B14F-4D97-AF65-F5344CB8AC3E}">
        <p14:creationId xmlns:p14="http://schemas.microsoft.com/office/powerpoint/2010/main" val="19991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195999"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dispositivo a bordo del velivolo è stato progettato con un architettura centralizzata e modulare, programmato con un firmware appositamente creato.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un microcontrollore interroga i sensori installati, registra i dati di volo ottenuti in una memoria non volatile e, tramite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li inoltra a terra in tempo reale.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La modularità ha consentito di implementare un numero variabile di sensori, in base alle necessità del momento.</a:t>
            </a:r>
          </a:p>
        </p:txBody>
      </p:sp>
      <p:pic>
        <p:nvPicPr>
          <p:cNvPr id="7" name="Immagine 6" descr="Immagine che contiene computer, computer, terreno, seduto">
            <a:extLst>
              <a:ext uri="{FF2B5EF4-FFF2-40B4-BE49-F238E27FC236}">
                <a16:creationId xmlns:a16="http://schemas.microsoft.com/office/drawing/2014/main" id="{54171E61-FD57-D91D-737F-BE098AA4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88" y="1923897"/>
            <a:ext cx="4223611" cy="4225448"/>
          </a:xfrm>
          <a:prstGeom prst="rect">
            <a:avLst/>
          </a:prstGeom>
        </p:spPr>
      </p:pic>
    </p:spTree>
    <p:extLst>
      <p:ext uri="{BB962C8B-B14F-4D97-AF65-F5344CB8AC3E}">
        <p14:creationId xmlns:p14="http://schemas.microsoft.com/office/powerpoint/2010/main" val="39647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pic>
        <p:nvPicPr>
          <p:cNvPr id="5" name="Immagine 4" descr="Immagine che contiene testo, schermata, diagramma, linea">
            <a:extLst>
              <a:ext uri="{FF2B5EF4-FFF2-40B4-BE49-F238E27FC236}">
                <a16:creationId xmlns:a16="http://schemas.microsoft.com/office/drawing/2014/main" id="{86EC3F4C-6D78-8710-4EE0-50D8971F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000" y="2033126"/>
            <a:ext cx="8244000" cy="4116219"/>
          </a:xfrm>
          <a:prstGeom prst="rect">
            <a:avLst/>
          </a:prstGeom>
        </p:spPr>
      </p:pic>
    </p:spTree>
    <p:extLst>
      <p:ext uri="{BB962C8B-B14F-4D97-AF65-F5344CB8AC3E}">
        <p14:creationId xmlns:p14="http://schemas.microsoft.com/office/powerpoint/2010/main" val="38473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2.2. Stazione di terra</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86232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stazione di terra permette il monitoraggio in tempo reale dei valori misurati dal modulo a bordo e l’analisi degli stessi, in differita, a partire dai file di log generati.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Per mezzo di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complementare a quello precedentemente citato e connesso ad un altro microcontrollore, vengono ricevuti e decodificati i pacchetti provenienti dal velivolo e i relativi dati inviati al computer tramite comunicazione seriale.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monitoraggio è svolto attraverso il software OpenC3 COSMOS, mentre il post-processing è affidato a vari script Python e MATLAB appositamente creati. </a:t>
            </a:r>
          </a:p>
        </p:txBody>
      </p:sp>
      <p:pic>
        <p:nvPicPr>
          <p:cNvPr id="5" name="Immagine 4">
            <a:extLst>
              <a:ext uri="{FF2B5EF4-FFF2-40B4-BE49-F238E27FC236}">
                <a16:creationId xmlns:a16="http://schemas.microsoft.com/office/drawing/2014/main" id="{1BF64A51-174B-4FE9-55AA-382AA11F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78" y="5231543"/>
            <a:ext cx="8189843" cy="737939"/>
          </a:xfrm>
          <a:prstGeom prst="rect">
            <a:avLst/>
          </a:prstGeom>
        </p:spPr>
      </p:pic>
    </p:spTree>
    <p:extLst>
      <p:ext uri="{BB962C8B-B14F-4D97-AF65-F5344CB8AC3E}">
        <p14:creationId xmlns:p14="http://schemas.microsoft.com/office/powerpoint/2010/main" val="19837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3. Previsione dei punteggi</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606816"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E’ stata eseguita elaborando i log del modulo GNSS per mezzo di uno script Python apposito. In particolare quest’ultimo permette di determinare l’istante di decollo nominale, distinguendolo dai falsi positivi.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Noto l’istante di decollo nominale, lo script calcola i valori dei fattori da considerare per l’attribuzione del punteggio: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Payload</a:t>
            </a:r>
            <a:r>
              <a:rPr lang="it-IT" sz="2000" dirty="0">
                <a:latin typeface="Cmu serif" panose="02000603000000000000" pitchFamily="2" charset="0"/>
                <a:ea typeface="Cmu serif" panose="02000603000000000000" pitchFamily="2" charset="0"/>
                <a:cs typeface="Cmu serif" panose="02000603000000000000" pitchFamily="2" charset="0"/>
              </a:rPr>
              <a:t> in termini di massa.</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Altitudine</a:t>
            </a:r>
            <a:r>
              <a:rPr lang="it-IT" sz="2000" dirty="0">
                <a:latin typeface="Cmu serif" panose="02000603000000000000" pitchFamily="2" charset="0"/>
                <a:ea typeface="Cmu serif" panose="02000603000000000000" pitchFamily="2" charset="0"/>
                <a:cs typeface="Cmu serif" panose="02000603000000000000" pitchFamily="2" charset="0"/>
              </a:rPr>
              <a:t> a t+60s</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Distanza</a:t>
            </a:r>
            <a:r>
              <a:rPr lang="it-IT" sz="2000" dirty="0">
                <a:latin typeface="Cmu serif" panose="02000603000000000000" pitchFamily="2" charset="0"/>
                <a:ea typeface="Cmu serif" panose="02000603000000000000" pitchFamily="2" charset="0"/>
                <a:cs typeface="Cmu serif" panose="02000603000000000000" pitchFamily="2" charset="0"/>
              </a:rPr>
              <a:t> tra t+60s e t+180s</a:t>
            </a:r>
          </a:p>
        </p:txBody>
      </p:sp>
      <p:pic>
        <p:nvPicPr>
          <p:cNvPr id="8" name="Immagine 7" descr="Immagine che contiene testo, schermata, software, computer&#10;&#10;Descrizione generata automaticamente">
            <a:extLst>
              <a:ext uri="{FF2B5EF4-FFF2-40B4-BE49-F238E27FC236}">
                <a16:creationId xmlns:a16="http://schemas.microsoft.com/office/drawing/2014/main" id="{61EFD6EF-3F8E-63B6-BA23-D2F4C2C6B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3" y="1702645"/>
            <a:ext cx="4255096" cy="4535932"/>
          </a:xfrm>
          <a:prstGeom prst="rect">
            <a:avLst/>
          </a:prstGeom>
        </p:spPr>
      </p:pic>
    </p:spTree>
    <p:extLst>
      <p:ext uri="{BB962C8B-B14F-4D97-AF65-F5344CB8AC3E}">
        <p14:creationId xmlns:p14="http://schemas.microsoft.com/office/powerpoint/2010/main" val="20380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569936"/>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 Verifica del processo di dimensionamento del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L’algoritmo utilizzato per ottenere i design preliminari dei velivoli del 2019 e 2022, per la sua elevata complessità ha comportato la necessità di fare svariate approssimazioni [4][5]. I dati empirici raccolti hanno permesso di verificare l’accettabilità di alcune di tali approssimazioni. Il processo di dimensionamento ha la struttura seguente:</a:t>
            </a:r>
          </a:p>
        </p:txBody>
      </p:sp>
      <p:pic>
        <p:nvPicPr>
          <p:cNvPr id="5" name="Immagine 4" descr="Immagine che contiene testo, schermata, Carattere, linea">
            <a:extLst>
              <a:ext uri="{FF2B5EF4-FFF2-40B4-BE49-F238E27FC236}">
                <a16:creationId xmlns:a16="http://schemas.microsoft.com/office/drawing/2014/main" id="{346679E3-ACC6-F7DC-8B7F-B74928A94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95" y="3692660"/>
            <a:ext cx="9215409" cy="2308266"/>
          </a:xfrm>
          <a:prstGeom prst="rect">
            <a:avLst/>
          </a:prstGeom>
        </p:spPr>
      </p:pic>
    </p:spTree>
    <p:extLst>
      <p:ext uri="{BB962C8B-B14F-4D97-AF65-F5344CB8AC3E}">
        <p14:creationId xmlns:p14="http://schemas.microsoft.com/office/powerpoint/2010/main" val="384550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55454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Con il collaudo si sono osservate delle forti discrepanze tra distanza e velocità di decollo reali e di progetto. Questo ha spinto ad indagare il secondo step del processo, presso il quale vengono considerate ipotesi e approssimazioni forti.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La potenza disponibile fornita dal sistema propulsivo viene prevista attraverso un modello che combina i dati </a:t>
            </a:r>
            <a:r>
              <a:rPr lang="it-IT" sz="2000" dirty="0" err="1">
                <a:latin typeface="Cmu serif" panose="02000603000000000000" pitchFamily="2" charset="0"/>
                <a:ea typeface="Cmu serif" panose="02000603000000000000" pitchFamily="2" charset="0"/>
                <a:cs typeface="Cmu serif" panose="02000603000000000000" pitchFamily="2" charset="0"/>
              </a:rPr>
              <a:t>eCalc</a:t>
            </a:r>
            <a:r>
              <a:rPr lang="it-IT" sz="2000" dirty="0">
                <a:latin typeface="Cmu serif" panose="02000603000000000000" pitchFamily="2" charset="0"/>
                <a:ea typeface="Cmu serif" panose="02000603000000000000" pitchFamily="2" charset="0"/>
                <a:cs typeface="Cmu serif" panose="02000603000000000000" pitchFamily="2" charset="0"/>
              </a:rPr>
              <a:t> sul motore, con quelli del datasheet dell’elica.</a:t>
            </a: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Vengono assunte tutte le forze resistenti trascurabili, assumendo che tutta la potenza propulsiva disponibile sia impiegata per accelerare il velivolo.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 Verifica del processo di dimensionamento del velivolo – criticità del secondo step</a:t>
            </a:r>
          </a:p>
        </p:txBody>
      </p:sp>
      <p:pic>
        <p:nvPicPr>
          <p:cNvPr id="10" name="Immagine 9" descr="Immagine che contiene diagramma">
            <a:extLst>
              <a:ext uri="{FF2B5EF4-FFF2-40B4-BE49-F238E27FC236}">
                <a16:creationId xmlns:a16="http://schemas.microsoft.com/office/drawing/2014/main" id="{66339F29-3CA2-27E5-1048-F0E5CFF8D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591" y="4642941"/>
            <a:ext cx="6148811" cy="1645123"/>
          </a:xfrm>
          <a:prstGeom prst="rect">
            <a:avLst/>
          </a:prstGeom>
        </p:spPr>
      </p:pic>
    </p:spTree>
    <p:extLst>
      <p:ext uri="{BB962C8B-B14F-4D97-AF65-F5344CB8AC3E}">
        <p14:creationId xmlns:p14="http://schemas.microsoft.com/office/powerpoint/2010/main" val="35724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4484751"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A partire dai dati resi disponibili sui test condotti in galleria del vento [6], della stessa configurazione elica-motore a throttle massimo, è stato operato, tramite script MATLAB, un confronto tra dati empirici e previsti.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il modello utilizzato per la previsione commette un errore relativo che arriva al 30%. Questo evidenzia l’importanza di partire da dati empirici della potenza disponibile nei dimensionamenti futuri.</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1" y="569936"/>
            <a:ext cx="7767079" cy="87870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4.2.1 Verifica dei risultati di potenza propulsiva disponibile</a:t>
            </a:r>
          </a:p>
        </p:txBody>
      </p:sp>
      <p:pic>
        <p:nvPicPr>
          <p:cNvPr id="3" name="Immagine 2" descr="Immagine che contiene testo, diagramma, linea, Diagramma&#10;&#10;Descrizione generata automaticamente">
            <a:extLst>
              <a:ext uri="{FF2B5EF4-FFF2-40B4-BE49-F238E27FC236}">
                <a16:creationId xmlns:a16="http://schemas.microsoft.com/office/drawing/2014/main" id="{C58805BF-C513-7F68-31E5-43E3A7545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52" y="1788527"/>
            <a:ext cx="5907246" cy="4364167"/>
          </a:xfrm>
          <a:prstGeom prst="rect">
            <a:avLst/>
          </a:prstGeom>
        </p:spPr>
      </p:pic>
    </p:spTree>
    <p:extLst>
      <p:ext uri="{BB962C8B-B14F-4D97-AF65-F5344CB8AC3E}">
        <p14:creationId xmlns:p14="http://schemas.microsoft.com/office/powerpoint/2010/main" val="2845049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855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Cmu serif</vt:lpstr>
      <vt:lpstr>Tema di Office</vt:lpstr>
      <vt:lpstr>Università degli Studi di Padova Dipartimento di Ingegneria Industriale</vt:lpstr>
      <vt:lpstr>1. Introduzione</vt:lpstr>
      <vt:lpstr>2.1. Dispositivo lato velivolo</vt:lpstr>
      <vt:lpstr>2.1. Dispositivo lato velivolo</vt:lpstr>
      <vt:lpstr>2.2. Stazione di terra</vt:lpstr>
      <vt:lpstr>3. Previsione dei punteggi</vt:lpstr>
      <vt:lpstr>4. Verifica del processo di dimensionamento del velivolo</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Padova Dipartimento di Ingegneria Industriale</dc:title>
  <dc:creator>Cason Emanuele</dc:creator>
  <cp:lastModifiedBy>Cason Emanuele</cp:lastModifiedBy>
  <cp:revision>9</cp:revision>
  <dcterms:created xsi:type="dcterms:W3CDTF">2023-07-04T15:40:48Z</dcterms:created>
  <dcterms:modified xsi:type="dcterms:W3CDTF">2023-07-05T11:59:17Z</dcterms:modified>
</cp:coreProperties>
</file>