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8" r:id="rId12"/>
    <p:sldId id="267" r:id="rId13"/>
    <p:sldId id="269" r:id="rId14"/>
    <p:sldId id="270" r:id="rId15"/>
    <p:sldId id="271"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AC5EA5-8787-589B-5075-150C161F33E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17CF65F-56F2-5C88-2833-2CBAAB47C9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D3E481D-0950-B807-2DE2-1F0D69528A0E}"/>
              </a:ext>
            </a:extLst>
          </p:cNvPr>
          <p:cNvSpPr>
            <a:spLocks noGrp="1"/>
          </p:cNvSpPr>
          <p:nvPr>
            <p:ph type="dt" sz="half" idx="10"/>
          </p:nvPr>
        </p:nvSpPr>
        <p:spPr/>
        <p:txBody>
          <a:bodyPr/>
          <a:lstStyle/>
          <a:p>
            <a:fld id="{A6FD4720-B9C0-4F47-AA5B-4FF5D3586A21}" type="datetimeFigureOut">
              <a:rPr lang="it-IT" smtClean="0"/>
              <a:t>06/07/2023</a:t>
            </a:fld>
            <a:endParaRPr lang="it-IT"/>
          </a:p>
        </p:txBody>
      </p:sp>
      <p:sp>
        <p:nvSpPr>
          <p:cNvPr id="5" name="Segnaposto piè di pagina 4">
            <a:extLst>
              <a:ext uri="{FF2B5EF4-FFF2-40B4-BE49-F238E27FC236}">
                <a16:creationId xmlns:a16="http://schemas.microsoft.com/office/drawing/2014/main" id="{ED85C609-C3BC-0FE3-52EF-9B9E43E08BE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3F8346C-2A79-5049-1ADC-A4CCC32D3555}"/>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629741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68CB8F-813C-0372-8F8B-46592FD94C7F}"/>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40A923C-E745-CF0A-12DB-29E92ECAD5CF}"/>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316E05F-9CB4-9705-A439-C8E72B76A009}"/>
              </a:ext>
            </a:extLst>
          </p:cNvPr>
          <p:cNvSpPr>
            <a:spLocks noGrp="1"/>
          </p:cNvSpPr>
          <p:nvPr>
            <p:ph type="dt" sz="half" idx="10"/>
          </p:nvPr>
        </p:nvSpPr>
        <p:spPr/>
        <p:txBody>
          <a:bodyPr/>
          <a:lstStyle/>
          <a:p>
            <a:fld id="{A6FD4720-B9C0-4F47-AA5B-4FF5D3586A21}" type="datetimeFigureOut">
              <a:rPr lang="it-IT" smtClean="0"/>
              <a:t>06/07/2023</a:t>
            </a:fld>
            <a:endParaRPr lang="it-IT"/>
          </a:p>
        </p:txBody>
      </p:sp>
      <p:sp>
        <p:nvSpPr>
          <p:cNvPr id="5" name="Segnaposto piè di pagina 4">
            <a:extLst>
              <a:ext uri="{FF2B5EF4-FFF2-40B4-BE49-F238E27FC236}">
                <a16:creationId xmlns:a16="http://schemas.microsoft.com/office/drawing/2014/main" id="{B6530F30-D527-58D2-8B7C-70478F00663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7F01996-66C9-595A-EE5B-D44EBE27A376}"/>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2031042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4FDA7A3-7084-D00C-4988-EA61B075B852}"/>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AE24177-6C17-50A2-36F5-A9F4CDB0F11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F5A1FC2-BFE6-A869-7E1E-782E13CB8083}"/>
              </a:ext>
            </a:extLst>
          </p:cNvPr>
          <p:cNvSpPr>
            <a:spLocks noGrp="1"/>
          </p:cNvSpPr>
          <p:nvPr>
            <p:ph type="dt" sz="half" idx="10"/>
          </p:nvPr>
        </p:nvSpPr>
        <p:spPr/>
        <p:txBody>
          <a:bodyPr/>
          <a:lstStyle/>
          <a:p>
            <a:fld id="{A6FD4720-B9C0-4F47-AA5B-4FF5D3586A21}" type="datetimeFigureOut">
              <a:rPr lang="it-IT" smtClean="0"/>
              <a:t>06/07/2023</a:t>
            </a:fld>
            <a:endParaRPr lang="it-IT"/>
          </a:p>
        </p:txBody>
      </p:sp>
      <p:sp>
        <p:nvSpPr>
          <p:cNvPr id="5" name="Segnaposto piè di pagina 4">
            <a:extLst>
              <a:ext uri="{FF2B5EF4-FFF2-40B4-BE49-F238E27FC236}">
                <a16:creationId xmlns:a16="http://schemas.microsoft.com/office/drawing/2014/main" id="{7FE21428-CF48-1F01-C226-FC68919EF0F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7D00E3C-BD9B-10A7-BD79-82A9E93CB27A}"/>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717576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7C7F2D-D01F-B683-7A06-6F1EE2BA05E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EA09F3D-CA6E-B18E-B0A4-7D9E62B7E64D}"/>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1EAEE44-EF8B-5082-2D01-A9D6B422B099}"/>
              </a:ext>
            </a:extLst>
          </p:cNvPr>
          <p:cNvSpPr>
            <a:spLocks noGrp="1"/>
          </p:cNvSpPr>
          <p:nvPr>
            <p:ph type="dt" sz="half" idx="10"/>
          </p:nvPr>
        </p:nvSpPr>
        <p:spPr/>
        <p:txBody>
          <a:bodyPr/>
          <a:lstStyle/>
          <a:p>
            <a:fld id="{A6FD4720-B9C0-4F47-AA5B-4FF5D3586A21}" type="datetimeFigureOut">
              <a:rPr lang="it-IT" smtClean="0"/>
              <a:t>06/07/2023</a:t>
            </a:fld>
            <a:endParaRPr lang="it-IT"/>
          </a:p>
        </p:txBody>
      </p:sp>
      <p:sp>
        <p:nvSpPr>
          <p:cNvPr id="5" name="Segnaposto piè di pagina 4">
            <a:extLst>
              <a:ext uri="{FF2B5EF4-FFF2-40B4-BE49-F238E27FC236}">
                <a16:creationId xmlns:a16="http://schemas.microsoft.com/office/drawing/2014/main" id="{BC1C7AA9-CFD0-9DD9-F140-EE7B53AC89A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0B46126-7C80-B02D-85D4-F8CFE4769568}"/>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3360318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637EE0-158E-1698-69E9-D84D1B445F4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BF706E0-41B0-D1E1-8900-EC4871FFB8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C5B1ABB-4DF7-6517-1A19-3B0AD8A1F22B}"/>
              </a:ext>
            </a:extLst>
          </p:cNvPr>
          <p:cNvSpPr>
            <a:spLocks noGrp="1"/>
          </p:cNvSpPr>
          <p:nvPr>
            <p:ph type="dt" sz="half" idx="10"/>
          </p:nvPr>
        </p:nvSpPr>
        <p:spPr/>
        <p:txBody>
          <a:bodyPr/>
          <a:lstStyle/>
          <a:p>
            <a:fld id="{A6FD4720-B9C0-4F47-AA5B-4FF5D3586A21}" type="datetimeFigureOut">
              <a:rPr lang="it-IT" smtClean="0"/>
              <a:t>06/07/2023</a:t>
            </a:fld>
            <a:endParaRPr lang="it-IT"/>
          </a:p>
        </p:txBody>
      </p:sp>
      <p:sp>
        <p:nvSpPr>
          <p:cNvPr id="5" name="Segnaposto piè di pagina 4">
            <a:extLst>
              <a:ext uri="{FF2B5EF4-FFF2-40B4-BE49-F238E27FC236}">
                <a16:creationId xmlns:a16="http://schemas.microsoft.com/office/drawing/2014/main" id="{EE3F25F3-1251-D6F7-728B-1BADA6F72BB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97BAA5D-2FBD-BFAB-0DD1-089A193F61C0}"/>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853174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D93C8A-B1D6-B0E0-0506-542CDF0E7F7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EE5C77F-893E-82B2-3ED7-E77DB4639377}"/>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524DE89-7807-CE54-C8A8-72F0E12DBD3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4635A9A-9B9F-566F-4C7F-D11BF5FFC7C8}"/>
              </a:ext>
            </a:extLst>
          </p:cNvPr>
          <p:cNvSpPr>
            <a:spLocks noGrp="1"/>
          </p:cNvSpPr>
          <p:nvPr>
            <p:ph type="dt" sz="half" idx="10"/>
          </p:nvPr>
        </p:nvSpPr>
        <p:spPr/>
        <p:txBody>
          <a:bodyPr/>
          <a:lstStyle/>
          <a:p>
            <a:fld id="{A6FD4720-B9C0-4F47-AA5B-4FF5D3586A21}" type="datetimeFigureOut">
              <a:rPr lang="it-IT" smtClean="0"/>
              <a:t>06/07/2023</a:t>
            </a:fld>
            <a:endParaRPr lang="it-IT"/>
          </a:p>
        </p:txBody>
      </p:sp>
      <p:sp>
        <p:nvSpPr>
          <p:cNvPr id="6" name="Segnaposto piè di pagina 5">
            <a:extLst>
              <a:ext uri="{FF2B5EF4-FFF2-40B4-BE49-F238E27FC236}">
                <a16:creationId xmlns:a16="http://schemas.microsoft.com/office/drawing/2014/main" id="{6A846475-66B6-0318-F0C2-38FEDE684E3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E15D53E-B71E-0E28-1A72-DA55CC32AD9E}"/>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40821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DBDB96-F049-ABC5-D2F7-1EF553B1FB3B}"/>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C9A44DB-2D93-4E87-CA35-575B16D5D5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B0DD66F-0175-5FC9-0791-F7803CD4CE48}"/>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82C45DBE-347F-3096-B95C-D1D3F6AF28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75ABDEF-64E2-E3DC-0E3B-D85FEAA2381A}"/>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346A50B-0A08-5E8C-3DFE-84C6641FF5B1}"/>
              </a:ext>
            </a:extLst>
          </p:cNvPr>
          <p:cNvSpPr>
            <a:spLocks noGrp="1"/>
          </p:cNvSpPr>
          <p:nvPr>
            <p:ph type="dt" sz="half" idx="10"/>
          </p:nvPr>
        </p:nvSpPr>
        <p:spPr/>
        <p:txBody>
          <a:bodyPr/>
          <a:lstStyle/>
          <a:p>
            <a:fld id="{A6FD4720-B9C0-4F47-AA5B-4FF5D3586A21}" type="datetimeFigureOut">
              <a:rPr lang="it-IT" smtClean="0"/>
              <a:t>06/07/2023</a:t>
            </a:fld>
            <a:endParaRPr lang="it-IT"/>
          </a:p>
        </p:txBody>
      </p:sp>
      <p:sp>
        <p:nvSpPr>
          <p:cNvPr id="8" name="Segnaposto piè di pagina 7">
            <a:extLst>
              <a:ext uri="{FF2B5EF4-FFF2-40B4-BE49-F238E27FC236}">
                <a16:creationId xmlns:a16="http://schemas.microsoft.com/office/drawing/2014/main" id="{3A7E4165-AC9B-361A-4AD1-9A3C18C90A1B}"/>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D9F80FFD-71C5-452A-EE41-F5E3B3733A1F}"/>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16643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91A2CC-32B7-00DF-0417-53E51948678D}"/>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556D6966-B3F1-15AF-E3E8-B6AE3CBA68CA}"/>
              </a:ext>
            </a:extLst>
          </p:cNvPr>
          <p:cNvSpPr>
            <a:spLocks noGrp="1"/>
          </p:cNvSpPr>
          <p:nvPr>
            <p:ph type="dt" sz="half" idx="10"/>
          </p:nvPr>
        </p:nvSpPr>
        <p:spPr/>
        <p:txBody>
          <a:bodyPr/>
          <a:lstStyle/>
          <a:p>
            <a:fld id="{A6FD4720-B9C0-4F47-AA5B-4FF5D3586A21}" type="datetimeFigureOut">
              <a:rPr lang="it-IT" smtClean="0"/>
              <a:t>06/07/2023</a:t>
            </a:fld>
            <a:endParaRPr lang="it-IT"/>
          </a:p>
        </p:txBody>
      </p:sp>
      <p:sp>
        <p:nvSpPr>
          <p:cNvPr id="4" name="Segnaposto piè di pagina 3">
            <a:extLst>
              <a:ext uri="{FF2B5EF4-FFF2-40B4-BE49-F238E27FC236}">
                <a16:creationId xmlns:a16="http://schemas.microsoft.com/office/drawing/2014/main" id="{82B63379-D561-3342-17DE-A722A275B77B}"/>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1741152-4F1D-A45C-F665-DB352A754451}"/>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2304397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30A2342-2932-9BA1-5311-30325041924C}"/>
              </a:ext>
            </a:extLst>
          </p:cNvPr>
          <p:cNvSpPr>
            <a:spLocks noGrp="1"/>
          </p:cNvSpPr>
          <p:nvPr>
            <p:ph type="dt" sz="half" idx="10"/>
          </p:nvPr>
        </p:nvSpPr>
        <p:spPr/>
        <p:txBody>
          <a:bodyPr/>
          <a:lstStyle/>
          <a:p>
            <a:fld id="{A6FD4720-B9C0-4F47-AA5B-4FF5D3586A21}" type="datetimeFigureOut">
              <a:rPr lang="it-IT" smtClean="0"/>
              <a:t>06/07/2023</a:t>
            </a:fld>
            <a:endParaRPr lang="it-IT"/>
          </a:p>
        </p:txBody>
      </p:sp>
      <p:sp>
        <p:nvSpPr>
          <p:cNvPr id="3" name="Segnaposto piè di pagina 2">
            <a:extLst>
              <a:ext uri="{FF2B5EF4-FFF2-40B4-BE49-F238E27FC236}">
                <a16:creationId xmlns:a16="http://schemas.microsoft.com/office/drawing/2014/main" id="{D50A7DAC-3616-B1EC-69DA-DE91165C237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D4EFCF7E-B8E4-373D-F066-8DAE70F80FBC}"/>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354867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99640C-E1D1-9A4D-FD7D-9938B10D391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63F9ED4-AF24-9298-F377-0AD212D837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356F5B3-D635-21DD-981A-B97D789EA1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E12F890-8769-0EB2-0A0F-2FED51AEB00E}"/>
              </a:ext>
            </a:extLst>
          </p:cNvPr>
          <p:cNvSpPr>
            <a:spLocks noGrp="1"/>
          </p:cNvSpPr>
          <p:nvPr>
            <p:ph type="dt" sz="half" idx="10"/>
          </p:nvPr>
        </p:nvSpPr>
        <p:spPr/>
        <p:txBody>
          <a:bodyPr/>
          <a:lstStyle/>
          <a:p>
            <a:fld id="{A6FD4720-B9C0-4F47-AA5B-4FF5D3586A21}" type="datetimeFigureOut">
              <a:rPr lang="it-IT" smtClean="0"/>
              <a:t>06/07/2023</a:t>
            </a:fld>
            <a:endParaRPr lang="it-IT"/>
          </a:p>
        </p:txBody>
      </p:sp>
      <p:sp>
        <p:nvSpPr>
          <p:cNvPr id="6" name="Segnaposto piè di pagina 5">
            <a:extLst>
              <a:ext uri="{FF2B5EF4-FFF2-40B4-BE49-F238E27FC236}">
                <a16:creationId xmlns:a16="http://schemas.microsoft.com/office/drawing/2014/main" id="{8C92A19C-44D5-693F-01F0-8BC06A484DE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4D0EDAB-6A94-DD64-8D05-3E0302F94447}"/>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493229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6B84B5-CDFA-63F5-4840-0AE278D8E7B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C0F630EE-65FA-B685-2056-408CB6C8FC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C31D5C1-99DB-D17D-02FD-D94F70465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99DAFD1-170A-2372-4E6B-9EF5A1A12606}"/>
              </a:ext>
            </a:extLst>
          </p:cNvPr>
          <p:cNvSpPr>
            <a:spLocks noGrp="1"/>
          </p:cNvSpPr>
          <p:nvPr>
            <p:ph type="dt" sz="half" idx="10"/>
          </p:nvPr>
        </p:nvSpPr>
        <p:spPr/>
        <p:txBody>
          <a:bodyPr/>
          <a:lstStyle/>
          <a:p>
            <a:fld id="{A6FD4720-B9C0-4F47-AA5B-4FF5D3586A21}" type="datetimeFigureOut">
              <a:rPr lang="it-IT" smtClean="0"/>
              <a:t>06/07/2023</a:t>
            </a:fld>
            <a:endParaRPr lang="it-IT"/>
          </a:p>
        </p:txBody>
      </p:sp>
      <p:sp>
        <p:nvSpPr>
          <p:cNvPr id="6" name="Segnaposto piè di pagina 5">
            <a:extLst>
              <a:ext uri="{FF2B5EF4-FFF2-40B4-BE49-F238E27FC236}">
                <a16:creationId xmlns:a16="http://schemas.microsoft.com/office/drawing/2014/main" id="{C85D6E82-022C-2B25-9CA5-6501FE1A9DD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FE682A9-BEFB-B4A9-9877-8728F29B44A6}"/>
              </a:ext>
            </a:extLst>
          </p:cNvPr>
          <p:cNvSpPr>
            <a:spLocks noGrp="1"/>
          </p:cNvSpPr>
          <p:nvPr>
            <p:ph type="sldNum" sz="quarter" idx="12"/>
          </p:nvPr>
        </p:nvSpPr>
        <p:spPr/>
        <p:txBody>
          <a:bodyPr/>
          <a:lstStyle/>
          <a:p>
            <a:fld id="{EA65F690-6742-41C9-9C7B-6FA357783CDC}" type="slidenum">
              <a:rPr lang="it-IT" smtClean="0"/>
              <a:t>‹N›</a:t>
            </a:fld>
            <a:endParaRPr lang="it-IT"/>
          </a:p>
        </p:txBody>
      </p:sp>
    </p:spTree>
    <p:extLst>
      <p:ext uri="{BB962C8B-B14F-4D97-AF65-F5344CB8AC3E}">
        <p14:creationId xmlns:p14="http://schemas.microsoft.com/office/powerpoint/2010/main" val="3592056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7CD3044-2C2C-599B-11CB-524BD2CF21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2A59A34-D0CF-E73E-FD39-76A30162E6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F4D74A9-5D67-A1DF-378F-D56802D94F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FD4720-B9C0-4F47-AA5B-4FF5D3586A21}" type="datetimeFigureOut">
              <a:rPr lang="it-IT" smtClean="0"/>
              <a:t>06/07/2023</a:t>
            </a:fld>
            <a:endParaRPr lang="it-IT"/>
          </a:p>
        </p:txBody>
      </p:sp>
      <p:sp>
        <p:nvSpPr>
          <p:cNvPr id="5" name="Segnaposto piè di pagina 4">
            <a:extLst>
              <a:ext uri="{FF2B5EF4-FFF2-40B4-BE49-F238E27FC236}">
                <a16:creationId xmlns:a16="http://schemas.microsoft.com/office/drawing/2014/main" id="{46D6FA17-F5AE-BD57-8890-B6023D574F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FF0AA830-64CF-5A50-0E0B-15928B7228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65F690-6742-41C9-9C7B-6FA357783CDC}" type="slidenum">
              <a:rPr lang="it-IT" smtClean="0"/>
              <a:t>‹N›</a:t>
            </a:fld>
            <a:endParaRPr lang="it-IT"/>
          </a:p>
        </p:txBody>
      </p:sp>
    </p:spTree>
    <p:extLst>
      <p:ext uri="{BB962C8B-B14F-4D97-AF65-F5344CB8AC3E}">
        <p14:creationId xmlns:p14="http://schemas.microsoft.com/office/powerpoint/2010/main" val="142009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0371EE-8197-5A4E-DEEB-5344BAD3A69C}"/>
              </a:ext>
            </a:extLst>
          </p:cNvPr>
          <p:cNvSpPr>
            <a:spLocks noGrp="1"/>
          </p:cNvSpPr>
          <p:nvPr>
            <p:ph type="ctrTitle"/>
          </p:nvPr>
        </p:nvSpPr>
        <p:spPr>
          <a:xfrm>
            <a:off x="1524000" y="2312013"/>
            <a:ext cx="9144000" cy="820225"/>
          </a:xfrm>
        </p:spPr>
        <p:txBody>
          <a:bodyPr>
            <a:spAutoFit/>
          </a:bodyPr>
          <a:lstStyle/>
          <a:p>
            <a:r>
              <a:rPr lang="it-IT" sz="3200" cap="small" dirty="0">
                <a:latin typeface="Cmu serif" panose="02000603000000000000" pitchFamily="2" charset="0"/>
                <a:ea typeface="Cmu serif" panose="02000603000000000000" pitchFamily="2" charset="0"/>
                <a:cs typeface="Cmu serif" panose="02000603000000000000" pitchFamily="2" charset="0"/>
              </a:rPr>
              <a:t>Università degli Studi di Padova</a:t>
            </a:r>
            <a:br>
              <a:rPr lang="it-IT" sz="2400" cap="small" dirty="0">
                <a:latin typeface="Cmu serif" panose="02000603000000000000" pitchFamily="2" charset="0"/>
                <a:ea typeface="Cmu serif" panose="02000603000000000000" pitchFamily="2" charset="0"/>
                <a:cs typeface="Cmu serif" panose="02000603000000000000" pitchFamily="2" charset="0"/>
              </a:rPr>
            </a:br>
            <a:r>
              <a:rPr lang="it-IT" sz="2000" cap="small" dirty="0">
                <a:latin typeface="Cmu serif" panose="02000603000000000000" pitchFamily="2" charset="0"/>
                <a:ea typeface="Cmu serif" panose="02000603000000000000" pitchFamily="2" charset="0"/>
                <a:cs typeface="Cmu serif" panose="02000603000000000000" pitchFamily="2" charset="0"/>
              </a:rPr>
              <a:t>Dipartimento di Ingegneria Industriale</a:t>
            </a:r>
            <a:endParaRPr lang="it-IT" sz="2400" cap="small" dirty="0">
              <a:latin typeface="Cmu serif" panose="02000603000000000000" pitchFamily="2" charset="0"/>
              <a:ea typeface="Cmu serif" panose="02000603000000000000" pitchFamily="2" charset="0"/>
              <a:cs typeface="Cmu serif" panose="02000603000000000000" pitchFamily="2" charset="0"/>
            </a:endParaRPr>
          </a:p>
        </p:txBody>
      </p:sp>
      <p:sp>
        <p:nvSpPr>
          <p:cNvPr id="3" name="Sottotitolo 2">
            <a:extLst>
              <a:ext uri="{FF2B5EF4-FFF2-40B4-BE49-F238E27FC236}">
                <a16:creationId xmlns:a16="http://schemas.microsoft.com/office/drawing/2014/main" id="{516671CA-3336-E3A7-A47D-ED332929D744}"/>
              </a:ext>
            </a:extLst>
          </p:cNvPr>
          <p:cNvSpPr>
            <a:spLocks noGrp="1"/>
          </p:cNvSpPr>
          <p:nvPr>
            <p:ph type="subTitle" idx="1"/>
          </p:nvPr>
        </p:nvSpPr>
        <p:spPr>
          <a:xfrm>
            <a:off x="1524000" y="4025334"/>
            <a:ext cx="9144000" cy="991041"/>
          </a:xfrm>
        </p:spPr>
        <p:txBody>
          <a:bodyPr>
            <a:spAutoFit/>
          </a:bodyPr>
          <a:lstStyle/>
          <a:p>
            <a:r>
              <a:rPr lang="it-IT" sz="3200" b="1" dirty="0">
                <a:latin typeface="Cmu serif" panose="02000603000000000000" pitchFamily="2" charset="0"/>
                <a:ea typeface="Cmu serif" panose="02000603000000000000" pitchFamily="2" charset="0"/>
                <a:cs typeface="Cmu serif" panose="02000603000000000000" pitchFamily="2" charset="0"/>
              </a:rPr>
              <a:t>«Raccolta e analisi dei dati di volo per un velivolo a controllo remoto»</a:t>
            </a:r>
          </a:p>
        </p:txBody>
      </p:sp>
      <p:pic>
        <p:nvPicPr>
          <p:cNvPr id="5" name="Immagine 4" descr="Immagine che contiene testo, Carattere, Elementi grafici, logo">
            <a:extLst>
              <a:ext uri="{FF2B5EF4-FFF2-40B4-BE49-F238E27FC236}">
                <a16:creationId xmlns:a16="http://schemas.microsoft.com/office/drawing/2014/main" id="{4880F6B0-E387-7414-F704-C8A1DE5F8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65" y="601498"/>
            <a:ext cx="2606933" cy="1178275"/>
          </a:xfrm>
          <a:prstGeom prst="rect">
            <a:avLst/>
          </a:prstGeom>
        </p:spPr>
      </p:pic>
      <p:pic>
        <p:nvPicPr>
          <p:cNvPr id="7" name="Immagine 6" descr="Immagine che contiene testo, Carattere, Elementi grafici, grafica&#10;&#10;Descrizione generata automaticamente">
            <a:extLst>
              <a:ext uri="{FF2B5EF4-FFF2-40B4-BE49-F238E27FC236}">
                <a16:creationId xmlns:a16="http://schemas.microsoft.com/office/drawing/2014/main" id="{16F95F4D-A91C-B10F-053B-F5B2BDC1A4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1702" y="803830"/>
            <a:ext cx="2326392" cy="773609"/>
          </a:xfrm>
          <a:prstGeom prst="rect">
            <a:avLst/>
          </a:prstGeom>
        </p:spPr>
      </p:pic>
      <p:sp>
        <p:nvSpPr>
          <p:cNvPr id="9" name="CasellaDiTesto 8">
            <a:extLst>
              <a:ext uri="{FF2B5EF4-FFF2-40B4-BE49-F238E27FC236}">
                <a16:creationId xmlns:a16="http://schemas.microsoft.com/office/drawing/2014/main" id="{9E9CE7A8-15F6-9784-083F-AE70F2B4622A}"/>
              </a:ext>
            </a:extLst>
          </p:cNvPr>
          <p:cNvSpPr txBox="1"/>
          <p:nvPr/>
        </p:nvSpPr>
        <p:spPr>
          <a:xfrm>
            <a:off x="4362192" y="3378731"/>
            <a:ext cx="3467616" cy="400110"/>
          </a:xfrm>
          <a:prstGeom prst="rect">
            <a:avLst/>
          </a:prstGeom>
          <a:noFill/>
        </p:spPr>
        <p:txBody>
          <a:bodyPr wrap="none" rtlCol="0">
            <a:spAutoFit/>
          </a:bodyPr>
          <a:lstStyle/>
          <a:p>
            <a:r>
              <a:rPr lang="it-IT" sz="2000" dirty="0">
                <a:latin typeface="Cmu serif" panose="02000603000000000000" pitchFamily="2" charset="0"/>
                <a:ea typeface="Cmu serif" panose="02000603000000000000" pitchFamily="2" charset="0"/>
                <a:cs typeface="Cmu serif" panose="02000603000000000000" pitchFamily="2" charset="0"/>
              </a:rPr>
              <a:t>Relazione per la prova finale:</a:t>
            </a:r>
          </a:p>
        </p:txBody>
      </p:sp>
      <p:sp>
        <p:nvSpPr>
          <p:cNvPr id="10" name="CasellaDiTesto 9">
            <a:extLst>
              <a:ext uri="{FF2B5EF4-FFF2-40B4-BE49-F238E27FC236}">
                <a16:creationId xmlns:a16="http://schemas.microsoft.com/office/drawing/2014/main" id="{DEDE8307-AC72-DE99-A9F9-6BA9AB1A0030}"/>
              </a:ext>
            </a:extLst>
          </p:cNvPr>
          <p:cNvSpPr txBox="1"/>
          <p:nvPr/>
        </p:nvSpPr>
        <p:spPr>
          <a:xfrm>
            <a:off x="981254" y="5548616"/>
            <a:ext cx="3879588" cy="707886"/>
          </a:xfrm>
          <a:prstGeom prst="rect">
            <a:avLst/>
          </a:prstGeom>
          <a:noFill/>
        </p:spPr>
        <p:txBody>
          <a:bodyPr wrap="none" rtlCol="0">
            <a:spAutoFit/>
          </a:bodyPr>
          <a:lstStyle/>
          <a:p>
            <a:r>
              <a:rPr lang="it-IT" sz="2000" dirty="0">
                <a:latin typeface="Cmu serif" panose="02000603000000000000" pitchFamily="2" charset="0"/>
                <a:ea typeface="Cmu serif" panose="02000603000000000000" pitchFamily="2" charset="0"/>
                <a:cs typeface="Cmu serif" panose="02000603000000000000" pitchFamily="2" charset="0"/>
              </a:rPr>
              <a:t>Relatore: Prof. Francesco Picano</a:t>
            </a:r>
          </a:p>
          <a:p>
            <a:r>
              <a:rPr lang="it-IT" sz="2000" dirty="0">
                <a:latin typeface="Cmu serif" panose="02000603000000000000" pitchFamily="2" charset="0"/>
                <a:ea typeface="Cmu serif" panose="02000603000000000000" pitchFamily="2" charset="0"/>
                <a:cs typeface="Cmu serif" panose="02000603000000000000" pitchFamily="2" charset="0"/>
              </a:rPr>
              <a:t>Laureando: Emanuele Cason</a:t>
            </a:r>
          </a:p>
        </p:txBody>
      </p:sp>
      <p:sp>
        <p:nvSpPr>
          <p:cNvPr id="11" name="CasellaDiTesto 10">
            <a:extLst>
              <a:ext uri="{FF2B5EF4-FFF2-40B4-BE49-F238E27FC236}">
                <a16:creationId xmlns:a16="http://schemas.microsoft.com/office/drawing/2014/main" id="{DB073266-62DE-AAF2-CC7F-9211AB4047DE}"/>
              </a:ext>
            </a:extLst>
          </p:cNvPr>
          <p:cNvSpPr txBox="1"/>
          <p:nvPr/>
        </p:nvSpPr>
        <p:spPr>
          <a:xfrm>
            <a:off x="8491732" y="5702504"/>
            <a:ext cx="2719014" cy="400110"/>
          </a:xfrm>
          <a:prstGeom prst="rect">
            <a:avLst/>
          </a:prstGeom>
          <a:noFill/>
        </p:spPr>
        <p:txBody>
          <a:bodyPr wrap="none" rtlCol="0">
            <a:spAutoFit/>
          </a:bodyPr>
          <a:lstStyle/>
          <a:p>
            <a:r>
              <a:rPr lang="it-IT" sz="2000" dirty="0">
                <a:latin typeface="Cmu serif" panose="02000603000000000000" pitchFamily="2" charset="0"/>
                <a:ea typeface="Cmu serif" panose="02000603000000000000" pitchFamily="2" charset="0"/>
                <a:cs typeface="Cmu serif" panose="02000603000000000000" pitchFamily="2" charset="0"/>
              </a:rPr>
              <a:t>Padova, 13 luglio 2023</a:t>
            </a:r>
          </a:p>
        </p:txBody>
      </p:sp>
    </p:spTree>
    <p:extLst>
      <p:ext uri="{BB962C8B-B14F-4D97-AF65-F5344CB8AC3E}">
        <p14:creationId xmlns:p14="http://schemas.microsoft.com/office/powerpoint/2010/main" val="2703037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2" y="1923897"/>
            <a:ext cx="10391998" cy="1323439"/>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Per verificare l’accettabilità dell’ipotesi, si è confrontata la sola forza propulsiva (T), ovvero l’unica considerata durante il dimensionamento, nota in funzione della velocità dai test condotti in galleria del vento, con la forza risultante (R), ottenibile anch’essa in funzione della velocità dai dati di massa e accelerazione del velivolo al decollo.</a:t>
            </a:r>
          </a:p>
        </p:txBody>
      </p:sp>
      <p:pic>
        <p:nvPicPr>
          <p:cNvPr id="5" name="Immagine 4">
            <a:extLst>
              <a:ext uri="{FF2B5EF4-FFF2-40B4-BE49-F238E27FC236}">
                <a16:creationId xmlns:a16="http://schemas.microsoft.com/office/drawing/2014/main" id="{C1E09374-937E-62C2-9742-306D6156BE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5012" y="3545934"/>
            <a:ext cx="4441975" cy="534474"/>
          </a:xfrm>
          <a:prstGeom prst="rect">
            <a:avLst/>
          </a:prstGeom>
        </p:spPr>
      </p:pic>
      <p:sp>
        <p:nvSpPr>
          <p:cNvPr id="6" name="CasellaDiTesto 5">
            <a:extLst>
              <a:ext uri="{FF2B5EF4-FFF2-40B4-BE49-F238E27FC236}">
                <a16:creationId xmlns:a16="http://schemas.microsoft.com/office/drawing/2014/main" id="{BF0FD376-498A-BC6D-15C8-0ADA6E47E3A3}"/>
              </a:ext>
            </a:extLst>
          </p:cNvPr>
          <p:cNvSpPr txBox="1"/>
          <p:nvPr/>
        </p:nvSpPr>
        <p:spPr>
          <a:xfrm>
            <a:off x="900002" y="4379007"/>
            <a:ext cx="10391998" cy="1938992"/>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Per una maggiore affidabilità dei dati di accelerazione, si sono utilizzate due misure di origine diversa, in particolare:</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marL="800100" lvl="1" indent="-342900" algn="just">
              <a:buFont typeface="Arial" panose="020B0604020202020204" pitchFamily="34" charset="0"/>
              <a:buChar char="•"/>
            </a:pPr>
            <a:r>
              <a:rPr lang="it-IT" sz="2000" dirty="0">
                <a:latin typeface="Cmu serif" panose="02000603000000000000" pitchFamily="2" charset="0"/>
                <a:ea typeface="Cmu serif" panose="02000603000000000000" pitchFamily="2" charset="0"/>
                <a:cs typeface="Cmu serif" panose="02000603000000000000" pitchFamily="2" charset="0"/>
              </a:rPr>
              <a:t>La variazione di velocità nel tempo, misurata dal modulo GNSS a partire dai dati di posizione satellitari.</a:t>
            </a:r>
          </a:p>
          <a:p>
            <a:pPr marL="800100" lvl="1" indent="-342900" algn="just">
              <a:buFont typeface="Arial" panose="020B0604020202020204" pitchFamily="34" charset="0"/>
              <a:buChar char="•"/>
            </a:pPr>
            <a:r>
              <a:rPr lang="it-IT" sz="2000" dirty="0">
                <a:latin typeface="Cmu serif" panose="02000603000000000000" pitchFamily="2" charset="0"/>
                <a:ea typeface="Cmu serif" panose="02000603000000000000" pitchFamily="2" charset="0"/>
                <a:cs typeface="Cmu serif" panose="02000603000000000000" pitchFamily="2" charset="0"/>
              </a:rPr>
              <a:t>I dati dell’accelerometro.</a:t>
            </a:r>
          </a:p>
        </p:txBody>
      </p:sp>
      <p:sp>
        <p:nvSpPr>
          <p:cNvPr id="2" name="Titolo 1">
            <a:extLst>
              <a:ext uri="{FF2B5EF4-FFF2-40B4-BE49-F238E27FC236}">
                <a16:creationId xmlns:a16="http://schemas.microsoft.com/office/drawing/2014/main" id="{AC03E03A-1770-D51D-1821-6CFD90A397C1}"/>
              </a:ext>
            </a:extLst>
          </p:cNvPr>
          <p:cNvSpPr>
            <a:spLocks noGrp="1"/>
          </p:cNvSpPr>
          <p:nvPr>
            <p:ph type="title"/>
          </p:nvPr>
        </p:nvSpPr>
        <p:spPr>
          <a:xfrm>
            <a:off x="3524921" y="634161"/>
            <a:ext cx="7767079" cy="878702"/>
          </a:xfrm>
        </p:spPr>
        <p:txBody>
          <a:bodyPr wrap="square">
            <a:spAutoFit/>
          </a:bodyPr>
          <a:lstStyle/>
          <a:p>
            <a:r>
              <a:rPr lang="it-IT" sz="2800" dirty="0">
                <a:latin typeface="Cmu serif" panose="02000603000000000000" pitchFamily="2" charset="0"/>
                <a:ea typeface="Cmu serif" panose="02000603000000000000" pitchFamily="2" charset="0"/>
                <a:cs typeface="Cmu serif" panose="02000603000000000000" pitchFamily="2" charset="0"/>
              </a:rPr>
              <a:t>4.2.2. Verifica delle ipotesi di forze resistenti nulle</a:t>
            </a:r>
          </a:p>
        </p:txBody>
      </p:sp>
    </p:spTree>
    <p:extLst>
      <p:ext uri="{BB962C8B-B14F-4D97-AF65-F5344CB8AC3E}">
        <p14:creationId xmlns:p14="http://schemas.microsoft.com/office/powerpoint/2010/main" val="3220123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2" y="1923897"/>
            <a:ext cx="10391998" cy="1323439"/>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La validità delle considerazioni sul decollo (come il bilancio delle forze) è ristretta all’intervallo di accelerazione orizzontale del velivolo a contatto con la pista. Per questa ragione, lo script Python sviluppato per il calcolo e l’analisi dei tre set di dati, in primo luogo consente di individuare graficamente le sole misure riferite a tale intervallo.</a:t>
            </a:r>
          </a:p>
        </p:txBody>
      </p:sp>
      <p:pic>
        <p:nvPicPr>
          <p:cNvPr id="3" name="Immagine 2" descr="Immagine che contiene testo, diagramma, Diagramma, linea">
            <a:extLst>
              <a:ext uri="{FF2B5EF4-FFF2-40B4-BE49-F238E27FC236}">
                <a16:creationId xmlns:a16="http://schemas.microsoft.com/office/drawing/2014/main" id="{FDE24D0D-5B4F-2802-10A4-425F4CBB4C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49" y="3572274"/>
            <a:ext cx="3972251" cy="2715789"/>
          </a:xfrm>
          <a:prstGeom prst="rect">
            <a:avLst/>
          </a:prstGeom>
        </p:spPr>
      </p:pic>
      <p:pic>
        <p:nvPicPr>
          <p:cNvPr id="10" name="Immagine 9" descr="Immagine che contiene testo, Diagramma, schermata, linea&#10;&#10;Descrizione generata automaticamente">
            <a:extLst>
              <a:ext uri="{FF2B5EF4-FFF2-40B4-BE49-F238E27FC236}">
                <a16:creationId xmlns:a16="http://schemas.microsoft.com/office/drawing/2014/main" id="{073DE8BC-A8A9-0C39-3581-6C810401F6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572275"/>
            <a:ext cx="3972251" cy="2715789"/>
          </a:xfrm>
          <a:prstGeom prst="rect">
            <a:avLst/>
          </a:prstGeom>
        </p:spPr>
      </p:pic>
      <p:sp>
        <p:nvSpPr>
          <p:cNvPr id="2" name="Titolo 1">
            <a:extLst>
              <a:ext uri="{FF2B5EF4-FFF2-40B4-BE49-F238E27FC236}">
                <a16:creationId xmlns:a16="http://schemas.microsoft.com/office/drawing/2014/main" id="{1E2D871D-E150-0013-2633-F775F6E3F6B8}"/>
              </a:ext>
            </a:extLst>
          </p:cNvPr>
          <p:cNvSpPr>
            <a:spLocks noGrp="1"/>
          </p:cNvSpPr>
          <p:nvPr>
            <p:ph type="title"/>
          </p:nvPr>
        </p:nvSpPr>
        <p:spPr>
          <a:xfrm>
            <a:off x="3524921" y="634161"/>
            <a:ext cx="7767079" cy="878702"/>
          </a:xfrm>
        </p:spPr>
        <p:txBody>
          <a:bodyPr wrap="square">
            <a:spAutoFit/>
          </a:bodyPr>
          <a:lstStyle/>
          <a:p>
            <a:r>
              <a:rPr lang="it-IT" sz="2800" dirty="0">
                <a:latin typeface="Cmu serif" panose="02000603000000000000" pitchFamily="2" charset="0"/>
                <a:ea typeface="Cmu serif" panose="02000603000000000000" pitchFamily="2" charset="0"/>
                <a:cs typeface="Cmu serif" panose="02000603000000000000" pitchFamily="2" charset="0"/>
              </a:rPr>
              <a:t>4.2.2. Verifica delle ipotesi di forze resistenti nulle – individuazione dell’intervallo di misure</a:t>
            </a:r>
          </a:p>
        </p:txBody>
      </p:sp>
    </p:spTree>
    <p:extLst>
      <p:ext uri="{BB962C8B-B14F-4D97-AF65-F5344CB8AC3E}">
        <p14:creationId xmlns:p14="http://schemas.microsoft.com/office/powerpoint/2010/main" val="4103543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2" y="1923897"/>
            <a:ext cx="10391998" cy="1631216"/>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Dai diagrammi prodotti si osserva come: le due curve della forza risultante si dimostrano coerenti tra loro, pur essendo riferite a grandezze fisiche diverse; il loro andamento è mediamente decrescente e traslato verso il basso rispetto alla forza propulsiva; la forza risultante ha un valore vicino al 50% della forza propulsiva, di conseguenza le forze resistenti non possono essere considerate trascurabili.</a:t>
            </a:r>
          </a:p>
        </p:txBody>
      </p:sp>
      <p:pic>
        <p:nvPicPr>
          <p:cNvPr id="10" name="Immagine 9" descr="Immagine che contiene testo, diagramma, linea, Diagramma&#10;&#10;Descrizione generata automaticamente">
            <a:extLst>
              <a:ext uri="{FF2B5EF4-FFF2-40B4-BE49-F238E27FC236}">
                <a16:creationId xmlns:a16="http://schemas.microsoft.com/office/drawing/2014/main" id="{55B6CB4E-5F7A-668F-E757-295DC1BCC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1287" y="3601407"/>
            <a:ext cx="3622121" cy="2716591"/>
          </a:xfrm>
          <a:prstGeom prst="rect">
            <a:avLst/>
          </a:prstGeom>
        </p:spPr>
      </p:pic>
      <p:pic>
        <p:nvPicPr>
          <p:cNvPr id="12" name="Immagine 11" descr="Immagine che contiene testo, diagramma, linea, Diagramma&#10;&#10;Descrizione generata automaticamente">
            <a:extLst>
              <a:ext uri="{FF2B5EF4-FFF2-40B4-BE49-F238E27FC236}">
                <a16:creationId xmlns:a16="http://schemas.microsoft.com/office/drawing/2014/main" id="{105ABA4B-AE3E-C0FA-4DA6-6A97B3393E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4939" y="3601408"/>
            <a:ext cx="3622121" cy="2716591"/>
          </a:xfrm>
          <a:prstGeom prst="rect">
            <a:avLst/>
          </a:prstGeom>
        </p:spPr>
      </p:pic>
      <p:pic>
        <p:nvPicPr>
          <p:cNvPr id="14" name="Immagine 13" descr="Immagine che contiene testo, diagramma, linea, Diagramma">
            <a:extLst>
              <a:ext uri="{FF2B5EF4-FFF2-40B4-BE49-F238E27FC236}">
                <a16:creationId xmlns:a16="http://schemas.microsoft.com/office/drawing/2014/main" id="{101990A3-537E-46C2-CF95-FC7D593941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591" y="3601407"/>
            <a:ext cx="3622121" cy="2716591"/>
          </a:xfrm>
          <a:prstGeom prst="rect">
            <a:avLst/>
          </a:prstGeom>
        </p:spPr>
      </p:pic>
      <p:sp>
        <p:nvSpPr>
          <p:cNvPr id="2" name="Titolo 1">
            <a:extLst>
              <a:ext uri="{FF2B5EF4-FFF2-40B4-BE49-F238E27FC236}">
                <a16:creationId xmlns:a16="http://schemas.microsoft.com/office/drawing/2014/main" id="{4CCBB036-AB40-5644-4518-EB018A4E1D13}"/>
              </a:ext>
            </a:extLst>
          </p:cNvPr>
          <p:cNvSpPr>
            <a:spLocks noGrp="1"/>
          </p:cNvSpPr>
          <p:nvPr>
            <p:ph type="title"/>
          </p:nvPr>
        </p:nvSpPr>
        <p:spPr>
          <a:xfrm>
            <a:off x="3524921" y="634161"/>
            <a:ext cx="7767079" cy="878702"/>
          </a:xfrm>
        </p:spPr>
        <p:txBody>
          <a:bodyPr wrap="square">
            <a:spAutoFit/>
          </a:bodyPr>
          <a:lstStyle/>
          <a:p>
            <a:r>
              <a:rPr lang="it-IT" sz="2800" dirty="0">
                <a:latin typeface="Cmu serif" panose="02000603000000000000" pitchFamily="2" charset="0"/>
                <a:ea typeface="Cmu serif" panose="02000603000000000000" pitchFamily="2" charset="0"/>
                <a:cs typeface="Cmu serif" panose="02000603000000000000" pitchFamily="2" charset="0"/>
              </a:rPr>
              <a:t>4.2.2. Verifica delle ipotesi di forze resistenti nulle – risultati</a:t>
            </a:r>
          </a:p>
        </p:txBody>
      </p:sp>
    </p:spTree>
    <p:extLst>
      <p:ext uri="{BB962C8B-B14F-4D97-AF65-F5344CB8AC3E}">
        <p14:creationId xmlns:p14="http://schemas.microsoft.com/office/powerpoint/2010/main" val="3354236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1" y="1923897"/>
            <a:ext cx="5434538" cy="3477875"/>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La velocità finora considerata è sempre stata rispetto al suolo. Per una valutazione più completa della velocità del flusso e quindi delle prestazioni, è stato necessario implementare un tubo di Pitot.</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I risultati empirici, applicato un filtro digitale per attenuare il rumore, hanno delineato l’andamento che è rappresentato nel diagramma, insieme alle velocità rispetto al suolo.</a:t>
            </a:r>
          </a:p>
        </p:txBody>
      </p:sp>
      <p:sp>
        <p:nvSpPr>
          <p:cNvPr id="7" name="Titolo 1">
            <a:extLst>
              <a:ext uri="{FF2B5EF4-FFF2-40B4-BE49-F238E27FC236}">
                <a16:creationId xmlns:a16="http://schemas.microsoft.com/office/drawing/2014/main" id="{FC6D212B-F062-2C61-2A86-D946A609F9D9}"/>
              </a:ext>
            </a:extLst>
          </p:cNvPr>
          <p:cNvSpPr txBox="1">
            <a:spLocks/>
          </p:cNvSpPr>
          <p:nvPr/>
        </p:nvSpPr>
        <p:spPr>
          <a:xfrm>
            <a:off x="3524920" y="810538"/>
            <a:ext cx="7767079" cy="490904"/>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800" dirty="0">
                <a:latin typeface="Cmu serif" panose="02000603000000000000" pitchFamily="2" charset="0"/>
                <a:ea typeface="Cmu serif" panose="02000603000000000000" pitchFamily="2" charset="0"/>
                <a:cs typeface="Cmu serif" panose="02000603000000000000" pitchFamily="2" charset="0"/>
              </a:rPr>
              <a:t>5. Misura della velocità del flusso indisturbato</a:t>
            </a:r>
          </a:p>
        </p:txBody>
      </p:sp>
      <p:pic>
        <p:nvPicPr>
          <p:cNvPr id="11" name="Immagine 10" descr="Immagine che contiene testo, schermata, Carattere, Diagramma">
            <a:extLst>
              <a:ext uri="{FF2B5EF4-FFF2-40B4-BE49-F238E27FC236}">
                <a16:creationId xmlns:a16="http://schemas.microsoft.com/office/drawing/2014/main" id="{48E5462F-E5EF-6B0A-F731-3AAFC3E39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798" y="1923897"/>
            <a:ext cx="4496201" cy="3349952"/>
          </a:xfrm>
          <a:prstGeom prst="rect">
            <a:avLst/>
          </a:prstGeom>
        </p:spPr>
      </p:pic>
      <p:sp>
        <p:nvSpPr>
          <p:cNvPr id="15" name="CasellaDiTesto 14">
            <a:extLst>
              <a:ext uri="{FF2B5EF4-FFF2-40B4-BE49-F238E27FC236}">
                <a16:creationId xmlns:a16="http://schemas.microsoft.com/office/drawing/2014/main" id="{BE290C0D-FDA2-7BC4-E744-532028C0257E}"/>
              </a:ext>
            </a:extLst>
          </p:cNvPr>
          <p:cNvSpPr txBox="1"/>
          <p:nvPr/>
        </p:nvSpPr>
        <p:spPr>
          <a:xfrm>
            <a:off x="900001" y="5542897"/>
            <a:ext cx="10391998" cy="707886"/>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Si osserva che i due set di dati, differiscono per un offset pressocché costante, attribuibile a molteplici fattori come errori sistematici di misura del sensore, errori di postazione, </a:t>
            </a:r>
            <a:r>
              <a:rPr lang="it-IT" sz="2000" i="1" dirty="0">
                <a:latin typeface="Cmu serif" panose="02000603000000000000" pitchFamily="2" charset="0"/>
                <a:ea typeface="Cmu serif" panose="02000603000000000000" pitchFamily="2" charset="0"/>
                <a:cs typeface="Cmu serif" panose="02000603000000000000" pitchFamily="2" charset="0"/>
              </a:rPr>
              <a:t>ecc</a:t>
            </a:r>
            <a:r>
              <a:rPr lang="it-IT" sz="2000" dirty="0">
                <a:latin typeface="Cmu serif" panose="02000603000000000000" pitchFamily="2" charset="0"/>
                <a:ea typeface="Cmu serif" panose="02000603000000000000" pitchFamily="2" charset="0"/>
                <a:cs typeface="Cmu serif" panose="02000603000000000000" pitchFamily="2" charset="0"/>
              </a:rPr>
              <a:t>.</a:t>
            </a:r>
          </a:p>
        </p:txBody>
      </p:sp>
    </p:spTree>
    <p:extLst>
      <p:ext uri="{BB962C8B-B14F-4D97-AF65-F5344CB8AC3E}">
        <p14:creationId xmlns:p14="http://schemas.microsoft.com/office/powerpoint/2010/main" val="3420320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0" y="1923897"/>
            <a:ext cx="5792347" cy="4401205"/>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L’offset costante evidenzia come, al fine di disporre di dati utilizzabili, sia necessario eseguire una calibrazione di massima del dispositivo.</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A tale fine, durante il volo, è stata eseguita una traiettoria allungata, per minimizzare gli effetti del vento reale e l’impatto delle manovre di virata, pur rimanendo all’interno dello spazio aereo consentito. </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Il set di dati di velocità del flusso viene dunque traslato di una costante, imponendo che il suo valore medio sia uguale a quello della velocità rispetto al suolo, durante l’ intervallo di manovra.</a:t>
            </a:r>
          </a:p>
        </p:txBody>
      </p:sp>
      <p:pic>
        <p:nvPicPr>
          <p:cNvPr id="3" name="Immagine 2" descr="Immagine che contiene testo, schermata, linea&#10;&#10;Descrizione generata automaticamente">
            <a:extLst>
              <a:ext uri="{FF2B5EF4-FFF2-40B4-BE49-F238E27FC236}">
                <a16:creationId xmlns:a16="http://schemas.microsoft.com/office/drawing/2014/main" id="{91DB3FB9-C570-6173-48AC-C26291388A08}"/>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121732" y="2039365"/>
            <a:ext cx="4170268" cy="4170268"/>
          </a:xfrm>
          <a:prstGeom prst="rect">
            <a:avLst/>
          </a:prstGeom>
        </p:spPr>
      </p:pic>
      <p:sp>
        <p:nvSpPr>
          <p:cNvPr id="5" name="Titolo 1">
            <a:extLst>
              <a:ext uri="{FF2B5EF4-FFF2-40B4-BE49-F238E27FC236}">
                <a16:creationId xmlns:a16="http://schemas.microsoft.com/office/drawing/2014/main" id="{70700D4E-33E7-B5FB-9EE7-6A02B3005122}"/>
              </a:ext>
            </a:extLst>
          </p:cNvPr>
          <p:cNvSpPr txBox="1">
            <a:spLocks/>
          </p:cNvSpPr>
          <p:nvPr/>
        </p:nvSpPr>
        <p:spPr>
          <a:xfrm>
            <a:off x="3524920" y="810538"/>
            <a:ext cx="7767079" cy="490904"/>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800" dirty="0">
                <a:latin typeface="Cmu serif" panose="02000603000000000000" pitchFamily="2" charset="0"/>
                <a:ea typeface="Cmu serif" panose="02000603000000000000" pitchFamily="2" charset="0"/>
                <a:cs typeface="Cmu serif" panose="02000603000000000000" pitchFamily="2" charset="0"/>
              </a:rPr>
              <a:t>5.1. Misura della velocità del flusso indisturbato</a:t>
            </a:r>
          </a:p>
        </p:txBody>
      </p:sp>
    </p:spTree>
    <p:extLst>
      <p:ext uri="{BB962C8B-B14F-4D97-AF65-F5344CB8AC3E}">
        <p14:creationId xmlns:p14="http://schemas.microsoft.com/office/powerpoint/2010/main" val="1539335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1" y="1923897"/>
            <a:ext cx="4387615" cy="3785652"/>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Il diagramma delle velocità così calibrato è quello rappresentato.</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Si possono osservare alcuni aspetti: il fatto che le curve abbiano inizialmente una differenza costante è un dato positivo trattandosi di grandezze fisiche completamente diverse, ed evidenzia la coerenza dei dati; inoltre, a calibrazione eseguita, si ottiene un’ottima sovrapposizione delle due curve.</a:t>
            </a:r>
          </a:p>
        </p:txBody>
      </p:sp>
      <p:pic>
        <p:nvPicPr>
          <p:cNvPr id="3" name="Immagine 2" descr="Immagine che contiene testo, schermata, Diagramma, linea">
            <a:extLst>
              <a:ext uri="{FF2B5EF4-FFF2-40B4-BE49-F238E27FC236}">
                <a16:creationId xmlns:a16="http://schemas.microsoft.com/office/drawing/2014/main" id="{59341973-9A28-75D8-FDB0-5880862165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5332" y="1923897"/>
            <a:ext cx="5486667" cy="4170268"/>
          </a:xfrm>
          <a:prstGeom prst="rect">
            <a:avLst/>
          </a:prstGeom>
        </p:spPr>
      </p:pic>
      <p:sp>
        <p:nvSpPr>
          <p:cNvPr id="2" name="Titolo 1">
            <a:extLst>
              <a:ext uri="{FF2B5EF4-FFF2-40B4-BE49-F238E27FC236}">
                <a16:creationId xmlns:a16="http://schemas.microsoft.com/office/drawing/2014/main" id="{7C9DCAFA-EB85-8596-F898-E6C5E5EB1CAA}"/>
              </a:ext>
            </a:extLst>
          </p:cNvPr>
          <p:cNvSpPr txBox="1">
            <a:spLocks/>
          </p:cNvSpPr>
          <p:nvPr/>
        </p:nvSpPr>
        <p:spPr>
          <a:xfrm>
            <a:off x="3524920" y="810538"/>
            <a:ext cx="7767079" cy="490904"/>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800" dirty="0">
                <a:latin typeface="Cmu serif" panose="02000603000000000000" pitchFamily="2" charset="0"/>
                <a:ea typeface="Cmu serif" panose="02000603000000000000" pitchFamily="2" charset="0"/>
                <a:cs typeface="Cmu serif" panose="02000603000000000000" pitchFamily="2" charset="0"/>
              </a:rPr>
              <a:t>5.1. Misura della velocità del flusso indisturbato</a:t>
            </a:r>
          </a:p>
        </p:txBody>
      </p:sp>
    </p:spTree>
    <p:extLst>
      <p:ext uri="{BB962C8B-B14F-4D97-AF65-F5344CB8AC3E}">
        <p14:creationId xmlns:p14="http://schemas.microsoft.com/office/powerpoint/2010/main" val="386173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CF7BC8-005C-3011-F93D-428C3AC94D28}"/>
              </a:ext>
            </a:extLst>
          </p:cNvPr>
          <p:cNvSpPr>
            <a:spLocks noGrp="1"/>
          </p:cNvSpPr>
          <p:nvPr>
            <p:ph type="title"/>
          </p:nvPr>
        </p:nvSpPr>
        <p:spPr>
          <a:xfrm>
            <a:off x="3524921" y="708655"/>
            <a:ext cx="7767079" cy="661720"/>
          </a:xfrm>
        </p:spPr>
        <p:txBody>
          <a:bodyPr wrap="square">
            <a:spAutoFit/>
          </a:bodyPr>
          <a:lstStyle/>
          <a:p>
            <a:r>
              <a:rPr lang="it-IT" sz="4000" dirty="0">
                <a:latin typeface="Cmu serif" panose="02000603000000000000" pitchFamily="2" charset="0"/>
                <a:ea typeface="Cmu serif" panose="02000603000000000000" pitchFamily="2" charset="0"/>
                <a:cs typeface="Cmu serif" panose="02000603000000000000" pitchFamily="2" charset="0"/>
              </a:rPr>
              <a:t>1. Introduzione</a:t>
            </a:r>
          </a:p>
        </p:txBody>
      </p:sp>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1" y="1923897"/>
            <a:ext cx="10392000" cy="4093428"/>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La necessità di disporre di un sistema di registrazione e trasmissione dei dati di volo (telemetria), è nata da vari obbiettivi:</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marL="800100" lvl="1" indent="-342900" algn="just">
              <a:buFont typeface="Arial" panose="020B0604020202020204" pitchFamily="34" charset="0"/>
              <a:buChar char="•"/>
            </a:pPr>
            <a:r>
              <a:rPr lang="it-IT" sz="2000" dirty="0">
                <a:latin typeface="Cmu serif" panose="02000603000000000000" pitchFamily="2" charset="0"/>
                <a:ea typeface="Cmu serif" panose="02000603000000000000" pitchFamily="2" charset="0"/>
                <a:cs typeface="Cmu serif" panose="02000603000000000000" pitchFamily="2" charset="0"/>
              </a:rPr>
              <a:t>Prevedere i punteggi conseguenti alle singole esercitazioni di preparazione svolte nei mesi precedenti alla gara.</a:t>
            </a:r>
          </a:p>
          <a:p>
            <a:pPr marL="800100" lvl="1" indent="-342900" algn="just">
              <a:buFont typeface="Arial" panose="020B0604020202020204" pitchFamily="34" charset="0"/>
              <a:buChar char="•"/>
            </a:pPr>
            <a:r>
              <a:rPr lang="it-IT" sz="2000" dirty="0">
                <a:latin typeface="Cmu serif" panose="02000603000000000000" pitchFamily="2" charset="0"/>
                <a:ea typeface="Cmu serif" panose="02000603000000000000" pitchFamily="2" charset="0"/>
                <a:cs typeface="Cmu serif" panose="02000603000000000000" pitchFamily="2" charset="0"/>
              </a:rPr>
              <a:t>Individuare le migliori condizioni di manovra.</a:t>
            </a:r>
          </a:p>
          <a:p>
            <a:pPr marL="800100" lvl="1" indent="-342900" algn="just">
              <a:buFont typeface="Arial" panose="020B0604020202020204" pitchFamily="34" charset="0"/>
              <a:buChar char="•"/>
            </a:pPr>
            <a:r>
              <a:rPr lang="it-IT" sz="2000" dirty="0">
                <a:latin typeface="Cmu serif" panose="02000603000000000000" pitchFamily="2" charset="0"/>
                <a:ea typeface="Cmu serif" panose="02000603000000000000" pitchFamily="2" charset="0"/>
                <a:cs typeface="Cmu serif" panose="02000603000000000000" pitchFamily="2" charset="0"/>
              </a:rPr>
              <a:t>Verificare l’accettabilità delle approssimazioni, delle relazioni analitiche e dei processi adottati durante il dimensionamento e design preliminare del velivolo.</a:t>
            </a:r>
          </a:p>
          <a:p>
            <a:pPr marL="800100" lvl="1" indent="-342900" algn="just">
              <a:buFont typeface="Arial" panose="020B0604020202020204" pitchFamily="34" charset="0"/>
              <a:buChar char="•"/>
            </a:pPr>
            <a:r>
              <a:rPr lang="it-IT" sz="2000" dirty="0">
                <a:latin typeface="Cmu serif" panose="02000603000000000000" pitchFamily="2" charset="0"/>
                <a:ea typeface="Cmu serif" panose="02000603000000000000" pitchFamily="2" charset="0"/>
                <a:cs typeface="Cmu serif" panose="02000603000000000000" pitchFamily="2" charset="0"/>
              </a:rPr>
              <a:t>Valutare le prestazioni durante il collaudo.</a:t>
            </a:r>
          </a:p>
          <a:p>
            <a:pPr marL="800100" lvl="1" indent="-342900" algn="just">
              <a:buFont typeface="Arial" panose="020B0604020202020204" pitchFamily="34" charset="0"/>
              <a:buChar char="•"/>
            </a:pPr>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In particolare, considerando vantaggi e svantaggi delle due possibilità, si è deciso di progettare, sviluppare ed integrare il sistema da zero, invece di ricorrere ad alternative prefabbricate.</a:t>
            </a:r>
          </a:p>
        </p:txBody>
      </p:sp>
    </p:spTree>
    <p:extLst>
      <p:ext uri="{BB962C8B-B14F-4D97-AF65-F5344CB8AC3E}">
        <p14:creationId xmlns:p14="http://schemas.microsoft.com/office/powerpoint/2010/main" val="1999109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CF7BC8-005C-3011-F93D-428C3AC94D28}"/>
              </a:ext>
            </a:extLst>
          </p:cNvPr>
          <p:cNvSpPr>
            <a:spLocks noGrp="1"/>
          </p:cNvSpPr>
          <p:nvPr>
            <p:ph type="title"/>
          </p:nvPr>
        </p:nvSpPr>
        <p:spPr>
          <a:xfrm>
            <a:off x="3524921" y="708655"/>
            <a:ext cx="7767079" cy="661720"/>
          </a:xfrm>
        </p:spPr>
        <p:txBody>
          <a:bodyPr wrap="square">
            <a:spAutoFit/>
          </a:bodyPr>
          <a:lstStyle/>
          <a:p>
            <a:r>
              <a:rPr lang="it-IT" sz="4000" dirty="0">
                <a:latin typeface="Cmu serif" panose="02000603000000000000" pitchFamily="2" charset="0"/>
                <a:ea typeface="Cmu serif" panose="02000603000000000000" pitchFamily="2" charset="0"/>
                <a:cs typeface="Cmu serif" panose="02000603000000000000" pitchFamily="2" charset="0"/>
              </a:rPr>
              <a:t>2.1. Dispositivo lato velivolo</a:t>
            </a:r>
          </a:p>
        </p:txBody>
      </p:sp>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1" y="1923897"/>
            <a:ext cx="5195999" cy="4401205"/>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Il dispositivo a bordo del velivolo è stato progettato con un architettura centralizzata e modulare, programmato con un firmware appositamente creato.</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In particolare un microcontrollore interroga i sensori installati, registra i dati di volo ottenuti in una memoria non volatile e, tramite un modulo </a:t>
            </a:r>
            <a:r>
              <a:rPr lang="it-IT" sz="2000" dirty="0" err="1">
                <a:latin typeface="Cmu serif" panose="02000603000000000000" pitchFamily="2" charset="0"/>
                <a:ea typeface="Cmu serif" panose="02000603000000000000" pitchFamily="2" charset="0"/>
                <a:cs typeface="Cmu serif" panose="02000603000000000000" pitchFamily="2" charset="0"/>
              </a:rPr>
              <a:t>rice</a:t>
            </a:r>
            <a:r>
              <a:rPr lang="it-IT" sz="2000" dirty="0">
                <a:latin typeface="Cmu serif" panose="02000603000000000000" pitchFamily="2" charset="0"/>
                <a:ea typeface="Cmu serif" panose="02000603000000000000" pitchFamily="2" charset="0"/>
                <a:cs typeface="Cmu serif" panose="02000603000000000000" pitchFamily="2" charset="0"/>
              </a:rPr>
              <a:t>-trasmettitore, li inoltra a terra in tempo reale.</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La modularità ha consentito di implementare un numero variabile di sensori, in base alle necessità del momento.</a:t>
            </a:r>
          </a:p>
        </p:txBody>
      </p:sp>
      <p:pic>
        <p:nvPicPr>
          <p:cNvPr id="7" name="Immagine 6" descr="Immagine che contiene computer, computer, terreno, seduto">
            <a:extLst>
              <a:ext uri="{FF2B5EF4-FFF2-40B4-BE49-F238E27FC236}">
                <a16:creationId xmlns:a16="http://schemas.microsoft.com/office/drawing/2014/main" id="{54171E61-FD57-D91D-737F-BE098AA4E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8388" y="1923897"/>
            <a:ext cx="4223611" cy="4225448"/>
          </a:xfrm>
          <a:prstGeom prst="rect">
            <a:avLst/>
          </a:prstGeom>
        </p:spPr>
      </p:pic>
    </p:spTree>
    <p:extLst>
      <p:ext uri="{BB962C8B-B14F-4D97-AF65-F5344CB8AC3E}">
        <p14:creationId xmlns:p14="http://schemas.microsoft.com/office/powerpoint/2010/main" val="3964746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CF7BC8-005C-3011-F93D-428C3AC94D28}"/>
              </a:ext>
            </a:extLst>
          </p:cNvPr>
          <p:cNvSpPr>
            <a:spLocks noGrp="1"/>
          </p:cNvSpPr>
          <p:nvPr>
            <p:ph type="title"/>
          </p:nvPr>
        </p:nvSpPr>
        <p:spPr>
          <a:xfrm>
            <a:off x="3524921" y="708655"/>
            <a:ext cx="7767079" cy="661720"/>
          </a:xfrm>
        </p:spPr>
        <p:txBody>
          <a:bodyPr wrap="square">
            <a:spAutoFit/>
          </a:bodyPr>
          <a:lstStyle/>
          <a:p>
            <a:r>
              <a:rPr lang="it-IT" sz="4000" dirty="0">
                <a:latin typeface="Cmu serif" panose="02000603000000000000" pitchFamily="2" charset="0"/>
                <a:ea typeface="Cmu serif" panose="02000603000000000000" pitchFamily="2" charset="0"/>
                <a:cs typeface="Cmu serif" panose="02000603000000000000" pitchFamily="2" charset="0"/>
              </a:rPr>
              <a:t>2.1. Dispositivo lato velivolo</a:t>
            </a:r>
          </a:p>
        </p:txBody>
      </p:sp>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pic>
        <p:nvPicPr>
          <p:cNvPr id="5" name="Immagine 4" descr="Immagine che contiene testo, schermata, diagramma, linea">
            <a:extLst>
              <a:ext uri="{FF2B5EF4-FFF2-40B4-BE49-F238E27FC236}">
                <a16:creationId xmlns:a16="http://schemas.microsoft.com/office/drawing/2014/main" id="{86EC3F4C-6D78-8710-4EE0-50D8971F35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4000" y="2033126"/>
            <a:ext cx="8244000" cy="4116219"/>
          </a:xfrm>
          <a:prstGeom prst="rect">
            <a:avLst/>
          </a:prstGeom>
        </p:spPr>
      </p:pic>
    </p:spTree>
    <p:extLst>
      <p:ext uri="{BB962C8B-B14F-4D97-AF65-F5344CB8AC3E}">
        <p14:creationId xmlns:p14="http://schemas.microsoft.com/office/powerpoint/2010/main" val="3847349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CF7BC8-005C-3011-F93D-428C3AC94D28}"/>
              </a:ext>
            </a:extLst>
          </p:cNvPr>
          <p:cNvSpPr>
            <a:spLocks noGrp="1"/>
          </p:cNvSpPr>
          <p:nvPr>
            <p:ph type="title"/>
          </p:nvPr>
        </p:nvSpPr>
        <p:spPr>
          <a:xfrm>
            <a:off x="3524921" y="708655"/>
            <a:ext cx="7767079" cy="661720"/>
          </a:xfrm>
        </p:spPr>
        <p:txBody>
          <a:bodyPr wrap="square">
            <a:spAutoFit/>
          </a:bodyPr>
          <a:lstStyle/>
          <a:p>
            <a:r>
              <a:rPr lang="it-IT" sz="4000" dirty="0">
                <a:latin typeface="Cmu serif" panose="02000603000000000000" pitchFamily="2" charset="0"/>
                <a:ea typeface="Cmu serif" panose="02000603000000000000" pitchFamily="2" charset="0"/>
                <a:cs typeface="Cmu serif" panose="02000603000000000000" pitchFamily="2" charset="0"/>
              </a:rPr>
              <a:t>2.2. Stazione di terra</a:t>
            </a:r>
          </a:p>
        </p:txBody>
      </p:sp>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1" y="1923897"/>
            <a:ext cx="10392000" cy="2862322"/>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La stazione di terra permette il monitoraggio in tempo reale dei valori misurati dal modulo a bordo e l’analisi degli stessi, in differita, a partire dai file di log generati.</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Per mezzo di un modulo </a:t>
            </a:r>
            <a:r>
              <a:rPr lang="it-IT" sz="2000" dirty="0" err="1">
                <a:latin typeface="Cmu serif" panose="02000603000000000000" pitchFamily="2" charset="0"/>
                <a:ea typeface="Cmu serif" panose="02000603000000000000" pitchFamily="2" charset="0"/>
                <a:cs typeface="Cmu serif" panose="02000603000000000000" pitchFamily="2" charset="0"/>
              </a:rPr>
              <a:t>rice</a:t>
            </a:r>
            <a:r>
              <a:rPr lang="it-IT" sz="2000" dirty="0">
                <a:latin typeface="Cmu serif" panose="02000603000000000000" pitchFamily="2" charset="0"/>
                <a:ea typeface="Cmu serif" panose="02000603000000000000" pitchFamily="2" charset="0"/>
                <a:cs typeface="Cmu serif" panose="02000603000000000000" pitchFamily="2" charset="0"/>
              </a:rPr>
              <a:t>-trasmettitore complementare a quello precedentemente citato e connesso ad un altro microcontrollore, vengono ricevuti e decodificati i pacchetti provenienti dal velivolo e i relativi dati inviati al computer tramite comunicazione seriale.</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Il monitoraggio è svolto attraverso il software OpenC3 COSMOS, mentre il post-processing è affidato a vari script Python e MATLAB appositamente creati. </a:t>
            </a:r>
          </a:p>
        </p:txBody>
      </p:sp>
      <p:pic>
        <p:nvPicPr>
          <p:cNvPr id="5" name="Immagine 4">
            <a:extLst>
              <a:ext uri="{FF2B5EF4-FFF2-40B4-BE49-F238E27FC236}">
                <a16:creationId xmlns:a16="http://schemas.microsoft.com/office/drawing/2014/main" id="{1BF64A51-174B-4FE9-55AA-382AA11FA9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1078" y="5231543"/>
            <a:ext cx="8189843" cy="737939"/>
          </a:xfrm>
          <a:prstGeom prst="rect">
            <a:avLst/>
          </a:prstGeom>
        </p:spPr>
      </p:pic>
    </p:spTree>
    <p:extLst>
      <p:ext uri="{BB962C8B-B14F-4D97-AF65-F5344CB8AC3E}">
        <p14:creationId xmlns:p14="http://schemas.microsoft.com/office/powerpoint/2010/main" val="1983732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CF7BC8-005C-3011-F93D-428C3AC94D28}"/>
              </a:ext>
            </a:extLst>
          </p:cNvPr>
          <p:cNvSpPr>
            <a:spLocks noGrp="1"/>
          </p:cNvSpPr>
          <p:nvPr>
            <p:ph type="title"/>
          </p:nvPr>
        </p:nvSpPr>
        <p:spPr>
          <a:xfrm>
            <a:off x="3524921" y="708655"/>
            <a:ext cx="7767079" cy="661720"/>
          </a:xfrm>
        </p:spPr>
        <p:txBody>
          <a:bodyPr wrap="square">
            <a:spAutoFit/>
          </a:bodyPr>
          <a:lstStyle/>
          <a:p>
            <a:r>
              <a:rPr lang="it-IT" sz="4000" dirty="0">
                <a:latin typeface="Cmu serif" panose="02000603000000000000" pitchFamily="2" charset="0"/>
                <a:ea typeface="Cmu serif" panose="02000603000000000000" pitchFamily="2" charset="0"/>
                <a:cs typeface="Cmu serif" panose="02000603000000000000" pitchFamily="2" charset="0"/>
              </a:rPr>
              <a:t>3. Previsione dei punteggi</a:t>
            </a:r>
          </a:p>
        </p:txBody>
      </p:sp>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1" y="1923897"/>
            <a:ext cx="5606816" cy="4093428"/>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E’ stata eseguita elaborando i log del modulo GNSS per mezzo di uno script Python apposito. In particolare quest’ultimo permette di determinare l’istante di decollo nominale, distinguendolo dai falsi positivi.</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Noto l’istante di decollo nominale, lo script calcola i valori dei fattori da considerare per l’attribuzione del punteggio:</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marL="800100" lvl="1" indent="-342900" algn="just">
              <a:buFont typeface="Arial" panose="020B0604020202020204" pitchFamily="34" charset="0"/>
              <a:buChar char="•"/>
            </a:pPr>
            <a:r>
              <a:rPr lang="it-IT" sz="2000" b="1" dirty="0">
                <a:latin typeface="Cmu serif" panose="02000603000000000000" pitchFamily="2" charset="0"/>
                <a:ea typeface="Cmu serif" panose="02000603000000000000" pitchFamily="2" charset="0"/>
                <a:cs typeface="Cmu serif" panose="02000603000000000000" pitchFamily="2" charset="0"/>
              </a:rPr>
              <a:t>Payload</a:t>
            </a:r>
            <a:r>
              <a:rPr lang="it-IT" sz="2000" dirty="0">
                <a:latin typeface="Cmu serif" panose="02000603000000000000" pitchFamily="2" charset="0"/>
                <a:ea typeface="Cmu serif" panose="02000603000000000000" pitchFamily="2" charset="0"/>
                <a:cs typeface="Cmu serif" panose="02000603000000000000" pitchFamily="2" charset="0"/>
              </a:rPr>
              <a:t> in termini di massa.</a:t>
            </a:r>
          </a:p>
          <a:p>
            <a:pPr marL="800100" lvl="1" indent="-342900" algn="just">
              <a:buFont typeface="Arial" panose="020B0604020202020204" pitchFamily="34" charset="0"/>
              <a:buChar char="•"/>
            </a:pPr>
            <a:r>
              <a:rPr lang="it-IT" sz="2000" b="1" dirty="0">
                <a:latin typeface="Cmu serif" panose="02000603000000000000" pitchFamily="2" charset="0"/>
                <a:ea typeface="Cmu serif" panose="02000603000000000000" pitchFamily="2" charset="0"/>
                <a:cs typeface="Cmu serif" panose="02000603000000000000" pitchFamily="2" charset="0"/>
              </a:rPr>
              <a:t>Altitudine</a:t>
            </a:r>
            <a:r>
              <a:rPr lang="it-IT" sz="2000" dirty="0">
                <a:latin typeface="Cmu serif" panose="02000603000000000000" pitchFamily="2" charset="0"/>
                <a:ea typeface="Cmu serif" panose="02000603000000000000" pitchFamily="2" charset="0"/>
                <a:cs typeface="Cmu serif" panose="02000603000000000000" pitchFamily="2" charset="0"/>
              </a:rPr>
              <a:t> a t+60s</a:t>
            </a:r>
          </a:p>
          <a:p>
            <a:pPr marL="800100" lvl="1" indent="-342900" algn="just">
              <a:buFont typeface="Arial" panose="020B0604020202020204" pitchFamily="34" charset="0"/>
              <a:buChar char="•"/>
            </a:pPr>
            <a:r>
              <a:rPr lang="it-IT" sz="2000" b="1" dirty="0">
                <a:latin typeface="Cmu serif" panose="02000603000000000000" pitchFamily="2" charset="0"/>
                <a:ea typeface="Cmu serif" panose="02000603000000000000" pitchFamily="2" charset="0"/>
                <a:cs typeface="Cmu serif" panose="02000603000000000000" pitchFamily="2" charset="0"/>
              </a:rPr>
              <a:t>Distanza</a:t>
            </a:r>
            <a:r>
              <a:rPr lang="it-IT" sz="2000" dirty="0">
                <a:latin typeface="Cmu serif" panose="02000603000000000000" pitchFamily="2" charset="0"/>
                <a:ea typeface="Cmu serif" panose="02000603000000000000" pitchFamily="2" charset="0"/>
                <a:cs typeface="Cmu serif" panose="02000603000000000000" pitchFamily="2" charset="0"/>
              </a:rPr>
              <a:t> tra t+60s e t+180s</a:t>
            </a:r>
          </a:p>
        </p:txBody>
      </p:sp>
      <p:pic>
        <p:nvPicPr>
          <p:cNvPr id="8" name="Immagine 7" descr="Immagine che contiene testo, schermata, software, computer&#10;&#10;Descrizione generata automaticamente">
            <a:extLst>
              <a:ext uri="{FF2B5EF4-FFF2-40B4-BE49-F238E27FC236}">
                <a16:creationId xmlns:a16="http://schemas.microsoft.com/office/drawing/2014/main" id="{61EFD6EF-3F8E-63B6-BA23-D2F4C2C6BD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6903" y="1702645"/>
            <a:ext cx="4255096" cy="4535932"/>
          </a:xfrm>
          <a:prstGeom prst="rect">
            <a:avLst/>
          </a:prstGeom>
        </p:spPr>
      </p:pic>
    </p:spTree>
    <p:extLst>
      <p:ext uri="{BB962C8B-B14F-4D97-AF65-F5344CB8AC3E}">
        <p14:creationId xmlns:p14="http://schemas.microsoft.com/office/powerpoint/2010/main" val="2038037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CF7BC8-005C-3011-F93D-428C3AC94D28}"/>
              </a:ext>
            </a:extLst>
          </p:cNvPr>
          <p:cNvSpPr>
            <a:spLocks noGrp="1"/>
          </p:cNvSpPr>
          <p:nvPr>
            <p:ph type="title"/>
          </p:nvPr>
        </p:nvSpPr>
        <p:spPr>
          <a:xfrm>
            <a:off x="3524921" y="634161"/>
            <a:ext cx="7767079" cy="878702"/>
          </a:xfrm>
        </p:spPr>
        <p:txBody>
          <a:bodyPr wrap="square">
            <a:spAutoFit/>
          </a:bodyPr>
          <a:lstStyle/>
          <a:p>
            <a:r>
              <a:rPr lang="it-IT" sz="2800" dirty="0">
                <a:latin typeface="Cmu serif" panose="02000603000000000000" pitchFamily="2" charset="0"/>
                <a:ea typeface="Cmu serif" panose="02000603000000000000" pitchFamily="2" charset="0"/>
                <a:cs typeface="Cmu serif" panose="02000603000000000000" pitchFamily="2" charset="0"/>
              </a:rPr>
              <a:t>4. Verifica del processo di dimensionamento del velivolo</a:t>
            </a:r>
          </a:p>
        </p:txBody>
      </p:sp>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1" y="1923897"/>
            <a:ext cx="10392000" cy="1323439"/>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L’algoritmo utilizzato per ottenere i design preliminari dei velivoli del 2019 e 2022, per la sua elevata complessità ha comportato la necessità di fare svariate approssimazioni [4][5]. I dati empirici raccolti hanno permesso di verificare l’accettabilità di alcune di tali approssimazioni. Il processo di dimensionamento ha la struttura seguente:</a:t>
            </a:r>
          </a:p>
        </p:txBody>
      </p:sp>
      <p:pic>
        <p:nvPicPr>
          <p:cNvPr id="5" name="Immagine 4" descr="Immagine che contiene testo, schermata, Carattere, linea">
            <a:extLst>
              <a:ext uri="{FF2B5EF4-FFF2-40B4-BE49-F238E27FC236}">
                <a16:creationId xmlns:a16="http://schemas.microsoft.com/office/drawing/2014/main" id="{346679E3-ACC6-F7DC-8B7F-B74928A943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295" y="3692660"/>
            <a:ext cx="9215409" cy="2308266"/>
          </a:xfrm>
          <a:prstGeom prst="rect">
            <a:avLst/>
          </a:prstGeom>
        </p:spPr>
      </p:pic>
      <p:sp>
        <p:nvSpPr>
          <p:cNvPr id="3" name="CasellaDiTesto 2">
            <a:extLst>
              <a:ext uri="{FF2B5EF4-FFF2-40B4-BE49-F238E27FC236}">
                <a16:creationId xmlns:a16="http://schemas.microsoft.com/office/drawing/2014/main" id="{29C1F80B-7B14-4013-20A8-27E315C75292}"/>
              </a:ext>
            </a:extLst>
          </p:cNvPr>
          <p:cNvSpPr txBox="1"/>
          <p:nvPr/>
        </p:nvSpPr>
        <p:spPr>
          <a:xfrm>
            <a:off x="1488295" y="6364289"/>
            <a:ext cx="9215409" cy="230832"/>
          </a:xfrm>
          <a:prstGeom prst="rect">
            <a:avLst/>
          </a:prstGeom>
          <a:noFill/>
        </p:spPr>
        <p:txBody>
          <a:bodyPr wrap="square" rtlCol="0">
            <a:spAutoFit/>
          </a:bodyPr>
          <a:lstStyle/>
          <a:p>
            <a:r>
              <a:rPr lang="en-US" sz="900" dirty="0">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rPr>
              <a:t>[4] Team </a:t>
            </a:r>
            <a:r>
              <a:rPr lang="en-US" sz="900" dirty="0" err="1">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rPr>
              <a:t>LiftUp</a:t>
            </a:r>
            <a:r>
              <a:rPr lang="en-US" sz="900" dirty="0">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rPr>
              <a:t>. Air cargo challenge 2019. Technical report, University of Padua, 2019.  [5] Team </a:t>
            </a:r>
            <a:r>
              <a:rPr lang="en-US" sz="900" dirty="0" err="1">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rPr>
              <a:t>LiftUp</a:t>
            </a:r>
            <a:r>
              <a:rPr lang="en-US" sz="900" dirty="0">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rPr>
              <a:t>. Air cargo challenge 2022. Technical report, University of Padua, 2022.</a:t>
            </a:r>
            <a:endParaRPr lang="it-IT" sz="900" dirty="0">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endParaRPr>
          </a:p>
        </p:txBody>
      </p:sp>
    </p:spTree>
    <p:extLst>
      <p:ext uri="{BB962C8B-B14F-4D97-AF65-F5344CB8AC3E}">
        <p14:creationId xmlns:p14="http://schemas.microsoft.com/office/powerpoint/2010/main" val="3845500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1" y="1923897"/>
            <a:ext cx="10392000" cy="2554545"/>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Con il collaudo si sono osservate delle forti discrepanze tra distanza e velocità di decollo reali e di progetto. Questo ha spinto ad indagare il secondo step del processo, presso il quale vengono considerate ipotesi e approssimazioni forti. In particolare:</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marL="914400" lvl="1" indent="-457200" algn="just">
              <a:buFont typeface="+mj-lt"/>
              <a:buAutoNum type="arabicPeriod"/>
            </a:pPr>
            <a:r>
              <a:rPr lang="it-IT" sz="2000" dirty="0">
                <a:latin typeface="Cmu serif" panose="02000603000000000000" pitchFamily="2" charset="0"/>
                <a:ea typeface="Cmu serif" panose="02000603000000000000" pitchFamily="2" charset="0"/>
                <a:cs typeface="Cmu serif" panose="02000603000000000000" pitchFamily="2" charset="0"/>
              </a:rPr>
              <a:t>La potenza disponibile fornita dal sistema propulsivo viene prevista attraverso un modello che combina i dati </a:t>
            </a:r>
            <a:r>
              <a:rPr lang="it-IT" sz="2000" dirty="0" err="1">
                <a:latin typeface="Cmu serif" panose="02000603000000000000" pitchFamily="2" charset="0"/>
                <a:ea typeface="Cmu serif" panose="02000603000000000000" pitchFamily="2" charset="0"/>
                <a:cs typeface="Cmu serif" panose="02000603000000000000" pitchFamily="2" charset="0"/>
              </a:rPr>
              <a:t>eCalc</a:t>
            </a:r>
            <a:r>
              <a:rPr lang="it-IT" sz="2000" dirty="0">
                <a:latin typeface="Cmu serif" panose="02000603000000000000" pitchFamily="2" charset="0"/>
                <a:ea typeface="Cmu serif" panose="02000603000000000000" pitchFamily="2" charset="0"/>
                <a:cs typeface="Cmu serif" panose="02000603000000000000" pitchFamily="2" charset="0"/>
              </a:rPr>
              <a:t> sul motore, con quelli del datasheet dell’elica.</a:t>
            </a:r>
          </a:p>
          <a:p>
            <a:pPr marL="914400" lvl="1" indent="-457200" algn="just">
              <a:buFont typeface="+mj-lt"/>
              <a:buAutoNum type="arabicPeriod"/>
            </a:pPr>
            <a:r>
              <a:rPr lang="it-IT" sz="2000" dirty="0">
                <a:latin typeface="Cmu serif" panose="02000603000000000000" pitchFamily="2" charset="0"/>
                <a:ea typeface="Cmu serif" panose="02000603000000000000" pitchFamily="2" charset="0"/>
                <a:cs typeface="Cmu serif" panose="02000603000000000000" pitchFamily="2" charset="0"/>
              </a:rPr>
              <a:t>Vengono assunte tutte le forze resistenti trascurabili, ipotizzando quindi che tutta la potenza propulsiva disponibile sia impiegata per accelerare il velivolo.</a:t>
            </a:r>
          </a:p>
        </p:txBody>
      </p:sp>
      <p:pic>
        <p:nvPicPr>
          <p:cNvPr id="10" name="Immagine 9" descr="Immagine che contiene diagramma">
            <a:extLst>
              <a:ext uri="{FF2B5EF4-FFF2-40B4-BE49-F238E27FC236}">
                <a16:creationId xmlns:a16="http://schemas.microsoft.com/office/drawing/2014/main" id="{66339F29-3CA2-27E5-1048-F0E5CFF8D4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591" y="4642941"/>
            <a:ext cx="6148811" cy="1645123"/>
          </a:xfrm>
          <a:prstGeom prst="rect">
            <a:avLst/>
          </a:prstGeom>
        </p:spPr>
      </p:pic>
      <p:sp>
        <p:nvSpPr>
          <p:cNvPr id="5" name="Titolo 1">
            <a:extLst>
              <a:ext uri="{FF2B5EF4-FFF2-40B4-BE49-F238E27FC236}">
                <a16:creationId xmlns:a16="http://schemas.microsoft.com/office/drawing/2014/main" id="{60CDC380-196A-5104-6EAC-24946512ABE4}"/>
              </a:ext>
            </a:extLst>
          </p:cNvPr>
          <p:cNvSpPr>
            <a:spLocks noGrp="1"/>
          </p:cNvSpPr>
          <p:nvPr>
            <p:ph type="title"/>
          </p:nvPr>
        </p:nvSpPr>
        <p:spPr>
          <a:xfrm>
            <a:off x="3524921" y="634161"/>
            <a:ext cx="7767079" cy="878702"/>
          </a:xfrm>
        </p:spPr>
        <p:txBody>
          <a:bodyPr wrap="square">
            <a:spAutoFit/>
          </a:bodyPr>
          <a:lstStyle/>
          <a:p>
            <a:r>
              <a:rPr lang="it-IT" sz="2800" dirty="0">
                <a:latin typeface="Cmu serif" panose="02000603000000000000" pitchFamily="2" charset="0"/>
                <a:ea typeface="Cmu serif" panose="02000603000000000000" pitchFamily="2" charset="0"/>
                <a:cs typeface="Cmu serif" panose="02000603000000000000" pitchFamily="2" charset="0"/>
              </a:rPr>
              <a:t>4.2. Verifica del processo di dimensionamento del velivolo – criticità del secondo step</a:t>
            </a:r>
          </a:p>
        </p:txBody>
      </p:sp>
    </p:spTree>
    <p:extLst>
      <p:ext uri="{BB962C8B-B14F-4D97-AF65-F5344CB8AC3E}">
        <p14:creationId xmlns:p14="http://schemas.microsoft.com/office/powerpoint/2010/main" val="3572440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Carattere, Elementi grafici, logo">
            <a:extLst>
              <a:ext uri="{FF2B5EF4-FFF2-40B4-BE49-F238E27FC236}">
                <a16:creationId xmlns:a16="http://schemas.microsoft.com/office/drawing/2014/main" id="{B6812EB3-284C-CD2B-D39B-7E068E84B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000" y="540001"/>
            <a:ext cx="2076591" cy="938572"/>
          </a:xfrm>
          <a:prstGeom prst="rect">
            <a:avLst/>
          </a:prstGeom>
        </p:spPr>
      </p:pic>
      <p:sp>
        <p:nvSpPr>
          <p:cNvPr id="9" name="CasellaDiTesto 8">
            <a:extLst>
              <a:ext uri="{FF2B5EF4-FFF2-40B4-BE49-F238E27FC236}">
                <a16:creationId xmlns:a16="http://schemas.microsoft.com/office/drawing/2014/main" id="{6BBA43B8-57EC-EC7D-B79C-094BABBFFDF4}"/>
              </a:ext>
            </a:extLst>
          </p:cNvPr>
          <p:cNvSpPr txBox="1"/>
          <p:nvPr/>
        </p:nvSpPr>
        <p:spPr>
          <a:xfrm>
            <a:off x="900002" y="1923897"/>
            <a:ext cx="4484751" cy="4093428"/>
          </a:xfrm>
          <a:prstGeom prst="rect">
            <a:avLst/>
          </a:prstGeom>
          <a:noFill/>
        </p:spPr>
        <p:txBody>
          <a:bodyPr wrap="square" rtlCol="0">
            <a:spAutoFit/>
          </a:bodyPr>
          <a:lstStyle/>
          <a:p>
            <a:pPr algn="just"/>
            <a:r>
              <a:rPr lang="it-IT" sz="2000" dirty="0">
                <a:latin typeface="Cmu serif" panose="02000603000000000000" pitchFamily="2" charset="0"/>
                <a:ea typeface="Cmu serif" panose="02000603000000000000" pitchFamily="2" charset="0"/>
                <a:cs typeface="Cmu serif" panose="02000603000000000000" pitchFamily="2" charset="0"/>
              </a:rPr>
              <a:t>A partire dai dati resi disponibili sui test condotti in galleria del vento [6], della stessa configurazione elica-motore a throttle massimo, è stato operato, tramite script MATLAB, un confronto tra dati empirici e previsti.</a:t>
            </a:r>
          </a:p>
          <a:p>
            <a:pPr algn="just"/>
            <a:endParaRPr lang="it-IT" sz="2000" dirty="0">
              <a:latin typeface="Cmu serif" panose="02000603000000000000" pitchFamily="2" charset="0"/>
              <a:ea typeface="Cmu serif" panose="02000603000000000000" pitchFamily="2" charset="0"/>
              <a:cs typeface="Cmu serif" panose="02000603000000000000" pitchFamily="2" charset="0"/>
            </a:endParaRPr>
          </a:p>
          <a:p>
            <a:pPr algn="just"/>
            <a:r>
              <a:rPr lang="it-IT" sz="2000" dirty="0">
                <a:latin typeface="Cmu serif" panose="02000603000000000000" pitchFamily="2" charset="0"/>
                <a:ea typeface="Cmu serif" panose="02000603000000000000" pitchFamily="2" charset="0"/>
                <a:cs typeface="Cmu serif" panose="02000603000000000000" pitchFamily="2" charset="0"/>
              </a:rPr>
              <a:t>Si osserva che il modello utilizzato per la previsione commette un errore relativo che arriva al 30%. Questo evidenzia l’importanza di partire da dati empirici della potenza disponibile nei dimensionamenti futuri.</a:t>
            </a:r>
          </a:p>
        </p:txBody>
      </p:sp>
      <p:pic>
        <p:nvPicPr>
          <p:cNvPr id="3" name="Immagine 2" descr="Immagine che contiene testo, diagramma, linea, Diagramma&#10;&#10;Descrizione generata automaticamente">
            <a:extLst>
              <a:ext uri="{FF2B5EF4-FFF2-40B4-BE49-F238E27FC236}">
                <a16:creationId xmlns:a16="http://schemas.microsoft.com/office/drawing/2014/main" id="{C58805BF-C513-7F68-31E5-43E3A7545B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752" y="1788527"/>
            <a:ext cx="5907246" cy="4364167"/>
          </a:xfrm>
          <a:prstGeom prst="rect">
            <a:avLst/>
          </a:prstGeom>
        </p:spPr>
      </p:pic>
      <p:sp>
        <p:nvSpPr>
          <p:cNvPr id="2" name="CasellaDiTesto 1">
            <a:extLst>
              <a:ext uri="{FF2B5EF4-FFF2-40B4-BE49-F238E27FC236}">
                <a16:creationId xmlns:a16="http://schemas.microsoft.com/office/drawing/2014/main" id="{31D9C755-F25C-F56F-2204-469E0B7EC8ED}"/>
              </a:ext>
            </a:extLst>
          </p:cNvPr>
          <p:cNvSpPr txBox="1"/>
          <p:nvPr/>
        </p:nvSpPr>
        <p:spPr>
          <a:xfrm>
            <a:off x="1488295" y="6364289"/>
            <a:ext cx="9215409" cy="230832"/>
          </a:xfrm>
          <a:prstGeom prst="rect">
            <a:avLst/>
          </a:prstGeom>
          <a:noFill/>
        </p:spPr>
        <p:txBody>
          <a:bodyPr wrap="square" rtlCol="0">
            <a:spAutoFit/>
          </a:bodyPr>
          <a:lstStyle/>
          <a:p>
            <a:r>
              <a:rPr lang="it-IT" sz="900" dirty="0">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rPr>
              <a:t>[6] </a:t>
            </a:r>
            <a:r>
              <a:rPr lang="en-US" sz="900" dirty="0">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rPr>
              <a:t>Viktor </a:t>
            </a:r>
            <a:r>
              <a:rPr lang="en-US" sz="900" dirty="0" err="1">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rPr>
              <a:t>Zombori</a:t>
            </a:r>
            <a:r>
              <a:rPr lang="en-US" sz="900" dirty="0">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rPr>
              <a:t>. Study of electronic speed control strategies for a fixed battery, motor and propeller aircraft propulsion set. Master’s thesis, University of Beira Interior, 2021.</a:t>
            </a:r>
            <a:endParaRPr lang="it-IT" sz="900" dirty="0">
              <a:solidFill>
                <a:schemeClr val="bg1">
                  <a:lumMod val="75000"/>
                </a:schemeClr>
              </a:solidFill>
              <a:latin typeface="CMU Serif" panose="02000603000000000000" pitchFamily="2" charset="0"/>
              <a:ea typeface="CMU Serif" panose="02000603000000000000" pitchFamily="2" charset="0"/>
              <a:cs typeface="CMU Serif" panose="02000603000000000000" pitchFamily="2" charset="0"/>
            </a:endParaRPr>
          </a:p>
        </p:txBody>
      </p:sp>
      <p:sp>
        <p:nvSpPr>
          <p:cNvPr id="5" name="Titolo 1">
            <a:extLst>
              <a:ext uri="{FF2B5EF4-FFF2-40B4-BE49-F238E27FC236}">
                <a16:creationId xmlns:a16="http://schemas.microsoft.com/office/drawing/2014/main" id="{044B7A56-13FD-DBDC-8B0F-B1478D09A0FC}"/>
              </a:ext>
            </a:extLst>
          </p:cNvPr>
          <p:cNvSpPr>
            <a:spLocks noGrp="1"/>
          </p:cNvSpPr>
          <p:nvPr>
            <p:ph type="title"/>
          </p:nvPr>
        </p:nvSpPr>
        <p:spPr>
          <a:xfrm>
            <a:off x="3524921" y="634161"/>
            <a:ext cx="7767079" cy="878702"/>
          </a:xfrm>
        </p:spPr>
        <p:txBody>
          <a:bodyPr wrap="square">
            <a:spAutoFit/>
          </a:bodyPr>
          <a:lstStyle/>
          <a:p>
            <a:r>
              <a:rPr lang="it-IT" sz="2800" dirty="0">
                <a:latin typeface="Cmu serif" panose="02000603000000000000" pitchFamily="2" charset="0"/>
                <a:ea typeface="Cmu serif" panose="02000603000000000000" pitchFamily="2" charset="0"/>
                <a:cs typeface="Cmu serif" panose="02000603000000000000" pitchFamily="2" charset="0"/>
              </a:rPr>
              <a:t>4.2.1. Verifica dei risultati di potenza propulsiva disponibile</a:t>
            </a:r>
          </a:p>
        </p:txBody>
      </p:sp>
    </p:spTree>
    <p:extLst>
      <p:ext uri="{BB962C8B-B14F-4D97-AF65-F5344CB8AC3E}">
        <p14:creationId xmlns:p14="http://schemas.microsoft.com/office/powerpoint/2010/main" val="284504917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1293</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15</vt:i4>
      </vt:variant>
    </vt:vector>
  </HeadingPairs>
  <TitlesOfParts>
    <vt:vector size="21" baseType="lpstr">
      <vt:lpstr>Arial</vt:lpstr>
      <vt:lpstr>Calibri</vt:lpstr>
      <vt:lpstr>Calibri Light</vt:lpstr>
      <vt:lpstr>CMU Serif</vt:lpstr>
      <vt:lpstr>CMU Serif</vt:lpstr>
      <vt:lpstr>Tema di Office</vt:lpstr>
      <vt:lpstr>Università degli Studi di Padova Dipartimento di Ingegneria Industriale</vt:lpstr>
      <vt:lpstr>1. Introduzione</vt:lpstr>
      <vt:lpstr>2.1. Dispositivo lato velivolo</vt:lpstr>
      <vt:lpstr>2.1. Dispositivo lato velivolo</vt:lpstr>
      <vt:lpstr>2.2. Stazione di terra</vt:lpstr>
      <vt:lpstr>3. Previsione dei punteggi</vt:lpstr>
      <vt:lpstr>4. Verifica del processo di dimensionamento del velivolo</vt:lpstr>
      <vt:lpstr>4.2. Verifica del processo di dimensionamento del velivolo – criticità del secondo step</vt:lpstr>
      <vt:lpstr>4.2.1. Verifica dei risultati di potenza propulsiva disponibile</vt:lpstr>
      <vt:lpstr>4.2.2. Verifica delle ipotesi di forze resistenti nulle</vt:lpstr>
      <vt:lpstr>4.2.2. Verifica delle ipotesi di forze resistenti nulle – individuazione dell’intervallo di misure</vt:lpstr>
      <vt:lpstr>4.2.2. Verifica delle ipotesi di forze resistenti nulle – risultati</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Università degli Studi di Padova Dipartimento di Ingegneria Industriale</dc:title>
  <dc:creator>Cason Emanuele</dc:creator>
  <cp:lastModifiedBy>Cason Emanuele</cp:lastModifiedBy>
  <cp:revision>17</cp:revision>
  <dcterms:created xsi:type="dcterms:W3CDTF">2023-07-04T15:40:48Z</dcterms:created>
  <dcterms:modified xsi:type="dcterms:W3CDTF">2023-07-06T11:04:01Z</dcterms:modified>
</cp:coreProperties>
</file>