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1"/>
  </p:sldMasterIdLst>
  <p:notesMasterIdLst>
    <p:notesMasterId r:id="rId29"/>
  </p:notesMasterIdLst>
  <p:sldIdLst>
    <p:sldId id="384" r:id="rId2"/>
    <p:sldId id="10967" r:id="rId3"/>
    <p:sldId id="1687" r:id="rId4"/>
    <p:sldId id="11030" r:id="rId5"/>
    <p:sldId id="10996" r:id="rId6"/>
    <p:sldId id="11013" r:id="rId7"/>
    <p:sldId id="11014" r:id="rId8"/>
    <p:sldId id="10997" r:id="rId9"/>
    <p:sldId id="11015" r:id="rId10"/>
    <p:sldId id="11016" r:id="rId11"/>
    <p:sldId id="11017" r:id="rId12"/>
    <p:sldId id="11018" r:id="rId13"/>
    <p:sldId id="11019" r:id="rId14"/>
    <p:sldId id="10998" r:id="rId15"/>
    <p:sldId id="11020" r:id="rId16"/>
    <p:sldId id="11021" r:id="rId17"/>
    <p:sldId id="11022" r:id="rId18"/>
    <p:sldId id="11023" r:id="rId19"/>
    <p:sldId id="11024" r:id="rId20"/>
    <p:sldId id="11025" r:id="rId21"/>
    <p:sldId id="11026" r:id="rId22"/>
    <p:sldId id="11027" r:id="rId23"/>
    <p:sldId id="11028" r:id="rId24"/>
    <p:sldId id="11029" r:id="rId25"/>
    <p:sldId id="10964" r:id="rId26"/>
    <p:sldId id="10927" r:id="rId27"/>
    <p:sldId id="10966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a Zahmatkesh" initials="SZ" lastIdx="6" clrIdx="0">
    <p:extLst>
      <p:ext uri="{19B8F6BF-5375-455C-9EA6-DF929625EA0E}">
        <p15:presenceInfo xmlns:p15="http://schemas.microsoft.com/office/powerpoint/2012/main" userId="S::10385704@polimi.it::74a73481-dba3-43d9-bace-d480429f3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5F5"/>
    <a:srgbClr val="0D1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32" y="384"/>
      </p:cViewPr>
      <p:guideLst/>
    </p:cSldViewPr>
  </p:slideViewPr>
  <p:outlineViewPr>
    <p:cViewPr>
      <p:scale>
        <a:sx n="33" d="100"/>
        <a:sy n="33" d="100"/>
      </p:scale>
      <p:origin x="0" y="-9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5003 0 24575,'-54'21'0,"0"1"0,-16 4 0,-6 3 0,6-3 0,-6 2 0,-2-2-852,-6 2 0,-2 0 1,-3-3 851,19-6 0,-2-2 0,-2-1 0,0-1 0,-4-2 0,-1-1 0,-2-2 0,0-2 0,0-1 0,-1-2 0,0-1 0,0-1 0,-2 0 0,0-1 0,-1-1 0,2 0 0,2-1 0,1 0 0,0-1 0,1-1 0,-19 0 0,1-2 0,2-3 0,5 1 0,2-3 0,1 0-13,4 0 1,1-2 0,1 0 12,4 1 0,0-1 0,1 1 0,4 2 0,1 2 0,0 1 305,-26-1 1,2 3-306,7 1 0,3 3 0,8 3 0,3 2 0,6 4 0,3 4 637,3 6 0,4 4-637,3 7 0,5 5 0,2 6 0,4 6 0,-2 9 0,3 3 30,14-15 0,0 1 0,1 0-30,1 2 0,0 0 0,1-1 0,2-1 0,0 0 0,1-2 2,-6 13 1,2-3-3,7-12 0,2-4 0,-7 14 0,13-23 0,8-17 0,2-5 0,2-5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0 24575,'-8'19'0,"-6"2"0,-8 2 0,-5-3 0,2-5 0,5-6 0,6-5 0,5-2 0,2-2 0,-6 0 0,-7 3 0,-24 20 0,9-3 0,-17 18 0,17-8 0,-11 4 0,19-10 0,-2-2 0,22-15 0,5-4 0,3-3 0,4 1 0,5 2 0,9 6 0,13 6 0,18 10 0,21 7 0,-27-11 0,3 0 0,2 2 0,2 1 0,2 0 0,1 1 0,0 0 0,0 0 0,-5-1 0,-1-1 0,36 17 0,-24-8 0,-21-10 0,-16-7 0,-10-6 0,-7-6 0,-3-2 0,-3-1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24575,'0'12'0,"0"10"0,0 17 0,0 17 0,0 17 0,-4 9 0,-4 4 0,-5 4 0,-1-7 0,2-7 0,2-13 0,3-17 0,3-14 0,-1-13 0,3-10 0,-3-3 0,4-6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24575,'0'8'0,"0"2"0,0 6 0,0 2 0,0-1 0,0-3 0,0 1 0,0 2 0,0 5 0,1 2 0,4 2 0,5 3 0,3-1 0,3-1 0,-1-2 0,0-3 0,0-2 0,-3-1 0,-3-5 0,-2-4 0,-2-6 0,3-5 0,6-4 0,10-4 0,16-8 0,13-9 0,12-10 0,8-5 0,-3 0 0,-7 6 0,-10 8 0,-13 8 0,-10 6 0,-8 5 0,-7 3 0,-5 2 0,-3 1 0,-2 1 0,-4 1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1 345 24575,'20'1'0,"4"5"0,3 7 0,0 4 0,-2 4 0,-4-2 0,-2-2 0,-3-3 0,-2-2 0,1-1 0,0 0 0,2 2 0,1-1 0,2 1 0,0 0 0,-1-2 0,-4 0 0,-3-4 0,-5-2 0,-2-2 0,-2 1 0,1 1 0,2-2 0,-1 0 0,0-1 0,-1-2 0,-2-1 0,0-2 0,-2-1 0,0-4 0,1-1 0,3-5 0,2-3 0,5-6 0,1-6 0,2-6 0,0-4 0,1-5 0,2-1 0,0 2 0,-2 4 0,-1 6 0,-2 4 0,-1 4 0,1 1 0,0 0 0,1-1 0,1 1 0,-1 4 0,-2 5 0,-4 4 0,-4 6 0,-1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24575,'15'0'0,"4"2"0,4 5 0,5 5 0,0 5 0,-1 0 0,1 0 0,-2 1 0,0 0 0,-1-1 0,0-3 0,1-1 0,1 1 0,2-1 0,0 3 0,1 0 0,-2-2 0,-6-1 0,-3-1 0,-4-1 0,-3-1 0,-3 0 0,-3-2 0,-2 1 0,-1 2 0,1 1 0,1 4 0,1 1 0,-1 0 0,-1-2 0,-3-2 0,-2-5 0,-5-4 0,-6-2 0,-7-2 0,-8 5 0,-7 4 0,-6 5 0,-7 3 0,-4 2 0,-1 0 0,2 1 0,5 0 0,8-1 0,7-1 0,7-1 0,5-3 0,5-1 0,4-4 0,4-2 0,2-2 0,1-3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24575,'0'17'0,"0"15"0,0 14 0,0 7 0,0-6 0,0-15 0,0-10 0,0-9 0,0 3 0,0 11 0,2 10 0,2 5 0,2-6 0,0-11 0,-3-9 0,0-8 0,0-6 0,-1-2 0,2-4 0,5-4 0,13-6 0,26-8 0,28-9 0,-24 12 0,3 0 0,6-2 0,1 2 0,4-2 0,0 2 0,-2 0 0,0 2 0,-6 2 0,-3 1 0,38-10 0,-28 9 0,-21 6 0,-12 4 0,-17 5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1785 1 24575,'0'6'0,"0"3"0,0 14 0,0 6 0,0 7 0,-10 7 0,-27 5 0,3-20 0,-8-1 0,-14 3 0,-6-1 0,-12 1 0,-4-1 0,1-1 0,1-2 0,2 0 0,1-1 0,6-2 0,2-1 0,7-2 0,2 1 0,-1 2 0,2 2 0,2 1 0,3 3 0,0 3 0,2 3 0,-2 5 0,2 2 0,1 2 0,1 1 0,2 1 0,0 1 0,3-3 0,3 0 0,6-5 0,2-3 0,-16 26 0,15-14 0,14-8 0,6-7 0,5-4 0,4-7 0,2-7 0,0-6 0,0-6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24575,'0'15'0,"0"1"0,0 4 0,0 0 0,0 0 0,0-2 0,0-2 0,0 2 0,0 3 0,1 3 0,4 6 0,4 5 0,8 1 0,2-1 0,1-2 0,-2-4 0,-2-7 0,-3-7 0,-3-5 0,-4-6 0,-1-1 0,0-2 0,6-2 0,20-6 0,21-10 0,36-12 0,-30 8 0,3-2 0,8-2 0,1-1 0,4-2 0,-1 0 0,-2 1 0,-1 1 0,-5 2 0,-3 1 0,-7 4 0,-2 2 0,34-9 0,-29 12 0,-23 7 0,-16 5 0,-11 0 0,-5-1 0,-3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24575,'37'4'0,"39"8"0,-7-3 0,11 1 0,-9-2 0,5 1 0,4-1-1038,15 1 1,5 1 0,1-1 1037,-19-2 0,2 2 0,0-2 0,0 1 0,0 1 0,1 1 0,-1-1 0,-1 2 0,-2 1 0,-1 0 0,0 1 0,-3 1 71,15 3 1,-3 3 0,-3-1-72,-11 0 0,-3 1 0,-3 0 341,16 7 1,-7 1-342,-19-5 0,-5 1 0,26 18 0,-29-7 1569,-19-6-1569,-8 3 645,-5 11-645,-2 16 0,-10-18 0,-2 3 0,-1 8 0,-2 4 0,0 3 0,-1 1 0,-1-1 0,0 0 0,0-5 0,0-3 0,0-10 0,0-4 0,0 18 0,0-21 0,0-19 0,0-8 0,0-7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24575,'12'16'0,"9"4"0,10 7 0,3 1 0,-2 0 0,-6-1 0,-5-3 0,-5 0 0,-6-4 0,-4-3 0,-2-2 0,2-1 0,2 1 0,3 0 0,-1 0 0,-2-1 0,-1-5 0,0-3 0,-2-1 0,0 1 0,0 3 0,3 2 0,2 3 0,1 1 0,1 2 0,-1 0 0,2 1 0,1 1 0,-1-2 0,0-1 0,-1-2 0,-3-2 0,-2-3 0,-2-4 0,-2-2 0,0-2 0,2-1 0,7-5 0,23-18 0,34-26 0,-18 11 0,4-4 0,5-4 0,2-2 0,0 1 0,0 2 0,-7 4 0,-1 4 0,-10 7 0,-2 2 0,23-12 0,-25 17 0,-15 12 0,-16 8 0,-1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24575,'38'4'0,"29"19"0,-5 4 0,7 7 0,-7-4 0,5 2 0,3 2-982,-2-3 0,3 2 0,4 1 0,1 0 982,11 4 0,5 0 0,2 0 0,1 0-506,-10-5 1,1-1 0,1 1 0,2-1 0,0 1 505,-8-4 0,0 0 0,1 0 0,1 0 0,1-1 0,-2 0 0,3 0 0,2 0 0,-1 0 0,0-1 0,1-1 0,-2 0 0,0-1 0,-1 0 0,0 0 0,1-2 0,-1 0 0,-1-2 0,-1 0 0,0-2 0,0-1 0,-1 0 0,0-1 0,-1-2 0,11 2 0,1-2 0,-3-2 0,1 0 0,-4-2 64,10 1 1,-1-2-1,-3-1 1,-3-2-65,-9-1 0,-2-2 0,-3 0 0,-3 0 0,2-1 0,-3 1 0,-6-1 0,8 2 0,-9 1 1604,29 3-1604,-44 3 3085,-19-3-3085,-20-1 376,-1-1 1,-9-4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24575,'19'19'0,"18"29"0,22 34 0,-16-26 0,1 3 0,9 7 0,1 1 0,5 0 0,1 0 0,2-2 0,1-3 0,-4-5 0,-2-1 0,-2-7 0,-3-3 0,-5-5 0,-2-2 0,37 26 0,-16-14 0,-16-13 0,-14-9 0,-13-9 0,-8-6 0,-5-6 0,-7-1 0,-1-3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2T15:42:47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2651 1 24575,'-13'22'0,"-25"24"0,-34 33 0,24-27 0,-3 3 0,-11 5 0,-1 2 0,-8 2 0,-1-1 0,-10 2 0,-4-1 0,20-20 0,-5 0 0,-1-1-396,-13 2 1,-4 1 0,-2-2 395,-12 0 0,-3 1 0,0-4 0,-2 0 0,2-3 0,-2-2 0,7-3 0,-1-2 0,6-3 0,14-5 0,3-3 0,4 0 0,-9 1 0,7-4 0,-27 5 0,52-12 0,32-9 0,11-1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A41CC-C61C-2F43-A643-7ED1F9C31B07}" type="datetimeFigureOut">
              <a:rPr lang="it-IT" smtClean="0"/>
              <a:t>21/11/23</a:t>
            </a:fld>
            <a:endParaRPr lang="it-I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CFB8-1D29-8F41-8017-7BC34624157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11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013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3291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0057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9846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5499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8122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9993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8084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098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9218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06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30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7263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7559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585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992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27199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7603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447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986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464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914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601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2663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7CFB8-1D29-8F41-8017-7BC34624157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5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0"/>
            <a:ext cx="9797142" cy="190499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4304252"/>
            <a:ext cx="9797142" cy="1138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625-38AA-E842-988E-64BF05994AE4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D58DC-9BAA-E347-A70D-B5263073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D86327-C0E4-4044-A1E0-A12845F3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5EA051-4A2C-CC4E-8D04-41B2E031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3D31-D4FB-4D00-74C5-EE64CA3F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66581" y="2532428"/>
            <a:ext cx="3939451" cy="29151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6DAB8E-6F81-D89F-2AE1-7257DE770B3B}"/>
              </a:ext>
            </a:extLst>
          </p:cNvPr>
          <p:cNvSpPr/>
          <p:nvPr userDrawn="1"/>
        </p:nvSpPr>
        <p:spPr>
          <a:xfrm>
            <a:off x="10549054" y="0"/>
            <a:ext cx="1642946" cy="132699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8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10099" y="1772910"/>
            <a:ext cx="5333655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6247901" y="1774511"/>
            <a:ext cx="5334000" cy="3884684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7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356691"/>
            <a:ext cx="10888812" cy="4148957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chemeClr val="accent2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(double 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0099" y="474391"/>
            <a:ext cx="10971804" cy="1012636"/>
          </a:xfrm>
        </p:spPr>
        <p:txBody>
          <a:bodyPr anchor="t"/>
          <a:lstStyle>
            <a:lvl1pPr>
              <a:lnSpc>
                <a:spcPct val="90000"/>
              </a:lnSpc>
              <a:defRPr baseline="0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This Is an Example of a Double Headline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0099" y="1768593"/>
            <a:ext cx="10971805" cy="3991868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1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94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66" y="151864"/>
            <a:ext cx="11798561" cy="883567"/>
          </a:xfrm>
          <a:prstGeom prst="rect">
            <a:avLst/>
          </a:prstGeom>
        </p:spPr>
        <p:txBody>
          <a:bodyPr/>
          <a:lstStyle/>
          <a:p>
            <a:r>
              <a:rPr lang="it-IT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066" y="6585339"/>
            <a:ext cx="3270335" cy="218973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7959" y="6585338"/>
            <a:ext cx="8504816" cy="272662"/>
          </a:xfrm>
          <a:prstGeom prst="rect">
            <a:avLst/>
          </a:prstGeom>
        </p:spPr>
        <p:txBody>
          <a:bodyPr/>
          <a:lstStyle/>
          <a:p>
            <a:r>
              <a:rPr lang="en-GB"/>
              <a:t>@manudellavalle - http://emanueledellavalle.org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2107" y="5826027"/>
            <a:ext cx="3245027" cy="1226793"/>
          </a:xfrm>
          <a:prstGeom prst="rect">
            <a:avLst/>
          </a:prstGeom>
        </p:spPr>
        <p:txBody>
          <a:bodyPr/>
          <a:lstStyle/>
          <a:p>
            <a:fld id="{28CD9AFD-AE92-B34B-8DB8-999659AB5E3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5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bg>
      <p:bgPr>
        <a:solidFill>
          <a:schemeClr val="dk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1219170" lvl="1" indent="-4571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828754" lvl="2" indent="-43178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2438339" lvl="3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3047924" lvl="4" indent="-41909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783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68DA-8937-44A5-901F-331301315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6657" y="2194521"/>
            <a:ext cx="8958943" cy="12344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8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en-US" noProof="0" dirty="0"/>
              <a:t>Ending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1075AB-44C8-4AFB-AA0E-F18BDAB28D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6657" y="3603171"/>
            <a:ext cx="8958943" cy="228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838CA2"/>
                </a:solidFill>
                <a:latin typeface="Titillium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5414E-2CCC-CC40-99ED-CC8A24CDAD45}"/>
              </a:ext>
            </a:extLst>
          </p:cNvPr>
          <p:cNvSpPr txBox="1"/>
          <p:nvPr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8FBE1-93CA-7641-BBC5-1AF0B7216565}"/>
              </a:ext>
            </a:extLst>
          </p:cNvPr>
          <p:cNvSpPr txBox="1"/>
          <p:nvPr userDrawn="1"/>
        </p:nvSpPr>
        <p:spPr>
          <a:xfrm>
            <a:off x="3570514" y="468085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F6163-F7B8-465F-93D3-F5034FE20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17575"/>
            <a:ext cx="10515600" cy="968375"/>
          </a:xfrm>
          <a:prstGeom prst="rect">
            <a:avLst/>
          </a:prstGeom>
        </p:spPr>
        <p:txBody>
          <a:bodyPr/>
          <a:lstStyle>
            <a:lvl1pPr>
              <a:defRPr sz="7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DIVIDER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B20FFA3-5016-48A2-BF51-6CFA6AC2BA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047875"/>
            <a:ext cx="10515600" cy="89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GB" dirty="0"/>
              <a:t>TITLE SLIDE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69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6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</p:spTree>
    <p:extLst>
      <p:ext uri="{BB962C8B-B14F-4D97-AF65-F5344CB8AC3E}">
        <p14:creationId xmlns:p14="http://schemas.microsoft.com/office/powerpoint/2010/main" val="8589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8728E-B7B0-EC44-A854-C7E2315EB1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E69D7-6B74-A245-AF38-6D13F067E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D2AC-F35A-B946-8DC7-A6032E64AC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09CBFDA-B487-D64B-80E4-6D97979B8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8399462" cy="1244600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 (with subtitles)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AFFAE4B-1291-5D4A-AFFC-D8B964D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EC76A0E-F2F0-1F4C-BFB9-0073DA7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E87653ED-13FF-E544-9B90-307C7069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4B78046B-1F4B-B241-9A67-1421F90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67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5C4E-52AC-B242-8D06-D0AC3AC429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83D5-A163-034C-925F-94B6316B75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39C9-B13F-C245-BB1A-EC9831A211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5455F18-FE98-B648-99AF-785037AFD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Two column layout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7817F2-927C-B346-97A2-02F3E286C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13876FC-3C19-0F44-A2B6-75620EA68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21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3A7B-DE74-8F42-AE81-372B4BC45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7A9C-D89D-874D-A809-D19F729B9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906E-BA0F-3B4A-89D7-39768CDE8D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1B687BC-688E-3B48-9734-E2DDE6F7DB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9BE033F-03A5-9C4C-9299-C5366FE2F778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B1E46"/>
                </a:solidFill>
                <a:latin typeface="Titillium" panose="00000500000000000000" pitchFamily="50" charset="0"/>
                <a:ea typeface="+mj-ea"/>
                <a:cs typeface="+mj-cs"/>
              </a:defRPr>
            </a:lvl1pPr>
          </a:lstStyle>
          <a:p>
            <a:r>
              <a:rPr lang="en-US" noProof="0" dirty="0"/>
              <a:t> Only title</a:t>
            </a:r>
          </a:p>
        </p:txBody>
      </p:sp>
    </p:spTree>
    <p:extLst>
      <p:ext uri="{BB962C8B-B14F-4D97-AF65-F5344CB8AC3E}">
        <p14:creationId xmlns:p14="http://schemas.microsoft.com/office/powerpoint/2010/main" val="3446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1210" y="6441529"/>
            <a:ext cx="6489581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ctr">
              <a:defRPr sz="1333">
                <a:solidFill>
                  <a:schemeClr val="bg1"/>
                </a:solidFill>
              </a:defRPr>
            </a:lvl1pPr>
          </a:lstStyle>
          <a:p>
            <a:r>
              <a:rPr lang="en-US"/>
              <a:t>@manudellavalle - http://emanueledellavalle.org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39591" y="5760298"/>
            <a:ext cx="1138533" cy="364764"/>
          </a:xfrm>
          <a:prstGeom prst="rect">
            <a:avLst/>
          </a:prstGeom>
        </p:spPr>
        <p:txBody>
          <a:bodyPr vert="horz" lIns="51024" tIns="25512" rIns="51024" bIns="25512" rtlCol="0" anchor="ctr"/>
          <a:lstStyle>
            <a:lvl1pPr algn="r">
              <a:defRPr sz="1333">
                <a:solidFill>
                  <a:srgbClr val="808080"/>
                </a:solidFill>
              </a:defRPr>
            </a:lvl1pPr>
          </a:lstStyle>
          <a:p>
            <a:fld id="{D19D5C05-5B03-9A43-A3DF-CF5FDE40DB9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8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38386-4951-524F-A2B3-0E0D11B57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0173" y="6356350"/>
            <a:ext cx="5651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@manudellavalle - http://emanueledellavalle.org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D4DE-BA20-694E-9F55-E785439A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5938" y="6356350"/>
            <a:ext cx="2217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038-E70F-B244-A1AE-4DC4A8F32122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F495-4DA5-D548-9129-39F3D2C5E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9600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2FA09-8093-2780-7167-2E95B3B9FEB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8713" y="104774"/>
            <a:ext cx="1251845" cy="9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5" r:id="rId5"/>
    <p:sldLayoutId id="2147483681" r:id="rId6"/>
    <p:sldLayoutId id="2147483682" r:id="rId7"/>
    <p:sldLayoutId id="2147483683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2" r:id="rId14"/>
    <p:sldLayoutId id="214748369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4.gif"/><Relationship Id="rId21" Type="http://schemas.openxmlformats.org/officeDocument/2006/relationships/image" Target="../media/image5.png"/><Relationship Id="rId7" Type="http://schemas.openxmlformats.org/officeDocument/2006/relationships/image" Target="../media/image308.png"/><Relationship Id="rId12" Type="http://schemas.openxmlformats.org/officeDocument/2006/relationships/customXml" Target="../ink/ink5.xml"/><Relationship Id="rId17" Type="http://schemas.openxmlformats.org/officeDocument/2006/relationships/image" Target="../media/image313.png"/><Relationship Id="rId25" Type="http://schemas.openxmlformats.org/officeDocument/2006/relationships/image" Target="../media/image317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310.png"/><Relationship Id="rId24" Type="http://schemas.openxmlformats.org/officeDocument/2006/relationships/customXml" Target="../ink/ink11.xml"/><Relationship Id="rId5" Type="http://schemas.openxmlformats.org/officeDocument/2006/relationships/image" Target="../media/image307.png"/><Relationship Id="rId15" Type="http://schemas.openxmlformats.org/officeDocument/2006/relationships/image" Target="../media/image312.png"/><Relationship Id="rId23" Type="http://schemas.openxmlformats.org/officeDocument/2006/relationships/image" Target="../media/image6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314.png"/><Relationship Id="rId31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30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18.png"/><Relationship Id="rId30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dirty="0"/>
              <a:t>Ensemble </a:t>
            </a:r>
            <a:r>
              <a:rPr lang="en-US" sz="4400" dirty="0"/>
              <a:t>Classification</a:t>
            </a:r>
            <a:br>
              <a:rPr lang="en-US" dirty="0"/>
            </a:b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60776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10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161999" y="6054190"/>
            <a:ext cx="58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Y. Freund &amp; R.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Schapire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Experiments with a new boosting algorithm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ICML, 1996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496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Sequential</a:t>
            </a:r>
            <a:r>
              <a:rPr lang="en-GB" sz="2600" spc="-5" dirty="0">
                <a:cs typeface="Calibri"/>
              </a:rPr>
              <a:t> method that combines weak models </a:t>
            </a:r>
            <a:r>
              <a:rPr lang="en-GB" sz="2600" b="1" spc="-5" dirty="0">
                <a:cs typeface="Calibri"/>
              </a:rPr>
              <a:t>no longer </a:t>
            </a:r>
            <a:r>
              <a:rPr lang="en-GB" sz="2600" spc="-5" dirty="0">
                <a:cs typeface="Calibri"/>
              </a:rPr>
              <a:t>fitted </a:t>
            </a:r>
            <a:r>
              <a:rPr lang="en-GB" sz="2600" b="1" spc="-5" dirty="0">
                <a:cs typeface="Calibri"/>
              </a:rPr>
              <a:t>independently</a:t>
            </a:r>
            <a:r>
              <a:rPr lang="en-GB" sz="2600" spc="-5" dirty="0">
                <a:cs typeface="Calibri"/>
              </a:rPr>
              <a:t> from each others.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fits models </a:t>
            </a:r>
            <a:r>
              <a:rPr lang="en-GB" sz="2600" b="1" spc="-5" dirty="0">
                <a:cs typeface="Calibri"/>
              </a:rPr>
              <a:t>iteratively</a:t>
            </a:r>
            <a:r>
              <a:rPr lang="en-GB" sz="2600" spc="-5" dirty="0">
                <a:cs typeface="Calibri"/>
              </a:rPr>
              <a:t> such that the training of model at a given </a:t>
            </a:r>
            <a:r>
              <a:rPr lang="en-GB" sz="2600" b="1" spc="-5" dirty="0">
                <a:cs typeface="Calibri"/>
              </a:rPr>
              <a:t>step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b="1" spc="-5" dirty="0">
                <a:cs typeface="Calibri"/>
              </a:rPr>
              <a:t>depends</a:t>
            </a:r>
            <a:r>
              <a:rPr lang="en-GB" sz="2600" spc="-5" dirty="0">
                <a:cs typeface="Calibri"/>
              </a:rPr>
              <a:t> on the models fitted at the </a:t>
            </a:r>
            <a:r>
              <a:rPr lang="en-GB" sz="2600" b="1" spc="-5" dirty="0">
                <a:cs typeface="Calibri"/>
              </a:rPr>
              <a:t>previous steps</a:t>
            </a:r>
            <a:r>
              <a:rPr lang="en-GB" sz="2600" spc="-5" dirty="0">
                <a:cs typeface="Calibri"/>
              </a:rPr>
              <a:t>: it gives </a:t>
            </a:r>
            <a:r>
              <a:rPr lang="en-GB" sz="2600" b="1" spc="-5" dirty="0">
                <a:cs typeface="Calibri"/>
              </a:rPr>
              <a:t>more importance</a:t>
            </a:r>
            <a:r>
              <a:rPr lang="en-GB" sz="2600" spc="-5" dirty="0">
                <a:cs typeface="Calibri"/>
              </a:rPr>
              <a:t> to observations in the dataset that were </a:t>
            </a:r>
            <a:r>
              <a:rPr lang="en-GB" sz="2600" b="1" spc="-5" dirty="0">
                <a:cs typeface="Calibri"/>
              </a:rPr>
              <a:t>badly handled </a:t>
            </a:r>
            <a:r>
              <a:rPr lang="en-GB" sz="2600" spc="-5" dirty="0">
                <a:cs typeface="Calibri"/>
              </a:rPr>
              <a:t>by the </a:t>
            </a:r>
            <a:r>
              <a:rPr lang="en-GB" sz="2600" b="1" spc="-5" dirty="0">
                <a:cs typeface="Calibri"/>
              </a:rPr>
              <a:t>previous</a:t>
            </a:r>
            <a:r>
              <a:rPr lang="en-GB" sz="2600" spc="-5" dirty="0">
                <a:cs typeface="Calibri"/>
              </a:rPr>
              <a:t> models in the sequence.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produces an ensemble model that is in general </a:t>
            </a:r>
            <a:r>
              <a:rPr lang="en-GB" sz="2600" b="1" spc="-5" dirty="0">
                <a:cs typeface="Calibri"/>
              </a:rPr>
              <a:t>less biased </a:t>
            </a:r>
            <a:r>
              <a:rPr lang="en-GB" sz="2600" spc="-5" dirty="0">
                <a:cs typeface="Calibri"/>
              </a:rPr>
              <a:t>than the weak learners that compose it.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51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11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161999" y="6054190"/>
            <a:ext cx="58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Y. Freund &amp; R.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Schapire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Experiments with a new boosting algorithm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ICML, 1996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GB" sz="1400" spc="-5" dirty="0">
              <a:solidFill>
                <a:srgbClr val="202729"/>
              </a:solidFill>
              <a:latin typeface="Calibri"/>
              <a:cs typeface="Calibri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4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Adaptive Boosting (AdaBoost)</a:t>
            </a:r>
            <a:br>
              <a:rPr lang="en-GB" sz="2800" b="1" spc="-5" dirty="0">
                <a:solidFill>
                  <a:srgbClr val="C00000"/>
                </a:solidFill>
                <a:cs typeface="Calibri"/>
              </a:rPr>
            </a:br>
            <a:endParaRPr lang="en-GB" sz="2600" b="1" spc="-5" dirty="0">
              <a:solidFill>
                <a:srgbClr val="C00000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puts </a:t>
            </a:r>
            <a:r>
              <a:rPr lang="en-GB" sz="2600" b="1" spc="-5" dirty="0">
                <a:cs typeface="Calibri"/>
              </a:rPr>
              <a:t>more weight </a:t>
            </a:r>
            <a:r>
              <a:rPr lang="en-GB" sz="2600" spc="-5" dirty="0">
                <a:cs typeface="Calibri"/>
              </a:rPr>
              <a:t>on </a:t>
            </a:r>
            <a:r>
              <a:rPr lang="en-GB" sz="2600" b="1" spc="-5" dirty="0">
                <a:cs typeface="Calibri"/>
              </a:rPr>
              <a:t>difficult</a:t>
            </a:r>
            <a:r>
              <a:rPr lang="en-GB" sz="2600" spc="-5" dirty="0">
                <a:cs typeface="Calibri"/>
              </a:rPr>
              <a:t> to classify instances and less on those already </a:t>
            </a:r>
            <a:r>
              <a:rPr lang="en-GB" sz="2600" b="1" spc="-5" dirty="0">
                <a:cs typeface="Calibri"/>
              </a:rPr>
              <a:t>handled</a:t>
            </a:r>
            <a:r>
              <a:rPr lang="en-GB" sz="2600" spc="-5" dirty="0">
                <a:cs typeface="Calibri"/>
              </a:rPr>
              <a:t> well: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First, it </a:t>
            </a:r>
            <a:r>
              <a:rPr lang="en-GB" sz="2600" b="1" spc="-5" dirty="0">
                <a:cs typeface="Calibri"/>
              </a:rPr>
              <a:t>updates</a:t>
            </a:r>
            <a:r>
              <a:rPr lang="en-GB" sz="2600" spc="-5" dirty="0">
                <a:cs typeface="Calibri"/>
              </a:rPr>
              <a:t> the observations </a:t>
            </a:r>
            <a:r>
              <a:rPr lang="en-GB" sz="2600" b="1" spc="-5" dirty="0">
                <a:cs typeface="Calibri"/>
              </a:rPr>
              <a:t>weights</a:t>
            </a:r>
            <a:r>
              <a:rPr lang="en-GB" sz="2600" spc="-5" dirty="0">
                <a:cs typeface="Calibri"/>
              </a:rPr>
              <a:t> in the dataset and train a </a:t>
            </a:r>
            <a:r>
              <a:rPr lang="en-GB" sz="2600" b="1" spc="-5" dirty="0">
                <a:cs typeface="Calibri"/>
              </a:rPr>
              <a:t>new weak learner</a:t>
            </a:r>
            <a:r>
              <a:rPr lang="en-GB" sz="2600" spc="-5" dirty="0">
                <a:cs typeface="Calibri"/>
              </a:rPr>
              <a:t> with a special </a:t>
            </a:r>
            <a:r>
              <a:rPr lang="en-GB" sz="2600" b="1" spc="-5" dirty="0">
                <a:cs typeface="Calibri"/>
              </a:rPr>
              <a:t>focus</a:t>
            </a:r>
            <a:r>
              <a:rPr lang="en-GB" sz="2600" spc="-5" dirty="0">
                <a:cs typeface="Calibri"/>
              </a:rPr>
              <a:t> given to the </a:t>
            </a:r>
            <a:r>
              <a:rPr lang="en-GB" sz="2600" b="1" spc="-5" dirty="0">
                <a:cs typeface="Calibri"/>
              </a:rPr>
              <a:t>observations</a:t>
            </a:r>
            <a:r>
              <a:rPr lang="en-GB" sz="2600" spc="-5" dirty="0">
                <a:cs typeface="Calibri"/>
              </a:rPr>
              <a:t> </a:t>
            </a:r>
            <a:r>
              <a:rPr lang="en-GB" sz="2600" b="1" spc="-5" dirty="0">
                <a:cs typeface="Calibri"/>
              </a:rPr>
              <a:t>misclassified</a:t>
            </a:r>
            <a:r>
              <a:rPr lang="en-GB" sz="2600" spc="-5" dirty="0">
                <a:cs typeface="Calibri"/>
              </a:rPr>
              <a:t> by the current ensemble model.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Second, it </a:t>
            </a:r>
            <a:r>
              <a:rPr lang="en-GB" sz="2600" b="1" spc="-5" dirty="0">
                <a:cs typeface="Calibri"/>
              </a:rPr>
              <a:t>adds</a:t>
            </a:r>
            <a:r>
              <a:rPr lang="en-GB" sz="2600" spc="-5" dirty="0">
                <a:cs typeface="Calibri"/>
              </a:rPr>
              <a:t> the </a:t>
            </a:r>
            <a:r>
              <a:rPr lang="en-GB" sz="2600" b="1" spc="-5" dirty="0">
                <a:cs typeface="Calibri"/>
              </a:rPr>
              <a:t>weak learner </a:t>
            </a:r>
            <a:r>
              <a:rPr lang="en-GB" sz="2600" spc="-5" dirty="0">
                <a:cs typeface="Calibri"/>
              </a:rPr>
              <a:t>to the weighted sum according to an </a:t>
            </a:r>
            <a:r>
              <a:rPr lang="en-GB" sz="2600" b="1" spc="-5" dirty="0">
                <a:cs typeface="Calibri"/>
              </a:rPr>
              <a:t>update coefficient</a:t>
            </a:r>
            <a:r>
              <a:rPr lang="en-GB" sz="2600" spc="-5" dirty="0">
                <a:cs typeface="Calibri"/>
              </a:rPr>
              <a:t> that expresses the performances of this weak model: the </a:t>
            </a:r>
            <a:r>
              <a:rPr lang="en-GB" sz="2600" b="1" spc="-5" dirty="0">
                <a:cs typeface="Calibri"/>
              </a:rPr>
              <a:t>better</a:t>
            </a:r>
            <a:r>
              <a:rPr lang="en-GB" sz="2600" spc="-5" dirty="0">
                <a:cs typeface="Calibri"/>
              </a:rPr>
              <a:t> a weak learner performs, the </a:t>
            </a:r>
            <a:r>
              <a:rPr lang="en-GB" sz="2600" b="1" spc="-5" dirty="0">
                <a:cs typeface="Calibri"/>
              </a:rPr>
              <a:t>more</a:t>
            </a:r>
            <a:r>
              <a:rPr lang="en-GB" sz="2600" spc="-5" dirty="0">
                <a:cs typeface="Calibri"/>
              </a:rPr>
              <a:t> it contributes to the strong learner.</a:t>
            </a:r>
          </a:p>
        </p:txBody>
      </p:sp>
    </p:spTree>
    <p:extLst>
      <p:ext uri="{BB962C8B-B14F-4D97-AF65-F5344CB8AC3E}">
        <p14:creationId xmlns:p14="http://schemas.microsoft.com/office/powerpoint/2010/main" val="417824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12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801999" y="6054190"/>
            <a:ext cx="658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J. H. Friedman.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Stochastic gradient boosting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Computational statistics &amp; data analysis, 2022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3713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Boosting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Gradient Boosting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Instead of fitting a weak learner on the data at each iteration, it actually fits a new weak learner to the </a:t>
            </a:r>
            <a:r>
              <a:rPr lang="en-GB" sz="2600" b="1" spc="-5" dirty="0">
                <a:cs typeface="Calibri"/>
              </a:rPr>
              <a:t>residual errors </a:t>
            </a:r>
            <a:r>
              <a:rPr lang="en-GB" sz="2600" spc="-5" dirty="0">
                <a:cs typeface="Calibri"/>
              </a:rPr>
              <a:t>made by the previous one: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For every instance in the training set, it calculates the </a:t>
            </a:r>
            <a:r>
              <a:rPr lang="en-GB" sz="2600" b="1" spc="-5" dirty="0">
                <a:cs typeface="Calibri"/>
              </a:rPr>
              <a:t>residuals</a:t>
            </a:r>
            <a:r>
              <a:rPr lang="en-GB" sz="2600" spc="-5" dirty="0">
                <a:cs typeface="Calibri"/>
              </a:rPr>
              <a:t> for that instance, or, in other words, the </a:t>
            </a:r>
            <a:r>
              <a:rPr lang="en-GB" sz="2600" b="1" spc="-5" dirty="0">
                <a:cs typeface="Calibri"/>
              </a:rPr>
              <a:t>observed value minus the predicted value</a:t>
            </a:r>
            <a:r>
              <a:rPr lang="en-GB" sz="2600" spc="-5" dirty="0"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Once it has done this, it </a:t>
            </a:r>
            <a:r>
              <a:rPr lang="en-GB" sz="2600" b="1" spc="-5" dirty="0">
                <a:cs typeface="Calibri"/>
              </a:rPr>
              <a:t>adds</a:t>
            </a:r>
            <a:r>
              <a:rPr lang="en-GB" sz="2600" spc="-5" dirty="0">
                <a:cs typeface="Calibri"/>
              </a:rPr>
              <a:t> a </a:t>
            </a:r>
            <a:r>
              <a:rPr lang="en-GB" sz="2600" b="1" spc="-5" dirty="0">
                <a:cs typeface="Calibri"/>
              </a:rPr>
              <a:t>weak learner </a:t>
            </a:r>
            <a:r>
              <a:rPr lang="en-GB" sz="2600" spc="-5" dirty="0">
                <a:cs typeface="Calibri"/>
              </a:rPr>
              <a:t>that tries to </a:t>
            </a:r>
            <a:r>
              <a:rPr lang="en-GB" sz="2600" b="1" spc="-5" dirty="0">
                <a:cs typeface="Calibri"/>
              </a:rPr>
              <a:t>predict</a:t>
            </a:r>
            <a:r>
              <a:rPr lang="en-GB" sz="2600" spc="-5" dirty="0">
                <a:cs typeface="Calibri"/>
              </a:rPr>
              <a:t> the </a:t>
            </a:r>
            <a:r>
              <a:rPr lang="en-GB" sz="2600" b="1" spc="-5" dirty="0">
                <a:cs typeface="Calibri"/>
              </a:rPr>
              <a:t>residuals</a:t>
            </a:r>
            <a:r>
              <a:rPr lang="en-GB" sz="2600" spc="-5" dirty="0">
                <a:cs typeface="Calibri"/>
              </a:rPr>
              <a:t> that was previously calculated.</a:t>
            </a:r>
          </a:p>
        </p:txBody>
      </p:sp>
    </p:spTree>
    <p:extLst>
      <p:ext uri="{BB962C8B-B14F-4D97-AF65-F5344CB8AC3E}">
        <p14:creationId xmlns:p14="http://schemas.microsoft.com/office/powerpoint/2010/main" val="321685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13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611999" y="6054190"/>
            <a:ext cx="4968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K. M. Ting &amp; I. H. Witten.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Stacking bagged and </a:t>
            </a:r>
            <a:r>
              <a:rPr lang="en-GB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dagged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 models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1997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2913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Stacking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considers heterogeneous weak learners (different learning algorithms are combined).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learns to combine the base models using a meta-model.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It produces an ensemble model that is in general </a:t>
            </a:r>
            <a:r>
              <a:rPr lang="en-GB" sz="2600" b="1" spc="-5" dirty="0">
                <a:cs typeface="Calibri"/>
              </a:rPr>
              <a:t>less biased </a:t>
            </a:r>
            <a:r>
              <a:rPr lang="en-GB" sz="2600" spc="-5" dirty="0">
                <a:cs typeface="Calibri"/>
              </a:rPr>
              <a:t>than the weak learners that compose it. </a:t>
            </a:r>
          </a:p>
        </p:txBody>
      </p:sp>
    </p:spTree>
    <p:extLst>
      <p:ext uri="{BB962C8B-B14F-4D97-AF65-F5344CB8AC3E}">
        <p14:creationId xmlns:p14="http://schemas.microsoft.com/office/powerpoint/2010/main" val="92118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SML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3993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Diversity</a:t>
            </a:r>
            <a:r>
              <a:rPr lang="en-GB" sz="2400" spc="-5" dirty="0">
                <a:cs typeface="Calibri"/>
              </a:rPr>
              <a:t>: induce diversity among learners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Combination</a:t>
            </a:r>
            <a:r>
              <a:rPr lang="en-GB" sz="2400" spc="-5" dirty="0">
                <a:cs typeface="Calibri"/>
              </a:rPr>
              <a:t>: combine the predictions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Adaptation</a:t>
            </a:r>
            <a:r>
              <a:rPr lang="en-GB" sz="2400" spc="-5" dirty="0">
                <a:cs typeface="Calibri"/>
              </a:rPr>
              <a:t>: adapt to evolving data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Pro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High Predictive performance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Flexibility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spc="-5" dirty="0">
                <a:cs typeface="Calibri"/>
              </a:rPr>
              <a:t>Cons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Computational resources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203513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3010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Horizontal Partitioning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Bagging</a:t>
            </a:r>
            <a:r>
              <a:rPr lang="en-GB" sz="2600" spc="-5" dirty="0">
                <a:cs typeface="Calibri"/>
              </a:rPr>
              <a:t>: build a set of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base models, with a bootstrap sample from the  original dataset of size </a:t>
            </a:r>
            <a:r>
              <a:rPr lang="en-GB" sz="2600" b="1" i="1" spc="-5" dirty="0">
                <a:cs typeface="Calibri"/>
              </a:rPr>
              <a:t>N</a:t>
            </a:r>
            <a:r>
              <a:rPr lang="en-GB" sz="2600" spc="-5" dirty="0">
                <a:cs typeface="Calibri"/>
              </a:rPr>
              <a:t>, created by drawing random samples with  replacement. Each bootstrap contains each original sample </a:t>
            </a:r>
            <a:r>
              <a:rPr lang="en-GB" sz="2600" b="1" i="1" spc="-5" dirty="0">
                <a:cs typeface="Calibri"/>
              </a:rPr>
              <a:t>K</a:t>
            </a:r>
            <a:r>
              <a:rPr lang="en-GB" sz="2600" spc="-5" dirty="0">
                <a:cs typeface="Calibri"/>
              </a:rPr>
              <a:t> times, where  </a:t>
            </a:r>
            <a:r>
              <a:rPr lang="en-GB" sz="2600" b="1" i="1" spc="-5" dirty="0" err="1">
                <a:cs typeface="Calibri"/>
              </a:rPr>
              <a:t>Pr</a:t>
            </a:r>
            <a:r>
              <a:rPr lang="en-GB" sz="2600" b="1" i="1" spc="-5" dirty="0">
                <a:cs typeface="Calibri"/>
              </a:rPr>
              <a:t>(K=k) </a:t>
            </a:r>
            <a:r>
              <a:rPr lang="en-GB" sz="2600" spc="-5" dirty="0">
                <a:cs typeface="Calibri"/>
              </a:rPr>
              <a:t>follows a binomial distribution.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190463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16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121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Vertical Partitioning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Random Subspaces: </a:t>
            </a:r>
            <a:r>
              <a:rPr lang="en-GB" sz="2600" spc="-5" dirty="0">
                <a:cs typeface="Calibri"/>
              </a:rPr>
              <a:t>train learners on different subsets of features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26D3504E-FFBB-9958-6D60-C616E2E0D8A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4999" y="3414768"/>
            <a:ext cx="4081001" cy="209880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2CE2ACD3-1614-E469-8D7E-703BFD06F26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1693" y="3415593"/>
            <a:ext cx="1468582" cy="209797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B3EBDA-0F98-9319-1897-DE63D2EF465F}"/>
              </a:ext>
            </a:extLst>
          </p:cNvPr>
          <p:cNvSpPr txBox="1"/>
          <p:nvPr/>
        </p:nvSpPr>
        <p:spPr>
          <a:xfrm>
            <a:off x="2655813" y="2863320"/>
            <a:ext cx="279937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Local Randomization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A32C159-B08A-02C3-B733-E0960B85116C}"/>
              </a:ext>
            </a:extLst>
          </p:cNvPr>
          <p:cNvSpPr txBox="1"/>
          <p:nvPr/>
        </p:nvSpPr>
        <p:spPr>
          <a:xfrm>
            <a:off x="6451461" y="2863320"/>
            <a:ext cx="2969045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Global Randomization</a:t>
            </a:r>
          </a:p>
        </p:txBody>
      </p:sp>
    </p:spTree>
    <p:extLst>
      <p:ext uri="{BB962C8B-B14F-4D97-AF65-F5344CB8AC3E}">
        <p14:creationId xmlns:p14="http://schemas.microsoft.com/office/powerpoint/2010/main" val="142573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Induce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17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2423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Others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 Manipulation: </a:t>
            </a:r>
            <a:r>
              <a:rPr lang="en-GB" sz="2600" spc="-5" dirty="0">
                <a:cs typeface="Calibri"/>
              </a:rPr>
              <a:t>varying parameters of the same base learner</a:t>
            </a:r>
            <a:endParaRPr lang="en-GB" sz="2600" b="1" spc="-5" dirty="0">
              <a:cs typeface="Calibri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Heterogeneous Base Learners (Stacking): </a:t>
            </a:r>
            <a:r>
              <a:rPr lang="en-GB" sz="2600" spc="-5" dirty="0">
                <a:cs typeface="Calibri"/>
              </a:rPr>
              <a:t>use heterogeneous base learners and obtain  ensemble members with different biases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76667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57094" cy="1325563"/>
          </a:xfrm>
        </p:spPr>
        <p:txBody>
          <a:bodyPr/>
          <a:lstStyle/>
          <a:p>
            <a:r>
              <a:rPr lang="en-GB" dirty="0"/>
              <a:t>Combination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18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09254" y="1172237"/>
            <a:ext cx="2751112" cy="592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Architecture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185E833-430A-3C29-F024-A77030A0B11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8388" y="2024641"/>
            <a:ext cx="8934260" cy="311941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B1FE1D-F5CD-9C4F-5202-75D8E313CC5A}"/>
              </a:ext>
            </a:extLst>
          </p:cNvPr>
          <p:cNvSpPr txBox="1"/>
          <p:nvPr/>
        </p:nvSpPr>
        <p:spPr>
          <a:xfrm>
            <a:off x="1958622" y="5365757"/>
            <a:ext cx="652376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Flat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442501-CEE9-B653-D2D1-8D9CFDE6D324}"/>
              </a:ext>
            </a:extLst>
          </p:cNvPr>
          <p:cNvSpPr txBox="1"/>
          <p:nvPr/>
        </p:nvSpPr>
        <p:spPr>
          <a:xfrm>
            <a:off x="3822939" y="5365757"/>
            <a:ext cx="19712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Meta-Learner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0F488B-4BA7-8EAC-89F2-00179B91F656}"/>
              </a:ext>
            </a:extLst>
          </p:cNvPr>
          <p:cNvSpPr txBox="1"/>
          <p:nvPr/>
        </p:nvSpPr>
        <p:spPr>
          <a:xfrm>
            <a:off x="6246195" y="5365757"/>
            <a:ext cx="169618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Hierarchical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99BB0F-490E-4228-C9B1-F57C82CFDA1B}"/>
              </a:ext>
            </a:extLst>
          </p:cNvPr>
          <p:cNvSpPr txBox="1"/>
          <p:nvPr/>
        </p:nvSpPr>
        <p:spPr>
          <a:xfrm>
            <a:off x="8967100" y="5365757"/>
            <a:ext cx="1354413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Network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8ABF492-F809-6E6B-B5D7-2B5DA697113A}"/>
              </a:ext>
            </a:extLst>
          </p:cNvPr>
          <p:cNvGrpSpPr/>
          <p:nvPr/>
        </p:nvGrpSpPr>
        <p:grpSpPr>
          <a:xfrm>
            <a:off x="6900010" y="1053497"/>
            <a:ext cx="3572638" cy="379699"/>
            <a:chOff x="6793811" y="1083119"/>
            <a:chExt cx="3572638" cy="379699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ECBED70-8DBB-E88A-9314-07ED5F84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811" y="1083119"/>
              <a:ext cx="360000" cy="360000"/>
            </a:xfrm>
            <a:prstGeom prst="rect">
              <a:avLst/>
            </a:prstGeom>
          </p:spPr>
        </p:pic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30F40C3-1054-63C9-394C-F14902C34205}"/>
                </a:ext>
              </a:extLst>
            </p:cNvPr>
            <p:cNvSpPr txBox="1"/>
            <p:nvPr/>
          </p:nvSpPr>
          <p:spPr>
            <a:xfrm>
              <a:off x="7258527" y="1102818"/>
              <a:ext cx="1441755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Base</a:t>
              </a:r>
              <a:r>
                <a:rPr sz="2000" spc="-7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learners</a:t>
              </a: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B280C04-F484-8E08-26E9-575B923E9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880" y="1102818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19709" h="219709">
                  <a:moveTo>
                    <a:pt x="0" y="0"/>
                  </a:moveTo>
                  <a:lnTo>
                    <a:pt x="219600" y="0"/>
                  </a:lnTo>
                  <a:lnTo>
                    <a:pt x="219600" y="219600"/>
                  </a:lnTo>
                  <a:lnTo>
                    <a:pt x="0" y="21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7F93DD6-2BC8-CE7B-F5CC-2C993A5C7613}"/>
                </a:ext>
              </a:extLst>
            </p:cNvPr>
            <p:cNvSpPr txBox="1"/>
            <p:nvPr/>
          </p:nvSpPr>
          <p:spPr>
            <a:xfrm>
              <a:off x="9359123" y="1093779"/>
              <a:ext cx="100732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Instances</a:t>
              </a:r>
              <a:endParaRPr sz="20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83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57094" cy="1325563"/>
          </a:xfrm>
        </p:spPr>
        <p:txBody>
          <a:bodyPr/>
          <a:lstStyle/>
          <a:p>
            <a:r>
              <a:rPr lang="en-GB" dirty="0"/>
              <a:t>Combination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19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09254" y="1172237"/>
            <a:ext cx="2751112" cy="592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Voting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4185E833-430A-3C29-F024-A77030A0B118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352540" y="2434759"/>
            <a:ext cx="10770463" cy="200584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B1FE1D-F5CD-9C4F-5202-75D8E313CC5A}"/>
              </a:ext>
            </a:extLst>
          </p:cNvPr>
          <p:cNvSpPr txBox="1"/>
          <p:nvPr/>
        </p:nvSpPr>
        <p:spPr>
          <a:xfrm>
            <a:off x="507136" y="4644048"/>
            <a:ext cx="131155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Majority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442501-CEE9-B653-D2D1-8D9CFDE6D324}"/>
              </a:ext>
            </a:extLst>
          </p:cNvPr>
          <p:cNvSpPr txBox="1"/>
          <p:nvPr/>
        </p:nvSpPr>
        <p:spPr>
          <a:xfrm>
            <a:off x="2284810" y="4644048"/>
            <a:ext cx="2621352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Weighted Majority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0F488B-4BA7-8EAC-89F2-00179B91F656}"/>
              </a:ext>
            </a:extLst>
          </p:cNvPr>
          <p:cNvSpPr txBox="1"/>
          <p:nvPr/>
        </p:nvSpPr>
        <p:spPr>
          <a:xfrm>
            <a:off x="5274525" y="4644048"/>
            <a:ext cx="848668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Rank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99BB0F-490E-4228-C9B1-F57C82CFDA1B}"/>
              </a:ext>
            </a:extLst>
          </p:cNvPr>
          <p:cNvSpPr txBox="1"/>
          <p:nvPr/>
        </p:nvSpPr>
        <p:spPr>
          <a:xfrm>
            <a:off x="7176499" y="4644048"/>
            <a:ext cx="16071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Abstaining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8ABF492-F809-6E6B-B5D7-2B5DA697113A}"/>
              </a:ext>
            </a:extLst>
          </p:cNvPr>
          <p:cNvGrpSpPr/>
          <p:nvPr/>
        </p:nvGrpSpPr>
        <p:grpSpPr>
          <a:xfrm>
            <a:off x="6900010" y="1053497"/>
            <a:ext cx="3572638" cy="379699"/>
            <a:chOff x="6793811" y="1083119"/>
            <a:chExt cx="3572638" cy="379699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9ECBED70-8DBB-E88A-9314-07ED5F849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3811" y="1083119"/>
              <a:ext cx="360000" cy="360000"/>
            </a:xfrm>
            <a:prstGeom prst="rect">
              <a:avLst/>
            </a:prstGeom>
          </p:spPr>
        </p:pic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930F40C3-1054-63C9-394C-F14902C34205}"/>
                </a:ext>
              </a:extLst>
            </p:cNvPr>
            <p:cNvSpPr txBox="1"/>
            <p:nvPr/>
          </p:nvSpPr>
          <p:spPr>
            <a:xfrm>
              <a:off x="7258527" y="1102818"/>
              <a:ext cx="1441755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latin typeface="Calibri"/>
                  <a:cs typeface="Calibri"/>
                </a:rPr>
                <a:t>Base</a:t>
              </a:r>
              <a:r>
                <a:rPr sz="2000" spc="-70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learners</a:t>
              </a:r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B280C04-F484-8E08-26E9-575B923E9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880" y="1102818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219709" h="219709">
                  <a:moveTo>
                    <a:pt x="0" y="0"/>
                  </a:moveTo>
                  <a:lnTo>
                    <a:pt x="219600" y="0"/>
                  </a:lnTo>
                  <a:lnTo>
                    <a:pt x="219600" y="219600"/>
                  </a:lnTo>
                  <a:lnTo>
                    <a:pt x="0" y="21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7F93DD6-2BC8-CE7B-F5CC-2C993A5C7613}"/>
                </a:ext>
              </a:extLst>
            </p:cNvPr>
            <p:cNvSpPr txBox="1"/>
            <p:nvPr/>
          </p:nvSpPr>
          <p:spPr>
            <a:xfrm>
              <a:off x="9359123" y="1093779"/>
              <a:ext cx="1007326" cy="32060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spc="-5" dirty="0">
                  <a:latin typeface="Calibri"/>
                  <a:cs typeface="Calibri"/>
                </a:rPr>
                <a:t>Instances</a:t>
              </a:r>
              <a:endParaRPr sz="2000" dirty="0">
                <a:latin typeface="Calibri"/>
                <a:cs typeface="Calibri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5363DAB-CCC8-B6B9-E514-AE5E01392C4B}"/>
              </a:ext>
            </a:extLst>
          </p:cNvPr>
          <p:cNvSpPr txBox="1"/>
          <p:nvPr/>
        </p:nvSpPr>
        <p:spPr>
          <a:xfrm>
            <a:off x="9372079" y="4644048"/>
            <a:ext cx="1607171" cy="46673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GB" sz="2400" b="1" spc="-5" dirty="0">
                <a:cs typeface="Calibri"/>
              </a:rPr>
              <a:t>Relational</a:t>
            </a:r>
          </a:p>
        </p:txBody>
      </p:sp>
    </p:spTree>
    <p:extLst>
      <p:ext uri="{BB962C8B-B14F-4D97-AF65-F5344CB8AC3E}">
        <p14:creationId xmlns:p14="http://schemas.microsoft.com/office/powerpoint/2010/main" val="41659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846770" y="1960010"/>
            <a:ext cx="10498457" cy="1244600"/>
          </a:xfrm>
        </p:spPr>
        <p:txBody>
          <a:bodyPr spcFirstLastPara="1" lIns="121900" tIns="60933" rIns="121900" bIns="60933" anchor="ctr" anchorCtr="0">
            <a:normAutofit fontScale="90000"/>
          </a:bodyPr>
          <a:lstStyle/>
          <a:p>
            <a:r>
              <a:rPr lang="en-US" sz="6000" dirty="0"/>
              <a:t>SML Ensemble Classification models</a:t>
            </a:r>
            <a:endParaRPr lang="en-US" sz="6000" b="1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2D717AE-ED89-EC7F-AEE2-DA903CB1A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E45BB4D0-9C16-8689-8A58-CA88417C6D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4186" y="3204610"/>
            <a:ext cx="4083627" cy="289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8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20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18230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Cardinality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Fixed: </a:t>
            </a:r>
            <a:r>
              <a:rPr lang="en-GB" sz="2600" spc="-5" dirty="0">
                <a:cs typeface="Calibri"/>
              </a:rPr>
              <a:t>fixed numbers of base learners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Dynamic: </a:t>
            </a:r>
            <a:r>
              <a:rPr lang="en-GB" sz="2600" spc="-5" dirty="0">
                <a:cs typeface="Calibri"/>
              </a:rPr>
              <a:t>add classifiers on the fly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1505999" y="6054191"/>
            <a:ext cx="918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Gomes, H. M.,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Barddal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J. P.,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Enembreck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, F., &amp; Bifet, A.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A survey on ensemble learning for data stream classification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ACM, 2017</a:t>
            </a:r>
          </a:p>
        </p:txBody>
      </p:sp>
    </p:spTree>
    <p:extLst>
      <p:ext uri="{BB962C8B-B14F-4D97-AF65-F5344CB8AC3E}">
        <p14:creationId xmlns:p14="http://schemas.microsoft.com/office/powerpoint/2010/main" val="418563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Bagging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21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Since data streams are supposed to be unbounded (large </a:t>
            </a:r>
            <a:r>
              <a:rPr lang="en-GB" sz="2600" b="1" i="1" spc="-5" dirty="0">
                <a:cs typeface="Calibri"/>
              </a:rPr>
              <a:t>N</a:t>
            </a:r>
            <a:r>
              <a:rPr lang="en-GB" sz="2600" spc="-5" dirty="0">
                <a:cs typeface="Calibri"/>
              </a:rPr>
              <a:t>), the binomial  distribution tends to a </a:t>
            </a:r>
            <a:r>
              <a:rPr lang="en-GB" sz="2600" b="1" spc="-5" dirty="0">
                <a:cs typeface="Calibri"/>
              </a:rPr>
              <a:t>Poisson(1)</a:t>
            </a:r>
            <a:r>
              <a:rPr lang="en-GB" sz="2600" spc="-5" dirty="0">
                <a:cs typeface="Calibri"/>
              </a:rPr>
              <a:t> distribution.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981999" y="6054191"/>
            <a:ext cx="622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Oza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 and Russel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Online bagging and boosting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Artificial Intelligence and Statistics, 2001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B8017247-9D13-2580-EC8F-1E39DAFD0A1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7484" y="2367454"/>
            <a:ext cx="3060107" cy="317496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8F91C3A7-3038-3DA1-4EC0-6665A469DE10}"/>
              </a:ext>
            </a:extLst>
          </p:cNvPr>
          <p:cNvSpPr txBox="1"/>
          <p:nvPr/>
        </p:nvSpPr>
        <p:spPr>
          <a:xfrm>
            <a:off x="7251688" y="3517635"/>
            <a:ext cx="421486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Train learners on different  subsets of instances</a:t>
            </a:r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id="{AF1EE522-FAB6-5882-2172-337476B3F076}"/>
              </a:ext>
            </a:extLst>
          </p:cNvPr>
          <p:cNvGrpSpPr/>
          <p:nvPr/>
        </p:nvGrpSpPr>
        <p:grpSpPr>
          <a:xfrm>
            <a:off x="5463991" y="3748371"/>
            <a:ext cx="1264015" cy="267597"/>
            <a:chOff x="4073559" y="3010617"/>
            <a:chExt cx="904875" cy="79375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2805BCD9-E071-14BE-CFBD-10ECC62F39BF}"/>
                </a:ext>
              </a:extLst>
            </p:cNvPr>
            <p:cNvSpPr/>
            <p:nvPr/>
          </p:nvSpPr>
          <p:spPr>
            <a:xfrm>
              <a:off x="4086259" y="3023317"/>
              <a:ext cx="879475" cy="53975"/>
            </a:xfrm>
            <a:custGeom>
              <a:avLst/>
              <a:gdLst/>
              <a:ahLst/>
              <a:cxnLst/>
              <a:rect l="l" t="t" r="r" b="b"/>
              <a:pathLst>
                <a:path w="879475" h="53975">
                  <a:moveTo>
                    <a:pt x="852322" y="0"/>
                  </a:moveTo>
                  <a:lnTo>
                    <a:pt x="852322" y="13397"/>
                  </a:lnTo>
                  <a:lnTo>
                    <a:pt x="0" y="13397"/>
                  </a:lnTo>
                  <a:lnTo>
                    <a:pt x="0" y="40191"/>
                  </a:lnTo>
                  <a:lnTo>
                    <a:pt x="852322" y="40191"/>
                  </a:lnTo>
                  <a:lnTo>
                    <a:pt x="852322" y="53588"/>
                  </a:lnTo>
                  <a:lnTo>
                    <a:pt x="879115" y="26795"/>
                  </a:lnTo>
                  <a:lnTo>
                    <a:pt x="852322" y="0"/>
                  </a:lnTo>
                  <a:close/>
                </a:path>
              </a:pathLst>
            </a:custGeom>
            <a:solidFill>
              <a:srgbClr val="35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AD00436F-EA6E-EA73-7592-28AA301AE7AE}"/>
                </a:ext>
              </a:extLst>
            </p:cNvPr>
            <p:cNvSpPr/>
            <p:nvPr/>
          </p:nvSpPr>
          <p:spPr>
            <a:xfrm>
              <a:off x="4086259" y="3023317"/>
              <a:ext cx="879475" cy="53975"/>
            </a:xfrm>
            <a:custGeom>
              <a:avLst/>
              <a:gdLst/>
              <a:ahLst/>
              <a:cxnLst/>
              <a:rect l="l" t="t" r="r" b="b"/>
              <a:pathLst>
                <a:path w="879475" h="53975">
                  <a:moveTo>
                    <a:pt x="0" y="13397"/>
                  </a:moveTo>
                  <a:lnTo>
                    <a:pt x="852321" y="13397"/>
                  </a:lnTo>
                  <a:lnTo>
                    <a:pt x="852321" y="0"/>
                  </a:lnTo>
                  <a:lnTo>
                    <a:pt x="879115" y="26794"/>
                  </a:lnTo>
                  <a:lnTo>
                    <a:pt x="852321" y="53589"/>
                  </a:lnTo>
                  <a:lnTo>
                    <a:pt x="852321" y="40191"/>
                  </a:lnTo>
                  <a:lnTo>
                    <a:pt x="0" y="40191"/>
                  </a:lnTo>
                  <a:lnTo>
                    <a:pt x="0" y="13397"/>
                  </a:lnTo>
                  <a:close/>
                </a:path>
              </a:pathLst>
            </a:custGeom>
            <a:ln w="25400">
              <a:solidFill>
                <a:srgbClr val="2426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746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Leveraging Bagging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22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432299"/>
            <a:ext cx="10403244" cy="825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Add an </a:t>
            </a:r>
            <a:r>
              <a:rPr lang="en-GB" sz="2600" b="1" spc="-5" dirty="0">
                <a:cs typeface="Calibri"/>
              </a:rPr>
              <a:t>ADWIN</a:t>
            </a:r>
            <a:r>
              <a:rPr lang="en-GB" sz="2600" spc="-5" dirty="0">
                <a:cs typeface="Calibri"/>
              </a:rPr>
              <a:t> drift detector per base learner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Use more weight during training - </a:t>
            </a:r>
            <a:r>
              <a:rPr lang="en-GB" sz="2600" b="1" spc="-5" dirty="0">
                <a:cs typeface="Calibri"/>
              </a:rPr>
              <a:t>Poisson(6)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693998" y="6054191"/>
            <a:ext cx="6804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Bifet,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G.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Holmes,</a:t>
            </a:r>
            <a:r>
              <a:rPr lang="it-IT" sz="14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and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B.</a:t>
            </a:r>
            <a:r>
              <a:rPr lang="it-IT" sz="14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spc="-5" dirty="0" err="1">
                <a:solidFill>
                  <a:srgbClr val="202729"/>
                </a:solidFill>
                <a:latin typeface="Calibri"/>
                <a:cs typeface="Calibri"/>
              </a:rPr>
              <a:t>Pfahringer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Leveraging</a:t>
            </a:r>
            <a:r>
              <a:rPr lang="it-IT" sz="1400" b="1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bagging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for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1400" b="1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streams</a:t>
            </a:r>
            <a:r>
              <a:rPr lang="it-IT" sz="1400" b="1" spc="1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PKDD,</a:t>
            </a:r>
            <a:r>
              <a:rPr lang="it-IT" sz="1400" dirty="0">
                <a:solidFill>
                  <a:srgbClr val="202729"/>
                </a:solidFill>
                <a:latin typeface="Calibri"/>
                <a:cs typeface="Calibri"/>
              </a:rPr>
              <a:t> 2010</a:t>
            </a:r>
            <a:endParaRPr lang="it-IT" sz="1400" dirty="0">
              <a:latin typeface="Calibri"/>
              <a:cs typeface="Calibri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18A0A74C-7900-4C63-F819-C04B11852C0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35712" y="2481768"/>
            <a:ext cx="5520573" cy="33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Adaptive Random Forest (ARF)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0688"/>
            <a:ext cx="10403244" cy="4116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Hoeffding Trees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</a:t>
            </a:r>
            <a:r>
              <a:rPr lang="en-GB" sz="2600" b="1" spc="-5" dirty="0">
                <a:cs typeface="Calibri"/>
              </a:rPr>
              <a:t>Local</a:t>
            </a:r>
            <a:r>
              <a:rPr lang="en-GB" sz="2600" spc="-5" dirty="0">
                <a:cs typeface="Calibri"/>
              </a:rPr>
              <a:t>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Majority voting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Naïve Bayes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Naïve Bayes Adaptive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 (train background learners)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210177" y="6054191"/>
            <a:ext cx="7884000" cy="230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H. M. Gomes et al.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Adaptive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random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forests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.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 Machine Learning, 2017</a:t>
            </a:r>
          </a:p>
        </p:txBody>
      </p:sp>
    </p:spTree>
    <p:extLst>
      <p:ext uri="{BB962C8B-B14F-4D97-AF65-F5344CB8AC3E}">
        <p14:creationId xmlns:p14="http://schemas.microsoft.com/office/powerpoint/2010/main" val="1825154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Streaming Random Patches (SRP)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690688"/>
            <a:ext cx="10403244" cy="289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Base Learners</a:t>
            </a:r>
            <a:r>
              <a:rPr lang="en-GB" sz="2600" spc="-5" dirty="0">
                <a:cs typeface="Calibri"/>
              </a:rPr>
              <a:t>: User choice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Diversity</a:t>
            </a:r>
            <a:r>
              <a:rPr lang="en-GB" sz="2600" spc="-5" dirty="0">
                <a:cs typeface="Calibri"/>
              </a:rPr>
              <a:t>: Leveraging Bagging + </a:t>
            </a:r>
            <a:r>
              <a:rPr lang="en-GB" sz="2600" b="1" spc="-5" dirty="0">
                <a:cs typeface="Calibri"/>
              </a:rPr>
              <a:t>Global</a:t>
            </a:r>
            <a:r>
              <a:rPr lang="en-GB" sz="2600" spc="-5" dirty="0">
                <a:cs typeface="Calibri"/>
              </a:rPr>
              <a:t> Random Subspaces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Combination</a:t>
            </a:r>
            <a:r>
              <a:rPr lang="en-GB" sz="2600" spc="-5" dirty="0">
                <a:cs typeface="Calibri"/>
              </a:rPr>
              <a:t>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Flat architecture</a:t>
            </a:r>
          </a:p>
          <a:p>
            <a:pPr marL="469900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Voting:</a:t>
            </a:r>
          </a:p>
          <a:p>
            <a:pPr marL="927100" lvl="1" indent="-457200">
              <a:spcBef>
                <a:spcPts val="100"/>
              </a:spcBef>
              <a:buSzPct val="75000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Base learner’s voting strategy</a:t>
            </a:r>
          </a:p>
          <a:p>
            <a:pPr marL="469900" indent="-457200"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b="1" spc="-5" dirty="0">
                <a:cs typeface="Calibri"/>
              </a:rPr>
              <a:t>Adaptation</a:t>
            </a:r>
            <a:r>
              <a:rPr lang="en-GB" sz="2600" spc="-5" dirty="0">
                <a:cs typeface="Calibri"/>
              </a:rPr>
              <a:t>: Adaptive window + warning period</a:t>
            </a:r>
          </a:p>
        </p:txBody>
      </p:sp>
      <p:pic>
        <p:nvPicPr>
          <p:cNvPr id="86" name="object 42">
            <a:extLst>
              <a:ext uri="{FF2B5EF4-FFF2-40B4-BE49-F238E27FC236}">
                <a16:creationId xmlns:a16="http://schemas.microsoft.com/office/drawing/2014/main" id="{B5F85516-F625-9613-EE8D-E5B862C72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5109" y="2631480"/>
            <a:ext cx="908028" cy="231840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097C659-3240-384A-0B1D-989868993B07}"/>
              </a:ext>
            </a:extLst>
          </p:cNvPr>
          <p:cNvSpPr txBox="1"/>
          <p:nvPr/>
        </p:nvSpPr>
        <p:spPr>
          <a:xfrm>
            <a:off x="9595945" y="146093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2372177" y="6054191"/>
            <a:ext cx="7560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Gomes, Read and Bifet. 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Streaming Random Patches for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Evolving</a:t>
            </a: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 Data Stream </a:t>
            </a:r>
            <a:r>
              <a:rPr lang="it-IT" sz="1400" b="1" spc="-5" dirty="0" err="1">
                <a:solidFill>
                  <a:srgbClr val="202729"/>
                </a:solidFill>
                <a:latin typeface="Calibri"/>
                <a:cs typeface="Calibri"/>
              </a:rPr>
              <a:t>Classification</a:t>
            </a:r>
            <a:r>
              <a:rPr lang="it-IT" sz="1400" spc="-5" dirty="0">
                <a:solidFill>
                  <a:srgbClr val="202729"/>
                </a:solidFill>
                <a:latin typeface="Calibri"/>
                <a:cs typeface="Calibri"/>
              </a:rPr>
              <a:t>. ICDM, 2019</a:t>
            </a:r>
          </a:p>
        </p:txBody>
      </p:sp>
    </p:spTree>
    <p:extLst>
      <p:ext uri="{BB962C8B-B14F-4D97-AF65-F5344CB8AC3E}">
        <p14:creationId xmlns:p14="http://schemas.microsoft.com/office/powerpoint/2010/main" val="329386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9"/>
          <p:cNvSpPr txBox="1">
            <a:spLocks noGrp="1"/>
          </p:cNvSpPr>
          <p:nvPr>
            <p:ph type="sldNum" sz="quarter" idx="11"/>
          </p:nvPr>
        </p:nvSpPr>
        <p:spPr/>
        <p:txBody>
          <a:bodyPr spcFirstLastPara="1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  <a:buClr>
                  <a:srgbClr val="000000"/>
                </a:buClr>
                <a:buSzPts val="1400"/>
              </a:pPr>
              <a:t>25</a:t>
            </a:fld>
            <a:endParaRPr lang="en-US" dirty="0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>
          <a:xfrm>
            <a:off x="642648" y="2103438"/>
            <a:ext cx="10906699" cy="1244600"/>
          </a:xfrm>
        </p:spPr>
        <p:txBody>
          <a:bodyPr spcFirstLastPara="1" lIns="121900" tIns="60933" rIns="121900" bIns="60933" anchor="ctr" anchorCtr="0">
            <a:noAutofit/>
          </a:bodyPr>
          <a:lstStyle/>
          <a:p>
            <a:r>
              <a:rPr lang="en-US" sz="4800" dirty="0"/>
              <a:t>Exercise 4: Stream Ensemble Classification</a:t>
            </a:r>
            <a:endParaRPr lang="en-US" sz="4800" b="1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988BA7D2-0F67-9695-41D7-8BFE8E20056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8" y="3429000"/>
            <a:ext cx="2201861" cy="2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703E357-1383-EDCF-1F5E-20BA3044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894322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DC23-31C2-BA4E-7FC3-D8D0CD553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26</a:t>
            </a:fld>
            <a:endParaRPr lang="it-IT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84BAED-368C-0176-7086-72C4D6B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B52CA5-D1C9-009F-4A6B-6A1A29233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10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Albert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Bifet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DATA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STREAM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MINING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2020-2021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course</a:t>
            </a:r>
            <a:r>
              <a:rPr lang="it-IT" sz="2800" spc="1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 err="1">
                <a:solidFill>
                  <a:srgbClr val="202729"/>
                </a:solidFill>
                <a:latin typeface="Calibri"/>
                <a:cs typeface="Calibri"/>
              </a:rPr>
              <a:t>at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Telecom</a:t>
            </a:r>
            <a:r>
              <a:rPr lang="it-IT" sz="2800" spc="1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Paris</a:t>
            </a:r>
            <a:endParaRPr lang="it-IT" sz="2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935"/>
              </a:spcBef>
              <a:buClr>
                <a:srgbClr val="616161"/>
              </a:buClr>
              <a:buSzPct val="88888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Alessio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Bernardo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&amp;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Emanuele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dirty="0">
                <a:solidFill>
                  <a:srgbClr val="202729"/>
                </a:solidFill>
                <a:latin typeface="Calibri"/>
                <a:cs typeface="Calibri"/>
              </a:rPr>
              <a:t>Della</a:t>
            </a:r>
            <a:r>
              <a:rPr lang="it-IT" sz="2800" spc="5" dirty="0">
                <a:solidFill>
                  <a:srgbClr val="202729"/>
                </a:solidFill>
                <a:latin typeface="Calibri"/>
                <a:cs typeface="Calibri"/>
              </a:rPr>
              <a:t> </a:t>
            </a:r>
            <a:r>
              <a:rPr lang="it-IT" sz="2800" spc="-5" dirty="0">
                <a:solidFill>
                  <a:srgbClr val="202729"/>
                </a:solidFill>
                <a:latin typeface="Calibri"/>
                <a:cs typeface="Calibri"/>
              </a:rPr>
              <a:t>Valle</a:t>
            </a:r>
            <a:endParaRPr lang="it-IT" sz="2800" dirty="0">
              <a:latin typeface="Calibri"/>
              <a:cs typeface="Calibri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68BF7BE-3B5C-3573-79D9-90930998A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</p:spTree>
    <p:extLst>
      <p:ext uri="{BB962C8B-B14F-4D97-AF65-F5344CB8AC3E}">
        <p14:creationId xmlns:p14="http://schemas.microsoft.com/office/powerpoint/2010/main" val="39297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4407-7C6D-344F-83C7-E8743D9BD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407" y="1494433"/>
            <a:ext cx="9797142" cy="1904999"/>
          </a:xfrm>
        </p:spPr>
        <p:txBody>
          <a:bodyPr/>
          <a:lstStyle/>
          <a:p>
            <a:r>
              <a:rPr lang="en-US" dirty="0"/>
              <a:t>Streaming Machine Learning</a:t>
            </a:r>
            <a:br>
              <a:rPr lang="en-US" dirty="0"/>
            </a:br>
            <a:r>
              <a:rPr lang="en-US" sz="4400" dirty="0"/>
              <a:t>Ensemble Classification</a:t>
            </a:r>
            <a:br>
              <a:rPr lang="en-US" dirty="0"/>
            </a:br>
            <a:endParaRPr lang="en-US" noProof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4858F37-1763-AD46-910A-3C7ECD45A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407" y="4411067"/>
            <a:ext cx="9797142" cy="1904999"/>
          </a:xfrm>
        </p:spPr>
        <p:txBody>
          <a:bodyPr>
            <a:normAutofit/>
          </a:bodyPr>
          <a:lstStyle/>
          <a:p>
            <a:pPr lvl="0"/>
            <a:r>
              <a:rPr lang="en-GB" sz="3500" dirty="0">
                <a:solidFill>
                  <a:schemeClr val="bg1">
                    <a:lumMod val="50000"/>
                  </a:schemeClr>
                </a:solidFill>
              </a:rPr>
              <a:t>Alessio Bernardo</a:t>
            </a:r>
          </a:p>
          <a:p>
            <a:pPr lvl="0"/>
            <a:r>
              <a:rPr lang="en-GB" sz="2000" dirty="0"/>
              <a:t>Post-doc @ Politecnico di Milano</a:t>
            </a:r>
          </a:p>
          <a:p>
            <a:pPr lvl="0"/>
            <a:r>
              <a:rPr lang="en-GB" sz="2000" dirty="0"/>
              <a:t>CTO &amp; Co-founder @ Motus ml</a:t>
            </a:r>
          </a:p>
        </p:txBody>
      </p:sp>
    </p:spTree>
    <p:extLst>
      <p:ext uri="{BB962C8B-B14F-4D97-AF65-F5344CB8AC3E}">
        <p14:creationId xmlns:p14="http://schemas.microsoft.com/office/powerpoint/2010/main" val="27513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1785191" y="2162548"/>
            <a:ext cx="8621616" cy="33137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i="1" spc="-5" dirty="0">
                <a:cs typeface="Calibri"/>
              </a:rPr>
              <a:t>“An </a:t>
            </a:r>
            <a:r>
              <a:rPr lang="en-GB" sz="2800" b="1" i="1" spc="-5" dirty="0">
                <a:cs typeface="Calibri"/>
              </a:rPr>
              <a:t>ensemble</a:t>
            </a:r>
            <a:r>
              <a:rPr lang="en-GB" sz="2800" i="1" spc="-5" dirty="0">
                <a:cs typeface="Calibri"/>
              </a:rPr>
              <a:t> can be described as a </a:t>
            </a:r>
            <a:r>
              <a:rPr lang="en-GB" sz="2800" b="1" i="1" spc="-5" dirty="0">
                <a:cs typeface="Calibri"/>
              </a:rPr>
              <a:t>composition</a:t>
            </a:r>
            <a:r>
              <a:rPr lang="en-GB" sz="2800" i="1" spc="-5" dirty="0">
                <a:cs typeface="Calibri"/>
              </a:rPr>
              <a:t> of  </a:t>
            </a:r>
            <a:r>
              <a:rPr lang="en-GB" sz="2800" b="1" i="1" spc="-5" dirty="0">
                <a:cs typeface="Calibri"/>
              </a:rPr>
              <a:t>multiple weak </a:t>
            </a:r>
            <a:r>
              <a:rPr lang="en-GB" sz="2800" i="1" spc="-5" dirty="0">
                <a:cs typeface="Calibri"/>
              </a:rPr>
              <a:t>learners to form one with (expected) </a:t>
            </a:r>
            <a:r>
              <a:rPr lang="en-GB" sz="2800" b="1" i="1" spc="-5" dirty="0">
                <a:cs typeface="Calibri"/>
              </a:rPr>
              <a:t>higher</a:t>
            </a:r>
            <a:r>
              <a:rPr lang="en-GB" sz="2800" i="1" spc="-5" dirty="0">
                <a:cs typeface="Calibri"/>
              </a:rPr>
              <a:t> predictive </a:t>
            </a:r>
            <a:r>
              <a:rPr lang="en-GB" sz="2800" b="1" i="1" spc="-5" dirty="0">
                <a:cs typeface="Calibri"/>
              </a:rPr>
              <a:t>performance</a:t>
            </a:r>
            <a:r>
              <a:rPr lang="en-GB" sz="2800" i="1" spc="-5" dirty="0">
                <a:cs typeface="Calibri"/>
              </a:rPr>
              <a:t> (strong learner), such that a weak  learner is loosely defined as a learner that performs slightly  better than random guessing”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  <a:p>
            <a:pPr marL="12700" algn="r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b="1" i="1" spc="-5" dirty="0">
                <a:cs typeface="Calibri"/>
              </a:rPr>
              <a:t>Freund and </a:t>
            </a:r>
            <a:r>
              <a:rPr lang="en-GB" sz="2400" b="1" i="1" spc="-5" dirty="0" err="1">
                <a:cs typeface="Calibri"/>
              </a:rPr>
              <a:t>Schapire</a:t>
            </a:r>
            <a:r>
              <a:rPr lang="en-GB" sz="2400" b="1" i="1" spc="-5" dirty="0">
                <a:cs typeface="Calibri"/>
              </a:rPr>
              <a:t>, 1997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54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59BC643E-63A2-E055-7526-F1C442955463}"/>
              </a:ext>
            </a:extLst>
          </p:cNvPr>
          <p:cNvGrpSpPr/>
          <p:nvPr/>
        </p:nvGrpSpPr>
        <p:grpSpPr>
          <a:xfrm>
            <a:off x="3245255" y="1394053"/>
            <a:ext cx="5701487" cy="4962297"/>
            <a:chOff x="2497018" y="1394015"/>
            <a:chExt cx="5701487" cy="4962297"/>
          </a:xfrm>
        </p:grpSpPr>
        <p:pic>
          <p:nvPicPr>
            <p:cNvPr id="6" name="Picture 4" descr="Steam Community :: :: Grut">
              <a:extLst>
                <a:ext uri="{FF2B5EF4-FFF2-40B4-BE49-F238E27FC236}">
                  <a16:creationId xmlns:a16="http://schemas.microsoft.com/office/drawing/2014/main" id="{B88C0D75-CAB2-D0D0-A3DA-8A2C03C4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97018" y="2395704"/>
              <a:ext cx="1546309" cy="20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team Community :: :: Grut">
              <a:extLst>
                <a:ext uri="{FF2B5EF4-FFF2-40B4-BE49-F238E27FC236}">
                  <a16:creationId xmlns:a16="http://schemas.microsoft.com/office/drawing/2014/main" id="{41D50F0C-97B7-5ED0-2078-FB22EE643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715" y="2395704"/>
              <a:ext cx="1546309" cy="20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Steam Community :: :: Grut">
              <a:extLst>
                <a:ext uri="{FF2B5EF4-FFF2-40B4-BE49-F238E27FC236}">
                  <a16:creationId xmlns:a16="http://schemas.microsoft.com/office/drawing/2014/main" id="{06425E2B-60B5-3374-55AC-7C8158D8F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52196" y="2395705"/>
              <a:ext cx="1546309" cy="20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8422FAEA-ACC7-E5DA-D823-A4E96EC0EF8F}"/>
                </a:ext>
              </a:extLst>
            </p:cNvPr>
            <p:cNvSpPr txBox="1"/>
            <p:nvPr/>
          </p:nvSpPr>
          <p:spPr>
            <a:xfrm>
              <a:off x="5849022" y="3434255"/>
              <a:ext cx="914400" cy="9144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l"/>
              <a:r>
                <a:rPr lang="en-US" sz="2400" b="0" dirty="0"/>
                <a:t>[…]</a:t>
              </a: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8B9C4D3E-93BC-12D5-3215-E733A6682163}"/>
                </a:ext>
              </a:extLst>
            </p:cNvPr>
            <p:cNvSpPr txBox="1"/>
            <p:nvPr/>
          </p:nvSpPr>
          <p:spPr>
            <a:xfrm>
              <a:off x="4511857" y="1394015"/>
              <a:ext cx="2955623" cy="37584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Data point from the stream</a:t>
              </a: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FF972098-ECB7-1143-0A79-E3C8AFBE6BC7}"/>
                </a:ext>
              </a:extLst>
            </p:cNvPr>
            <p:cNvGrpSpPr/>
            <p:nvPr/>
          </p:nvGrpSpPr>
          <p:grpSpPr>
            <a:xfrm>
              <a:off x="3333657" y="1783858"/>
              <a:ext cx="1867320" cy="542880"/>
              <a:chOff x="6389583" y="1722714"/>
              <a:chExt cx="1867320" cy="79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6">
                    <a:extLst>
                      <a:ext uri="{FF2B5EF4-FFF2-40B4-BE49-F238E27FC236}">
                        <a16:creationId xmlns:a16="http://schemas.microsoft.com/office/drawing/2014/main" id="{E653BD2D-CE4A-D065-0710-061BE900D59D}"/>
                      </a:ext>
                    </a:extLst>
                  </p14:cNvPr>
                  <p14:cNvContentPartPr/>
                  <p14:nvPr/>
                </p14:nvContentPartPr>
                <p14:xfrm>
                  <a:off x="6455463" y="1722714"/>
                  <a:ext cx="1801440" cy="6958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B45432B-4B8A-E24C-679C-34BD13959A0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49343" y="1716594"/>
                    <a:ext cx="1813680" cy="70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3" name="Ink 17">
                    <a:extLst>
                      <a:ext uri="{FF2B5EF4-FFF2-40B4-BE49-F238E27FC236}">
                        <a16:creationId xmlns:a16="http://schemas.microsoft.com/office/drawing/2014/main" id="{D39FA39C-09FF-CA58-5A63-DD90E07D454E}"/>
                      </a:ext>
                    </a:extLst>
                  </p14:cNvPr>
                  <p14:cNvContentPartPr/>
                  <p14:nvPr/>
                </p14:nvContentPartPr>
                <p14:xfrm>
                  <a:off x="6389583" y="2266314"/>
                  <a:ext cx="378360" cy="2476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420D8B9-B7C6-9FD0-E72F-8EB90573273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383463" y="2260194"/>
                    <a:ext cx="390600" cy="25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DC615B9F-C966-79D2-C2A0-1FAB370A03DC}"/>
                </a:ext>
              </a:extLst>
            </p:cNvPr>
            <p:cNvGrpSpPr/>
            <p:nvPr/>
          </p:nvGrpSpPr>
          <p:grpSpPr>
            <a:xfrm>
              <a:off x="4816137" y="1792858"/>
              <a:ext cx="729360" cy="533880"/>
              <a:chOff x="7872063" y="1731714"/>
              <a:chExt cx="729360" cy="760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5" name="Ink 19">
                    <a:extLst>
                      <a:ext uri="{FF2B5EF4-FFF2-40B4-BE49-F238E27FC236}">
                        <a16:creationId xmlns:a16="http://schemas.microsoft.com/office/drawing/2014/main" id="{1E261EC0-81D5-54B3-AC6B-5C62C69F52E5}"/>
                      </a:ext>
                    </a:extLst>
                  </p14:cNvPr>
                  <p14:cNvContentPartPr/>
                  <p14:nvPr/>
                </p14:nvContentPartPr>
                <p14:xfrm>
                  <a:off x="7958463" y="1731714"/>
                  <a:ext cx="642960" cy="727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9EAF1D7-51B6-E805-4CB1-B17CDE43037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52343" y="1725594"/>
                    <a:ext cx="655200" cy="73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6" name="Ink 20">
                    <a:extLst>
                      <a:ext uri="{FF2B5EF4-FFF2-40B4-BE49-F238E27FC236}">
                        <a16:creationId xmlns:a16="http://schemas.microsoft.com/office/drawing/2014/main" id="{26052E7F-C673-71A9-5B09-D22E9ABDAE34}"/>
                      </a:ext>
                    </a:extLst>
                  </p14:cNvPr>
                  <p14:cNvContentPartPr/>
                  <p14:nvPr/>
                </p14:nvContentPartPr>
                <p14:xfrm>
                  <a:off x="7872063" y="2265594"/>
                  <a:ext cx="474480" cy="226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8235B01-F66E-AF09-F1C0-CB9E40826CF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865943" y="2259474"/>
                    <a:ext cx="486720" cy="238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" name="Group 25">
              <a:extLst>
                <a:ext uri="{FF2B5EF4-FFF2-40B4-BE49-F238E27FC236}">
                  <a16:creationId xmlns:a16="http://schemas.microsoft.com/office/drawing/2014/main" id="{06F09873-1537-C08F-DA25-D0842CA9BF8F}"/>
                </a:ext>
              </a:extLst>
            </p:cNvPr>
            <p:cNvGrpSpPr/>
            <p:nvPr/>
          </p:nvGrpSpPr>
          <p:grpSpPr>
            <a:xfrm>
              <a:off x="6597157" y="1741018"/>
              <a:ext cx="1293840" cy="585720"/>
              <a:chOff x="10028463" y="1679874"/>
              <a:chExt cx="1293840" cy="78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" name="Ink 23">
                    <a:extLst>
                      <a:ext uri="{FF2B5EF4-FFF2-40B4-BE49-F238E27FC236}">
                        <a16:creationId xmlns:a16="http://schemas.microsoft.com/office/drawing/2014/main" id="{5DD99952-82C8-FAE5-C53D-F69B636DDC78}"/>
                      </a:ext>
                    </a:extLst>
                  </p14:cNvPr>
                  <p14:cNvContentPartPr/>
                  <p14:nvPr/>
                </p14:nvContentPartPr>
                <p14:xfrm>
                  <a:off x="10028463" y="1679874"/>
                  <a:ext cx="999360" cy="6724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83243A-912B-C554-6000-16122E15EA1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022343" y="1673754"/>
                    <a:ext cx="1011600" cy="68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9" name="Ink 24">
                    <a:extLst>
                      <a:ext uri="{FF2B5EF4-FFF2-40B4-BE49-F238E27FC236}">
                        <a16:creationId xmlns:a16="http://schemas.microsoft.com/office/drawing/2014/main" id="{8D6BC91D-5070-82A7-E6EC-14918D9454C5}"/>
                      </a:ext>
                    </a:extLst>
                  </p14:cNvPr>
                  <p14:cNvContentPartPr/>
                  <p14:nvPr/>
                </p14:nvContentPartPr>
                <p14:xfrm>
                  <a:off x="10874103" y="2196834"/>
                  <a:ext cx="448200" cy="269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54B1AE6-7B99-04C2-4215-F60FEDE731D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867983" y="2190714"/>
                    <a:ext cx="46044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0" name="TextBox 28">
              <a:extLst>
                <a:ext uri="{FF2B5EF4-FFF2-40B4-BE49-F238E27FC236}">
                  <a16:creationId xmlns:a16="http://schemas.microsoft.com/office/drawing/2014/main" id="{FEE6D62B-8BF8-2A89-B603-E7DDA185888A}"/>
                </a:ext>
              </a:extLst>
            </p:cNvPr>
            <p:cNvSpPr txBox="1"/>
            <p:nvPr/>
          </p:nvSpPr>
          <p:spPr>
            <a:xfrm>
              <a:off x="2812972" y="4494777"/>
              <a:ext cx="914400" cy="5877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HAT</a:t>
              </a:r>
              <a:r>
                <a:rPr lang="en-US" sz="2000" b="1" baseline="-25000" dirty="0"/>
                <a:t>1</a:t>
              </a:r>
            </a:p>
          </p:txBody>
        </p:sp>
        <p:sp>
          <p:nvSpPr>
            <p:cNvPr id="21" name="TextBox 29">
              <a:extLst>
                <a:ext uri="{FF2B5EF4-FFF2-40B4-BE49-F238E27FC236}">
                  <a16:creationId xmlns:a16="http://schemas.microsoft.com/office/drawing/2014/main" id="{7D2CAA63-BB34-763F-3FB4-EAF44629A887}"/>
                </a:ext>
              </a:extLst>
            </p:cNvPr>
            <p:cNvSpPr txBox="1"/>
            <p:nvPr/>
          </p:nvSpPr>
          <p:spPr>
            <a:xfrm>
              <a:off x="4511857" y="4494454"/>
              <a:ext cx="914400" cy="5877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HAT</a:t>
              </a:r>
              <a:r>
                <a:rPr lang="en-US" sz="2000" b="1" baseline="-25000" dirty="0"/>
                <a:t>2</a:t>
              </a:r>
            </a:p>
          </p:txBody>
        </p:sp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149C5530-4897-D106-F3E1-AF3104D11C22}"/>
                </a:ext>
              </a:extLst>
            </p:cNvPr>
            <p:cNvSpPr txBox="1"/>
            <p:nvPr/>
          </p:nvSpPr>
          <p:spPr>
            <a:xfrm>
              <a:off x="6968150" y="4494492"/>
              <a:ext cx="914400" cy="587776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 err="1"/>
                <a:t>HAT</a:t>
              </a:r>
              <a:r>
                <a:rPr lang="en-US" sz="2000" b="1" baseline="-25000" dirty="0" err="1"/>
                <a:t>n</a:t>
              </a:r>
              <a:endParaRPr lang="en-US" sz="2000" b="1" baseline="-25000" dirty="0"/>
            </a:p>
          </p:txBody>
        </p:sp>
        <p:sp>
          <p:nvSpPr>
            <p:cNvPr id="23" name="TextBox 31">
              <a:extLst>
                <a:ext uri="{FF2B5EF4-FFF2-40B4-BE49-F238E27FC236}">
                  <a16:creationId xmlns:a16="http://schemas.microsoft.com/office/drawing/2014/main" id="{431C1FAD-FE0B-8B4C-43D7-B0CF2747DBAB}"/>
                </a:ext>
              </a:extLst>
            </p:cNvPr>
            <p:cNvSpPr txBox="1"/>
            <p:nvPr/>
          </p:nvSpPr>
          <p:spPr>
            <a:xfrm>
              <a:off x="5013221" y="5306665"/>
              <a:ext cx="1671602" cy="426141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/>
            </a:bodyPr>
            <a:lstStyle/>
            <a:p>
              <a:pPr algn="ctr"/>
              <a:r>
                <a:rPr lang="en-US" sz="2000" b="1" dirty="0"/>
                <a:t>Voting</a:t>
              </a:r>
              <a:endParaRPr lang="en-US" sz="2000" b="1" baseline="-25000" dirty="0"/>
            </a:p>
          </p:txBody>
        </p:sp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FE946CEC-7795-81D5-73A1-6936CC640795}"/>
                </a:ext>
              </a:extLst>
            </p:cNvPr>
            <p:cNvSpPr txBox="1"/>
            <p:nvPr/>
          </p:nvSpPr>
          <p:spPr>
            <a:xfrm>
              <a:off x="5319632" y="5970860"/>
              <a:ext cx="1145520" cy="385452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pPr algn="ctr"/>
              <a:r>
                <a:rPr lang="en-US" sz="2000" b="1" dirty="0"/>
                <a:t>Prediction</a:t>
              </a:r>
              <a:endParaRPr lang="en-US" sz="2000" b="1" baseline="-25000" dirty="0"/>
            </a:p>
          </p:txBody>
        </p:sp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66CA4CD3-CCFE-C5C7-B01E-DCBEDC832A32}"/>
                </a:ext>
              </a:extLst>
            </p:cNvPr>
            <p:cNvGrpSpPr/>
            <p:nvPr/>
          </p:nvGrpSpPr>
          <p:grpSpPr>
            <a:xfrm>
              <a:off x="3207752" y="4820969"/>
              <a:ext cx="2337745" cy="643016"/>
              <a:chOff x="6312183" y="5300034"/>
              <a:chExt cx="2427332" cy="32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6" name="Ink 33">
                    <a:extLst>
                      <a:ext uri="{FF2B5EF4-FFF2-40B4-BE49-F238E27FC236}">
                        <a16:creationId xmlns:a16="http://schemas.microsoft.com/office/drawing/2014/main" id="{FCE5A553-17A2-20B3-AC58-4CAC2873C789}"/>
                      </a:ext>
                    </a:extLst>
                  </p14:cNvPr>
                  <p14:cNvContentPartPr/>
                  <p14:nvPr/>
                </p14:nvContentPartPr>
                <p14:xfrm>
                  <a:off x="6312183" y="5366634"/>
                  <a:ext cx="1941480" cy="2534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650E67A0-0D53-64BD-5F87-81B66622EE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305076" y="5363911"/>
                    <a:ext cx="1955694" cy="2588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7" name="Ink 38">
                    <a:extLst>
                      <a:ext uri="{FF2B5EF4-FFF2-40B4-BE49-F238E27FC236}">
                        <a16:creationId xmlns:a16="http://schemas.microsoft.com/office/drawing/2014/main" id="{63660C51-E59E-C610-EAA9-D731C0E50B32}"/>
                      </a:ext>
                    </a:extLst>
                  </p14:cNvPr>
                  <p14:cNvContentPartPr/>
                  <p14:nvPr/>
                </p14:nvContentPartPr>
                <p14:xfrm>
                  <a:off x="8307154" y="5300034"/>
                  <a:ext cx="432361" cy="2127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B9BC35EB-2D96-A7F7-E1C2-0E7B51F525A0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300046" y="5297308"/>
                    <a:ext cx="446578" cy="218211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42">
                  <a:extLst>
                    <a:ext uri="{FF2B5EF4-FFF2-40B4-BE49-F238E27FC236}">
                      <a16:creationId xmlns:a16="http://schemas.microsoft.com/office/drawing/2014/main" id="{6DCD7C2A-C370-F0F1-B330-50E4EE069105}"/>
                    </a:ext>
                  </a:extLst>
                </p14:cNvPr>
                <p14:cNvContentPartPr/>
                <p14:nvPr/>
              </p14:nvContentPartPr>
              <p14:xfrm>
                <a:off x="6488062" y="4970541"/>
                <a:ext cx="954735" cy="493444"/>
              </p14:xfrm>
            </p:contentPart>
          </mc:Choice>
          <mc:Fallback xmlns="">
            <p:pic>
              <p:nvPicPr>
                <p:cNvPr id="28" name="Ink 42">
                  <a:extLst>
                    <a:ext uri="{FF2B5EF4-FFF2-40B4-BE49-F238E27FC236}">
                      <a16:creationId xmlns:a16="http://schemas.microsoft.com/office/drawing/2014/main" id="{6DCD7C2A-C370-F0F1-B330-50E4EE069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81940" y="4964418"/>
                  <a:ext cx="966980" cy="5056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45">
                  <a:extLst>
                    <a:ext uri="{FF2B5EF4-FFF2-40B4-BE49-F238E27FC236}">
                      <a16:creationId xmlns:a16="http://schemas.microsoft.com/office/drawing/2014/main" id="{81430458-2E33-FCF3-8C6D-740CD6A0F4D2}"/>
                    </a:ext>
                  </a:extLst>
                </p14:cNvPr>
                <p14:cNvContentPartPr/>
                <p14:nvPr/>
              </p14:nvContentPartPr>
              <p14:xfrm>
                <a:off x="6345805" y="5359542"/>
                <a:ext cx="331200" cy="273562"/>
              </p14:xfrm>
            </p:contentPart>
          </mc:Choice>
          <mc:Fallback xmlns="">
            <p:pic>
              <p:nvPicPr>
                <p:cNvPr id="29" name="Ink 45">
                  <a:extLst>
                    <a:ext uri="{FF2B5EF4-FFF2-40B4-BE49-F238E27FC236}">
                      <a16:creationId xmlns:a16="http://schemas.microsoft.com/office/drawing/2014/main" id="{81430458-2E33-FCF3-8C6D-740CD6A0F4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39685" y="5353423"/>
                  <a:ext cx="343440" cy="285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49">
              <a:extLst>
                <a:ext uri="{FF2B5EF4-FFF2-40B4-BE49-F238E27FC236}">
                  <a16:creationId xmlns:a16="http://schemas.microsoft.com/office/drawing/2014/main" id="{293D9C71-A7A4-6B71-E96D-40D30D6BB7F5}"/>
                </a:ext>
              </a:extLst>
            </p:cNvPr>
            <p:cNvGrpSpPr/>
            <p:nvPr/>
          </p:nvGrpSpPr>
          <p:grpSpPr>
            <a:xfrm>
              <a:off x="5816052" y="5645058"/>
              <a:ext cx="258840" cy="315720"/>
              <a:chOff x="9256983" y="5873874"/>
              <a:chExt cx="258840" cy="31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1" name="Ink 47">
                    <a:extLst>
                      <a:ext uri="{FF2B5EF4-FFF2-40B4-BE49-F238E27FC236}">
                        <a16:creationId xmlns:a16="http://schemas.microsoft.com/office/drawing/2014/main" id="{845D4899-5A9D-7A46-B31A-9721B9F3FADF}"/>
                      </a:ext>
                    </a:extLst>
                  </p14:cNvPr>
                  <p14:cNvContentPartPr/>
                  <p14:nvPr/>
                </p14:nvContentPartPr>
                <p14:xfrm>
                  <a:off x="9317483" y="5873874"/>
                  <a:ext cx="31680" cy="2862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61AF27D-E76D-B39E-0DC4-B274B7C0F11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311363" y="5867754"/>
                    <a:ext cx="4392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2" name="Ink 48">
                    <a:extLst>
                      <a:ext uri="{FF2B5EF4-FFF2-40B4-BE49-F238E27FC236}">
                        <a16:creationId xmlns:a16="http://schemas.microsoft.com/office/drawing/2014/main" id="{AEFF81B8-54CB-1F0F-46BA-B34904AEAA0E}"/>
                      </a:ext>
                    </a:extLst>
                  </p14:cNvPr>
                  <p14:cNvContentPartPr/>
                  <p14:nvPr/>
                </p14:nvContentPartPr>
                <p14:xfrm>
                  <a:off x="9256983" y="6050994"/>
                  <a:ext cx="258840" cy="138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07C1319-7993-C8AD-7E84-188D824088F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250863" y="6044874"/>
                    <a:ext cx="271080" cy="15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50">
                  <a:extLst>
                    <a:ext uri="{FF2B5EF4-FFF2-40B4-BE49-F238E27FC236}">
                      <a16:creationId xmlns:a16="http://schemas.microsoft.com/office/drawing/2014/main" id="{63578363-CDE9-186E-31BD-66A9F88DFE07}"/>
                    </a:ext>
                  </a:extLst>
                </p14:cNvPr>
                <p14:cNvContentPartPr/>
                <p14:nvPr/>
              </p14:nvContentPartPr>
              <p14:xfrm>
                <a:off x="5408630" y="5176052"/>
                <a:ext cx="229680" cy="213120"/>
              </p14:xfrm>
            </p:contentPart>
          </mc:Choice>
          <mc:Fallback xmlns="">
            <p:pic>
              <p:nvPicPr>
                <p:cNvPr id="33" name="Ink 50">
                  <a:extLst>
                    <a:ext uri="{FF2B5EF4-FFF2-40B4-BE49-F238E27FC236}">
                      <a16:creationId xmlns:a16="http://schemas.microsoft.com/office/drawing/2014/main" id="{63578363-CDE9-186E-31BD-66A9F88DFE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2510" y="5169932"/>
                  <a:ext cx="241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53">
                  <a:extLst>
                    <a:ext uri="{FF2B5EF4-FFF2-40B4-BE49-F238E27FC236}">
                      <a16:creationId xmlns:a16="http://schemas.microsoft.com/office/drawing/2014/main" id="{2ECF40B5-4354-0B07-927C-E04F73C38D14}"/>
                    </a:ext>
                  </a:extLst>
                </p14:cNvPr>
                <p14:cNvContentPartPr/>
                <p14:nvPr/>
              </p14:nvContentPartPr>
              <p14:xfrm>
                <a:off x="5097293" y="5352725"/>
                <a:ext cx="200160" cy="231840"/>
              </p14:xfrm>
            </p:contentPart>
          </mc:Choice>
          <mc:Fallback xmlns="">
            <p:pic>
              <p:nvPicPr>
                <p:cNvPr id="34" name="Ink 53">
                  <a:extLst>
                    <a:ext uri="{FF2B5EF4-FFF2-40B4-BE49-F238E27FC236}">
                      <a16:creationId xmlns:a16="http://schemas.microsoft.com/office/drawing/2014/main" id="{2ECF40B5-4354-0B07-927C-E04F73C38D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91162" y="5346605"/>
                  <a:ext cx="212422" cy="24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091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Bias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When a model is less complex, it ignores relevant information, and error due to bias is high. As the model becomes more complex, error due to bias decreases.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82" y="2849831"/>
            <a:ext cx="6269633" cy="29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5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6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Variance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On the other hand, when a model is less complex, error due to variance il low. Error due to variance increases as complexity increases.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7950" y="2849831"/>
            <a:ext cx="6236096" cy="294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7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3827999" y="6054191"/>
            <a:ext cx="4536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spc="-5" dirty="0">
                <a:solidFill>
                  <a:srgbClr val="202729"/>
                </a:solidFill>
                <a:latin typeface="Calibri"/>
                <a:cs typeface="Calibri"/>
              </a:rPr>
              <a:t>http://www.r2d3.us/visual-intro-to-machine-learning-part-2/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74C43D3-91B4-703D-D000-C1A288ED44A2}"/>
              </a:ext>
            </a:extLst>
          </p:cNvPr>
          <p:cNvSpPr txBox="1"/>
          <p:nvPr/>
        </p:nvSpPr>
        <p:spPr>
          <a:xfrm>
            <a:off x="950555" y="1397681"/>
            <a:ext cx="1040324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Trade-off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Overall model error is a function error due to bias and variance. The ideal model minimized error from each.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128874-C0DE-4AD5-1A65-69387D434197}"/>
              </a:ext>
            </a:extLst>
          </p:cNvPr>
          <p:cNvSpPr txBox="1"/>
          <p:nvPr/>
        </p:nvSpPr>
        <p:spPr>
          <a:xfrm>
            <a:off x="4267200" y="515006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it-IT" sz="4000" b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820E9DE-0E93-0419-8852-38FF3660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7950" y="2849831"/>
            <a:ext cx="6236096" cy="29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8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8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061999" y="6054191"/>
            <a:ext cx="406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L.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Breiman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Bagging predictors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Machine Learning, 1996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Bagging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Fits </a:t>
            </a:r>
            <a:r>
              <a:rPr lang="en-GB" sz="2400" b="1" i="1" spc="-5" dirty="0">
                <a:cs typeface="Calibri"/>
              </a:rPr>
              <a:t>M</a:t>
            </a:r>
            <a:r>
              <a:rPr lang="en-GB" sz="2400" b="1" spc="-5" dirty="0">
                <a:cs typeface="Calibri"/>
              </a:rPr>
              <a:t> independent</a:t>
            </a:r>
            <a:r>
              <a:rPr lang="en-GB" sz="2400" spc="-5" dirty="0">
                <a:cs typeface="Calibri"/>
              </a:rPr>
              <a:t> models and “average” their predictions in order to obtain a model with a </a:t>
            </a:r>
            <a:r>
              <a:rPr lang="en-GB" sz="2400" b="1" spc="-5" dirty="0">
                <a:cs typeface="Calibri"/>
              </a:rPr>
              <a:t>lower variance</a:t>
            </a:r>
            <a:r>
              <a:rPr lang="en-GB" sz="2400" spc="-5" dirty="0">
                <a:cs typeface="Calibri"/>
              </a:rPr>
              <a:t>…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But we have only </a:t>
            </a:r>
            <a:r>
              <a:rPr lang="en-GB" sz="2400" b="1" spc="-5" dirty="0">
                <a:cs typeface="Calibri"/>
              </a:rPr>
              <a:t>one</a:t>
            </a:r>
            <a:r>
              <a:rPr lang="en-GB" sz="2400" spc="-5" dirty="0">
                <a:cs typeface="Calibri"/>
              </a:rPr>
              <a:t> dataset, how can we build </a:t>
            </a:r>
            <a:r>
              <a:rPr lang="en-GB" sz="2400" b="1" spc="-5" dirty="0">
                <a:cs typeface="Calibri"/>
              </a:rPr>
              <a:t>independent</a:t>
            </a:r>
            <a:r>
              <a:rPr lang="en-GB" sz="2400" spc="-5" dirty="0">
                <a:cs typeface="Calibri"/>
              </a:rPr>
              <a:t> models?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1075798-7D1F-9BF5-C6D4-024460B211F7}"/>
              </a:ext>
            </a:extLst>
          </p:cNvPr>
          <p:cNvSpPr txBox="1"/>
          <p:nvPr/>
        </p:nvSpPr>
        <p:spPr>
          <a:xfrm>
            <a:off x="838200" y="3083762"/>
            <a:ext cx="10403244" cy="268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Bootstrapping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spc="-5" dirty="0">
                <a:cs typeface="Calibri"/>
              </a:rPr>
              <a:t>Create </a:t>
            </a:r>
            <a:r>
              <a:rPr lang="en-GB" sz="2400" b="1" i="1" spc="-5" dirty="0">
                <a:cs typeface="Calibri"/>
              </a:rPr>
              <a:t>M</a:t>
            </a:r>
            <a:r>
              <a:rPr lang="en-GB" sz="2400" spc="-5" dirty="0">
                <a:cs typeface="Calibri"/>
              </a:rPr>
              <a:t> bootstrap samples (one for each model) from the original dataset of size </a:t>
            </a:r>
            <a:r>
              <a:rPr lang="en-GB" sz="2400" b="1" i="1" spc="-5" dirty="0">
                <a:cs typeface="Calibri"/>
              </a:rPr>
              <a:t>N</a:t>
            </a:r>
            <a:r>
              <a:rPr lang="en-GB" sz="2400" spc="-5" dirty="0">
                <a:cs typeface="Calibri"/>
              </a:rPr>
              <a:t>, created by drawing random samples with replacement. Each bootstrap contains each original sample </a:t>
            </a:r>
            <a:r>
              <a:rPr lang="en-GB" sz="2400" b="1" i="1" spc="-5" dirty="0">
                <a:cs typeface="Calibri"/>
              </a:rPr>
              <a:t>K</a:t>
            </a:r>
            <a:r>
              <a:rPr lang="en-GB" sz="2400" spc="-5" dirty="0">
                <a:cs typeface="Calibri"/>
              </a:rPr>
              <a:t> times, where </a:t>
            </a:r>
            <a:r>
              <a:rPr lang="en-GB" sz="2400" b="1" i="1" spc="-5" dirty="0" err="1">
                <a:cs typeface="Calibri"/>
              </a:rPr>
              <a:t>Pr</a:t>
            </a:r>
            <a:r>
              <a:rPr lang="en-GB" sz="2400" b="1" i="1" spc="-5" dirty="0">
                <a:cs typeface="Calibri"/>
              </a:rPr>
              <a:t>(K=k)</a:t>
            </a:r>
            <a:r>
              <a:rPr lang="en-GB" sz="2400" spc="-5" dirty="0">
                <a:cs typeface="Calibri"/>
              </a:rPr>
              <a:t> follows a binomial distribution.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400" b="1" i="1" spc="-5" dirty="0">
                <a:cs typeface="Calibri"/>
              </a:rPr>
              <a:t>0.632</a:t>
            </a:r>
            <a:r>
              <a:rPr lang="en-GB" sz="2400" spc="-5" dirty="0">
                <a:cs typeface="Calibri"/>
              </a:rPr>
              <a:t> of the data points in the original sample show up in the bootstrap sample (the other </a:t>
            </a:r>
            <a:r>
              <a:rPr lang="en-GB" sz="2400" b="1" i="1" spc="-5" dirty="0">
                <a:cs typeface="Calibri"/>
              </a:rPr>
              <a:t>0.368</a:t>
            </a:r>
            <a:r>
              <a:rPr lang="en-GB" sz="2400" spc="-5" dirty="0">
                <a:cs typeface="Calibri"/>
              </a:rPr>
              <a:t> won't be present in it)</a:t>
            </a:r>
          </a:p>
        </p:txBody>
      </p:sp>
    </p:spTree>
    <p:extLst>
      <p:ext uri="{BB962C8B-B14F-4D97-AF65-F5344CB8AC3E}">
        <p14:creationId xmlns:p14="http://schemas.microsoft.com/office/powerpoint/2010/main" val="417719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607AF-4C45-EF70-7885-3B2A3AC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 Classifiers in 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1F49-3458-7E90-1995-272830604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9</a:t>
            </a:fld>
            <a:endParaRPr lang="it-IT" dirty="0"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D51F4A2-E485-7F59-7A1A-642571700484}"/>
              </a:ext>
            </a:extLst>
          </p:cNvPr>
          <p:cNvSpPr txBox="1"/>
          <p:nvPr/>
        </p:nvSpPr>
        <p:spPr>
          <a:xfrm>
            <a:off x="4151999" y="6054191"/>
            <a:ext cx="3888000" cy="228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L. </a:t>
            </a:r>
            <a:r>
              <a:rPr lang="en-GB" sz="1400" spc="-5" dirty="0" err="1">
                <a:solidFill>
                  <a:srgbClr val="202729"/>
                </a:solidFill>
                <a:latin typeface="Calibri"/>
                <a:cs typeface="Calibri"/>
              </a:rPr>
              <a:t>Breiman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</a:t>
            </a:r>
            <a:r>
              <a:rPr lang="en-GB" sz="1400" b="1" spc="-5" dirty="0">
                <a:solidFill>
                  <a:srgbClr val="202729"/>
                </a:solidFill>
                <a:latin typeface="Calibri"/>
                <a:cs typeface="Calibri"/>
              </a:rPr>
              <a:t>Random Forests</a:t>
            </a:r>
            <a:r>
              <a:rPr lang="en-GB" sz="1400" spc="-5" dirty="0">
                <a:solidFill>
                  <a:srgbClr val="202729"/>
                </a:solidFill>
                <a:latin typeface="Calibri"/>
                <a:cs typeface="Calibri"/>
              </a:rPr>
              <a:t>. Machine Learning, 2001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907C65-A885-1D9E-9D5C-D8112CF0F4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70173" y="6356350"/>
            <a:ext cx="5651653" cy="365125"/>
          </a:xfrm>
        </p:spPr>
        <p:txBody>
          <a:bodyPr/>
          <a:lstStyle/>
          <a:p>
            <a:r>
              <a:rPr lang="it-IT" dirty="0"/>
              <a:t>Alessio Bernardo - alessio.bernardo@polimi.it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0F2DFBA-80FE-5865-ADEF-A6D54FFAB446}"/>
              </a:ext>
            </a:extLst>
          </p:cNvPr>
          <p:cNvSpPr txBox="1"/>
          <p:nvPr/>
        </p:nvSpPr>
        <p:spPr>
          <a:xfrm>
            <a:off x="950555" y="1397681"/>
            <a:ext cx="10403244" cy="408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5000"/>
              <a:tabLst>
                <a:tab pos="354965" algn="l"/>
                <a:tab pos="355600" algn="l"/>
              </a:tabLst>
            </a:pPr>
            <a:r>
              <a:rPr lang="en-GB" sz="2800" b="1" spc="-5" dirty="0">
                <a:solidFill>
                  <a:srgbClr val="C00000"/>
                </a:solidFill>
                <a:cs typeface="Calibri"/>
              </a:rPr>
              <a:t>Bagging </a:t>
            </a:r>
            <a: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  <a:t> Random Forests</a:t>
            </a:r>
            <a:br>
              <a:rPr lang="en-GB" sz="2800" b="1" spc="-5" dirty="0">
                <a:solidFill>
                  <a:srgbClr val="C00000"/>
                </a:solidFill>
                <a:cs typeface="Calibri"/>
                <a:sym typeface="Wingdings" pitchFamily="2" charset="2"/>
              </a:rPr>
            </a:br>
            <a:endParaRPr lang="en-GB" sz="2800" b="1" spc="-5" dirty="0">
              <a:solidFill>
                <a:srgbClr val="C00000"/>
              </a:solidFill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The </a:t>
            </a:r>
            <a:r>
              <a:rPr lang="en-GB" sz="2600" b="1" spc="-5" dirty="0">
                <a:cs typeface="Calibri"/>
              </a:rPr>
              <a:t>random forest</a:t>
            </a:r>
            <a:r>
              <a:rPr lang="en-GB" sz="2600" spc="-5" dirty="0">
                <a:cs typeface="Calibri"/>
              </a:rPr>
              <a:t> approach is a </a:t>
            </a:r>
            <a:r>
              <a:rPr lang="en-GB" sz="2600" b="1" spc="-5" dirty="0">
                <a:cs typeface="Calibri"/>
              </a:rPr>
              <a:t>bagging</a:t>
            </a:r>
            <a:r>
              <a:rPr lang="en-GB" sz="2600" spc="-5" dirty="0">
                <a:cs typeface="Calibri"/>
              </a:rPr>
              <a:t> method where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trees, fitted on </a:t>
            </a:r>
            <a:r>
              <a:rPr lang="en-GB" sz="2600" b="1" spc="-5" dirty="0">
                <a:cs typeface="Calibri"/>
              </a:rPr>
              <a:t>bootstrap samples</a:t>
            </a:r>
            <a:r>
              <a:rPr lang="en-GB" sz="2600" spc="-5" dirty="0">
                <a:cs typeface="Calibri"/>
              </a:rPr>
              <a:t>, are combined to produce an output with lower variance.</a:t>
            </a:r>
            <a:br>
              <a:rPr lang="en-GB" sz="2600" spc="-5" dirty="0">
                <a:cs typeface="Calibri"/>
              </a:rPr>
            </a:br>
            <a:endParaRPr lang="en-GB" sz="2600" spc="-5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cs typeface="Calibri"/>
              </a:rPr>
              <a:t>To make the </a:t>
            </a:r>
            <a:r>
              <a:rPr lang="en-GB" sz="2600" b="1" i="1" spc="-5" dirty="0">
                <a:cs typeface="Calibri"/>
              </a:rPr>
              <a:t>M</a:t>
            </a:r>
            <a:r>
              <a:rPr lang="en-GB" sz="2600" spc="-5" dirty="0">
                <a:cs typeface="Calibri"/>
              </a:rPr>
              <a:t> trees a bit less </a:t>
            </a:r>
            <a:r>
              <a:rPr lang="en-GB" sz="2600" b="1" spc="-5" dirty="0">
                <a:cs typeface="Calibri"/>
              </a:rPr>
              <a:t>correlated</a:t>
            </a:r>
            <a:r>
              <a:rPr lang="en-GB" sz="2600" spc="-5" dirty="0">
                <a:cs typeface="Calibri"/>
              </a:rPr>
              <a:t> with each others: random forest also samples over features and keep only a random subset of them to build the tree.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endParaRPr lang="en-GB" sz="24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987787"/>
      </p:ext>
    </p:extLst>
  </p:cSld>
  <p:clrMapOvr>
    <a:masterClrMapping/>
  </p:clrMapOvr>
</p:sld>
</file>

<file path=ppt/theme/theme1.xml><?xml version="1.0" encoding="utf-8"?>
<a:theme xmlns:a="http://schemas.openxmlformats.org/drawingml/2006/main" name="DS4bis-tem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prstDash val="sys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rmAutofit/>
      </a:bodyPr>
      <a:lstStyle>
        <a:defPPr algn="l">
          <a:defRPr sz="4000" b="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Netflix succes story - new temp - short version" id="{862F0AA1-BA8A-1340-BFFD-6C39A9B9C8BF}" vid="{2142564B-E4D1-5F45-BD12-9C987AE8E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41376</TotalTime>
  <Words>1767</Words>
  <Application>Microsoft Macintosh PowerPoint</Application>
  <PresentationFormat>Widescreen</PresentationFormat>
  <Paragraphs>226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Rubik</vt:lpstr>
      <vt:lpstr>Titillium</vt:lpstr>
      <vt:lpstr>Wingdings</vt:lpstr>
      <vt:lpstr>DS4bis-temp</vt:lpstr>
      <vt:lpstr>Streaming Machine Learning Ensemble Classification  </vt:lpstr>
      <vt:lpstr>SML Ensemble Classification models</vt:lpstr>
      <vt:lpstr>Ensemble Classifiers</vt:lpstr>
      <vt:lpstr>Ensemble Classifiers</vt:lpstr>
      <vt:lpstr>Bias-Variance trade-off</vt:lpstr>
      <vt:lpstr>Bias-Variance trade-off</vt:lpstr>
      <vt:lpstr>Bias-Variance trade-off</vt:lpstr>
      <vt:lpstr>Ensemble Classifiers in ML</vt:lpstr>
      <vt:lpstr>Ensemble Classifiers in ML</vt:lpstr>
      <vt:lpstr>Ensemble Classifiers in ML</vt:lpstr>
      <vt:lpstr>Ensemble Classifiers in ML</vt:lpstr>
      <vt:lpstr>Ensemble Classifiers in ML</vt:lpstr>
      <vt:lpstr>Ensemble Classifiers in ML</vt:lpstr>
      <vt:lpstr>Ensemble Classifiers in SML</vt:lpstr>
      <vt:lpstr>Induce Diversity</vt:lpstr>
      <vt:lpstr>Induce Diversity</vt:lpstr>
      <vt:lpstr>Induce Diversity</vt:lpstr>
      <vt:lpstr>Combination</vt:lpstr>
      <vt:lpstr>Combination</vt:lpstr>
      <vt:lpstr>Adaptation</vt:lpstr>
      <vt:lpstr>Online Bagging</vt:lpstr>
      <vt:lpstr>Leveraging Bagging</vt:lpstr>
      <vt:lpstr>Adaptive Random Forest (ARF)</vt:lpstr>
      <vt:lpstr>Streaming Random Patches (SRP)</vt:lpstr>
      <vt:lpstr>Exercise 4: Stream Ensemble Classification</vt:lpstr>
      <vt:lpstr>Credits</vt:lpstr>
      <vt:lpstr>Streaming Machine Learning Ensemble Classification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Data Engineering</dc:title>
  <dc:creator>Emanuele Della Valle</dc:creator>
  <cp:lastModifiedBy>Alessio Bernardo</cp:lastModifiedBy>
  <cp:revision>163</cp:revision>
  <dcterms:created xsi:type="dcterms:W3CDTF">2020-11-13T14:01:43Z</dcterms:created>
  <dcterms:modified xsi:type="dcterms:W3CDTF">2023-11-21T20:40:09Z</dcterms:modified>
</cp:coreProperties>
</file>