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14"/>
  </p:notesMasterIdLst>
  <p:sldIdLst>
    <p:sldId id="384" r:id="rId2"/>
    <p:sldId id="10967" r:id="rId3"/>
    <p:sldId id="1687" r:id="rId4"/>
    <p:sldId id="10997" r:id="rId5"/>
    <p:sldId id="10996" r:id="rId6"/>
    <p:sldId id="11015" r:id="rId7"/>
    <p:sldId id="11016" r:id="rId8"/>
    <p:sldId id="11013" r:id="rId9"/>
    <p:sldId id="11014" r:id="rId10"/>
    <p:sldId id="10964" r:id="rId11"/>
    <p:sldId id="10927" r:id="rId12"/>
    <p:sldId id="10966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B62B74-6749-A9F7-7EA8-EDBD46F3EF68}" name="Alessio Bernardo" initials="AB" userId="S::alessio.bernardo@motusml.com::1fe4d5f5-c858-465c-976a-e6383725dab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FF"/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2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288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2692 0 24575,'-29'21'0,"0"1"0,-9 4 0,-3 3 0,3-3 0,-2 2 0,-2-2-852,-4 2 0,0 0 1,-2-3 851,11-6 0,-2-2 0,-1-1 0,0-1 0,-2-2 0,0-1 0,-2-2 0,1-2 0,-1-1 0,0-2 0,0-1 0,0-1 0,-2 0 0,1-1 0,0-1 0,0 0 0,1-1 0,1 0 0,0-1 0,1-1 0,-11 0 0,1-2 0,1-3 0,2 1 0,2-3 0,0 0-13,2 0 1,1-2 0,1 0 12,1 1 0,1-1 0,0 1 0,2 2 0,1 2 0,0 1 305,-14-1 1,1 3-306,3 1 0,2 3 0,5 3 0,1 2 0,4 4 0,1 4 637,1 6 0,3 4-637,2 7 0,2 5 0,1 6 0,2 6 0,-1 9 0,2 3 30,8-15 0,-1 1 0,1 0-30,0 2 0,1 0 0,0-1 0,1-1 0,0 0 0,1-2 2,-4 13 1,2-3-3,3-12 0,1-4 0,-3 14 0,6-23 0,5-17 0,1-5 0,1-5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24575,'0'12'0,"0"10"0,0 17 0,0 17 0,0 17 0,-4 9 0,-4 4 0,-5 4 0,-1-7 0,2-7 0,2-13 0,3-17 0,3-14 0,-1-13 0,3-10 0,-3-3 0,4-6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24575,'0'8'0,"0"2"0,0 6 0,0 2 0,0-1 0,0-3 0,0 1 0,0 2 0,0 5 0,1 2 0,4 2 0,5 3 0,3-1 0,3-1 0,-1-2 0,0-3 0,0-2 0,-3-1 0,-3-5 0,-2-4 0,-2-6 0,3-5 0,6-4 0,10-4 0,16-8 0,13-9 0,12-10 0,8-5 0,-3 0 0,-7 6 0,-10 8 0,-13 8 0,-10 6 0,-8 5 0,-7 3 0,-5 2 0,-3 1 0,-2 1 0,-4 1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24575,'15'0'0,"4"2"0,4 5 0,5 5 0,0 5 0,-1 0 0,1 0 0,-2 1 0,0 0 0,-1-1 0,0-3 0,1-1 0,1 1 0,2-1 0,0 3 0,1 0 0,-2-2 0,-6-1 0,-3-1 0,-4-1 0,-3-1 0,-3 0 0,-3-2 0,-2 1 0,-1 2 0,1 1 0,1 4 0,1 1 0,-1 0 0,-1-2 0,-3-2 0,-2-5 0,-5-4 0,-6-2 0,-7-2 0,-8 5 0,-7 4 0,-6 5 0,-7 3 0,-4 2 0,-1 0 0,2 1 0,5 0 0,8-1 0,7-1 0,7-1 0,5-3 0,5-1 0,4-4 0,4-2 0,2-2 0,1-3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2692 0 24575,'-29'21'0,"0"1"0,-9 4 0,-3 3 0,3-3 0,-2 2 0,-2-2-852,-4 2 0,0 0 1,-2-3 851,11-6 0,-2-2 0,-1-1 0,0-1 0,-2-2 0,0-1 0,-2-2 0,1-2 0,-1-1 0,0-2 0,0-1 0,0-1 0,-2 0 0,1-1 0,0-1 0,0 0 0,1-1 0,1 0 0,0-1 0,1-1 0,-11 0 0,1-2 0,1-3 0,2 1 0,2-3 0,0 0-13,2 0 1,1-2 0,1 0 12,1 1 0,1-1 0,0 1 0,2 2 0,1 2 0,0 1 305,-14-1 1,1 3-306,3 1 0,2 3 0,5 3 0,1 2 0,4 4 0,1 4 637,1 6 0,3 4-637,2 7 0,2 5 0,1 6 0,2 6 0,-1 9 0,2 3 30,8-15 0,-1 1 0,1 0-30,0 2 0,1 0 0,0-1 0,1-1 0,0 0 0,1-2 2,-4 13 1,2-3-3,3-12 0,1-4 0,-3 14 0,6-23 0,5-17 0,1-5 0,1-5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24575,'0'17'0,"0"15"0,0 14 0,0 7 0,0-6 0,0-15 0,0-10 0,0-9 0,0 3 0,0 11 0,1 10 0,1 5 0,1-6 0,1-11 0,-3-9 0,1-8 0,0-6 0,-1-2 0,1-4 0,3-4 0,6-6 0,15-8 0,15-9 0,-13 12 0,2 0 0,3-2 0,0 2 0,2-2 0,1 2 0,-2 0 0,1 2 0,-4 2 0,-1 1 0,20-10 0,-15 9 0,-12 6 0,-6 4 0,-8 5 0,-4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1157 1 24575,'0'4'0,"0"2"0,0 9 0,0 3 0,0 6 0,-6 4 0,-18 3 0,2-13 0,-6-1 0,-8 3 0,-4-1 0,-8 0 0,-3 0 0,1-1 0,1-1 0,1 0 0,1-1 0,3-1 0,2-1 0,5-1 0,0 1 0,0 1 0,2 1 0,0 1 0,3 1 0,0 3 0,1 2 0,-2 3 0,2 1 0,1 2 0,0 0 0,1 1 0,1 0 0,1-1 0,2-1 0,5-3 0,0-1 0,-10 16 0,10-9 0,9-5 0,4-5 0,3-2 0,3-5 0,1-4 0,0-4 0,0-4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24575,'0'10'0,"0"0"0,0 3 0,0 0 0,0 0 0,0-1 0,0-2 0,0 2 0,0 1 0,1 3 0,2 3 0,3 4 0,5 0 0,1 0 0,1-2 0,-1-2 0,-2-5 0,-2-4 0,-1-3 0,-3-5 0,-1 0 0,0-1 0,4-2 0,14-3 0,12-7 0,24-8 0,-19 5 0,1-1 0,6-1 0,1-1 0,2-1 0,-1 0 0,-1 0 0,-1 2 0,-3 0 0,-1 1 0,-6 3 0,0 1 0,21-6 0,-18 8 0,-16 4 0,-9 4 0,-8 0 0,-3-1 0,-2 1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24575,'34'4'0,"35"7"0,-7-3 0,11 1 0,-9-2 0,5 1 0,4-1-1038,13 2 1,5 0 0,0-1 1037,-16-2 0,1 2 0,0-1 0,0 0 0,0 1 0,2 1 0,-2-1 0,-1 2 0,-1 1 0,-2 0 0,1 1 0,-3 1 71,13 2 1,-2 3 0,-3-1-72,-10 1 0,-3 0 0,-2 0 341,14 6 1,-6 2-342,-18-5 0,-4 1 0,24 16 0,-27-7 1569,-17-4-1569,-7 2 645,-5 10-645,-1 14 0,-10-16 0,-1 3 0,-2 8 0,-1 2 0,0 4 0,-1 0 0,-1 0 0,0-1 0,0-4 0,0-2 0,0-10 0,0-4 0,0 17 0,0-19 0,0-17 0,0-8 0,0-6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24575,'11'14'0,"8"4"0,9 7 0,3 0 0,-2 1 0,-5-2 0,-5-2 0,-5 0 0,-5-4 0,-3-3 0,-3-1 0,3-1 0,1 0 0,3 1 0,-1-1 0,-2 0 0,0-5 0,-1-2 0,-1-2 0,-1 2 0,1 2 0,2 2 0,2 2 0,1 2 0,1 2 0,-1-1 0,2 1 0,0 2 0,0-3 0,0-1 0,-1-1 0,-3-2 0,-2-3 0,-1-3 0,-2-3 0,-1-1 0,3-1 0,6-4 0,20-17 0,32-23 0,-17 9 0,4-3 0,5-4 0,1-1 0,0 0 0,0 2 0,-6 4 0,-1 3 0,-9 7 0,-2 2 0,21-12 0,-22 17 0,-15 10 0,-14 7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24575,'7'3'0,"6"15"0,-1 3 0,1 5 0,-1-3 0,0 2 0,2 1-982,-1-2 0,0 2 0,1 0 0,1 0 982,1 3 0,2 1 0,0-1 0,0 0-506,-2-3 1,0-1 0,1 0 0,0 0 0,-1 0 505,0-2 0,-1-1 0,1 1 0,0-1 0,0 0 0,-1-1 0,1 1 0,1-1 0,-1 1 0,1-1 0,-1-1 0,0 0 0,0-1 0,0 1 0,0-1 0,0-1 0,0 0 0,0-2 0,0 0 0,-1-1 0,1-1 0,-1-1 0,1 1 0,-1-3 0,2 2 0,1-1 0,-1-2 0,0 0 0,-1-2 64,2 2 1,0-3-1,0 0 1,-1-1-65,-2-2 0,0 0 0,-1-1 0,0 0 0,0-1 0,-1 1 0,-1-1 0,2 2 0,-1 1 1604,4 2-1604,-8 2 3085,-3-2-3085,-4-1 376,0 0 1,-2-4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24575,'0'17'0,"0"15"0,0 14 0,0 7 0,0-6 0,0-15 0,0-10 0,0-9 0,0 3 0,0 11 0,1 10 0,1 5 0,1-6 0,1-11 0,-3-9 0,1-8 0,0-6 0,-1-2 0,1-4 0,3-4 0,6-6 0,15-8 0,15-9 0,-13 12 0,2 0 0,3-2 0,0 2 0,2-2 0,1 2 0,-2 0 0,1 2 0,-4 2 0,-1 1 0,20-10 0,-15 9 0,-12 6 0,-6 4 0,-8 5 0,-4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1175 1 24575,'-5'17'0,"-12"17"0,-15 26 0,11-20 0,-2 1 0,-4 5 0,-1 1 0,-4 1 0,0 0 0,-4 1 0,-2-1 0,9-15 0,-3 1 0,0-2-396,-5 2 1,-3 1 0,0-2 395,-6 1 0,-1 0 0,0-3 0,-1 0 0,1-2 0,-1-2 0,4-2 0,-2-2 0,4-2 0,6-3 0,1-3 0,1 0 0,-3 1 0,3-3 0,-12 4 0,23-10 0,14-6 0,5-1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0 24575,'-8'19'0,"-6"2"0,-8 2 0,-5-3 0,2-5 0,5-6 0,6-5 0,5-2 0,2-2 0,-6 0 0,-7 3 0,-24 20 0,9-3 0,-17 18 0,17-8 0,-11 4 0,19-10 0,-2-2 0,22-15 0,5-4 0,3-3 0,4 1 0,5 2 0,9 6 0,13 6 0,18 10 0,21 7 0,-27-11 0,3 0 0,2 2 0,2 1 0,2 0 0,1 1 0,0 0 0,0 0 0,-5-1 0,-1-1 0,36 17 0,-24-8 0,-21-10 0,-16-7 0,-10-6 0,-7-6 0,-3-2 0,-3-1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24575,'0'12'0,"0"10"0,0 17 0,0 17 0,0 17 0,-4 9 0,-4 4 0,-5 4 0,-1-7 0,2-7 0,2-13 0,3-17 0,3-14 0,-1-13 0,3-10 0,-3-3 0,4-6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24575,'0'8'0,"0"2"0,0 6 0,0 2 0,0-1 0,0-3 0,0 1 0,0 2 0,0 5 0,1 2 0,4 2 0,5 3 0,3-1 0,3-1 0,-1-2 0,0-3 0,0-2 0,-3-1 0,-3-5 0,-2-4 0,-2-6 0,3-5 0,6-4 0,10-4 0,16-8 0,13-9 0,12-10 0,8-5 0,-3 0 0,-7 6 0,-10 8 0,-13 8 0,-10 6 0,-8 5 0,-7 3 0,-5 2 0,-3 1 0,-2 1 0,-4 1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23:27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24575,'15'0'0,"4"2"0,4 5 0,5 5 0,0 5 0,-1 0 0,1 0 0,-2 1 0,0 0 0,-1-1 0,0-3 0,1-1 0,1 1 0,2-1 0,0 3 0,1 0 0,-2-2 0,-6-1 0,-3-1 0,-4-1 0,-3-1 0,-3 0 0,-3-2 0,-2 1 0,-1 2 0,1 1 0,1 4 0,1 1 0,-1 0 0,-1-2 0,-3-2 0,-2-5 0,-5-4 0,-6-2 0,-7-2 0,-8 5 0,-7 4 0,-6 5 0,-7 3 0,-4 2 0,-1 0 0,2 1 0,5 0 0,8-1 0,7-1 0,7-1 0,5-3 0,5-1 0,4-4 0,4-2 0,2-2 0,1-3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1157 1 24575,'0'4'0,"0"2"0,0 9 0,0 3 0,0 6 0,-6 4 0,-18 3 0,2-13 0,-6-1 0,-8 3 0,-4-1 0,-8 0 0,-3 0 0,1-1 0,1-1 0,1 0 0,1-1 0,3-1 0,2-1 0,5-1 0,0 1 0,0 1 0,2 1 0,0 1 0,3 1 0,0 3 0,1 2 0,-2 3 0,2 1 0,1 2 0,0 0 0,1 1 0,1 0 0,1-1 0,2-1 0,5-3 0,0-1 0,-10 16 0,10-9 0,9-5 0,4-5 0,3-2 0,3-5 0,1-4 0,0-4 0,0-4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24575,'0'10'0,"0"0"0,0 3 0,0 0 0,0 0 0,0-1 0,0-2 0,0 2 0,0 1 0,1 3 0,2 3 0,3 4 0,5 0 0,1 0 0,1-2 0,-1-2 0,-2-5 0,-2-4 0,-1-3 0,-3-5 0,-1 0 0,0-1 0,4-2 0,14-3 0,12-7 0,24-8 0,-19 5 0,1-1 0,6-1 0,1-1 0,2-1 0,-1 0 0,-1 0 0,-1 2 0,-3 0 0,-1 1 0,-6 3 0,0 1 0,21-6 0,-18 8 0,-16 4 0,-9 4 0,-8 0 0,-3-1 0,-2 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24575,'34'4'0,"35"7"0,-7-3 0,11 1 0,-9-2 0,5 1 0,4-1-1038,13 2 1,5 0 0,0-1 1037,-16-2 0,1 2 0,0-1 0,0 0 0,0 1 0,2 1 0,-2-1 0,-1 2 0,-1 1 0,-2 0 0,1 1 0,-3 1 71,13 2 1,-2 3 0,-3-1-72,-10 1 0,-3 0 0,-2 0 341,14 6 1,-6 2-342,-18-5 0,-4 1 0,24 16 0,-27-7 1569,-17-4-1569,-7 2 645,-5 10-645,-1 14 0,-10-16 0,-1 3 0,-2 8 0,-1 2 0,0 4 0,-1 0 0,-1 0 0,0-1 0,0-4 0,0-2 0,0-10 0,0-4 0,0 17 0,0-19 0,0-17 0,0-8 0,0-6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24575,'11'14'0,"8"4"0,9 7 0,3 0 0,-2 1 0,-5-2 0,-5-2 0,-5 0 0,-5-4 0,-3-3 0,-3-1 0,3-1 0,1 0 0,3 1 0,-1-1 0,-2 0 0,0-5 0,-1-2 0,-1-2 0,-1 2 0,1 2 0,2 2 0,2 2 0,1 2 0,1 2 0,-1-1 0,2 1 0,0 2 0,0-3 0,0-1 0,-1-1 0,-3-2 0,-2-3 0,-1-3 0,-2-3 0,-1-1 0,3-1 0,6-4 0,20-17 0,32-23 0,-17 9 0,4-3 0,5-4 0,1-1 0,0 0 0,0 2 0,-6 4 0,-1 3 0,-9 7 0,-2 2 0,21-12 0,-22 17 0,-15 10 0,-14 7 0,0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24575,'7'3'0,"6"15"0,-1 3 0,1 5 0,-1-3 0,0 2 0,2 1-982,-1-2 0,0 2 0,1 0 0,1 0 982,1 3 0,2 1 0,0-1 0,0 0-506,-2-3 1,0-1 0,1 0 0,0 0 0,-1 0 505,0-2 0,-1-1 0,1 1 0,0-1 0,0 0 0,-1-1 0,1 1 0,1-1 0,-1 1 0,1-1 0,-1-1 0,0 0 0,0-1 0,0 1 0,0-1 0,0-1 0,0 0 0,0-2 0,0 0 0,-1-1 0,1-1 0,-1-1 0,1 1 0,-1-3 0,2 2 0,1-1 0,-1-2 0,0 0 0,-1-2 64,2 2 1,0-3-1,0 0 1,-1-1-65,-2-2 0,0 0 0,-1-1 0,0 0 0,0-1 0,-1 1 0,-1-1 0,2 2 0,-1 1 1604,4 2-1604,-8 2 3085,-3-2-3085,-4-1 376,0 0 1,-2-4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1175 1 24575,'-5'17'0,"-12"17"0,-15 26 0,11-20 0,-2 1 0,-4 5 0,-1 1 0,-4 1 0,0 0 0,-4 1 0,-2-1 0,9-15 0,-3 1 0,0-2-396,-5 2 1,-3 1 0,0-2 395,-6 1 0,-1 0 0,0-3 0,-1 0 0,1-2 0,-1-2 0,4-2 0,-2-2 0,4-2 0,6-3 0,1-3 0,1 0 0,-3 1 0,3-3 0,-12 4 0,23-10 0,14-6 0,5-1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6T11:15:19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0 24575,'-8'19'0,"-6"2"0,-8 2 0,-5-3 0,2-5 0,5-6 0,6-5 0,5-2 0,2-2 0,-6 0 0,-7 3 0,-24 20 0,9-3 0,-17 18 0,17-8 0,-11 4 0,19-10 0,-2-2 0,22-15 0,5-4 0,3-3 0,4 1 0,5 2 0,9 6 0,13 6 0,18 10 0,21 7 0,-27-11 0,3 0 0,2 2 0,2 1 0,2 0 0,1 1 0,0 0 0,0 0 0,-5-1 0,-1-1 0,36 17 0,-24-8 0,-21-10 0,-16-7 0,-10-6 0,-7-6 0,-3-2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21/11/23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0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4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66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4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3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2748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39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86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1.png"/><Relationship Id="rId18" Type="http://schemas.openxmlformats.org/officeDocument/2006/relationships/customXml" Target="../ink/ink8.xml"/><Relationship Id="rId26" Type="http://schemas.openxmlformats.org/officeDocument/2006/relationships/customXml" Target="../ink/ink11.xml"/><Relationship Id="rId39" Type="http://schemas.openxmlformats.org/officeDocument/2006/relationships/customXml" Target="../ink/ink22.xml"/><Relationship Id="rId21" Type="http://schemas.openxmlformats.org/officeDocument/2006/relationships/image" Target="../media/image6.png"/><Relationship Id="rId34" Type="http://schemas.openxmlformats.org/officeDocument/2006/relationships/customXml" Target="../ink/ink17.xml"/><Relationship Id="rId7" Type="http://schemas.openxmlformats.org/officeDocument/2006/relationships/image" Target="../media/image308.png"/><Relationship Id="rId12" Type="http://schemas.openxmlformats.org/officeDocument/2006/relationships/customXml" Target="../ink/ink5.xml"/><Relationship Id="rId17" Type="http://schemas.openxmlformats.org/officeDocument/2006/relationships/image" Target="../media/image4.png"/><Relationship Id="rId25" Type="http://schemas.openxmlformats.org/officeDocument/2006/relationships/image" Target="../media/image317.png"/><Relationship Id="rId33" Type="http://schemas.openxmlformats.org/officeDocument/2006/relationships/customXml" Target="../ink/ink16.xml"/><Relationship Id="rId38" Type="http://schemas.openxmlformats.org/officeDocument/2006/relationships/customXml" Target="../ink/ink21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7.png"/><Relationship Id="rId41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310.png"/><Relationship Id="rId32" Type="http://schemas.openxmlformats.org/officeDocument/2006/relationships/customXml" Target="../ink/ink15.xml"/><Relationship Id="rId37" Type="http://schemas.openxmlformats.org/officeDocument/2006/relationships/customXml" Target="../ink/ink20.xml"/><Relationship Id="rId40" Type="http://schemas.openxmlformats.org/officeDocument/2006/relationships/customXml" Target="../ink/ink23.xml"/><Relationship Id="rId5" Type="http://schemas.openxmlformats.org/officeDocument/2006/relationships/image" Target="../media/image307.png"/><Relationship Id="rId15" Type="http://schemas.openxmlformats.org/officeDocument/2006/relationships/image" Target="../media/image312.png"/><Relationship Id="rId28" Type="http://schemas.openxmlformats.org/officeDocument/2006/relationships/customXml" Target="../ink/ink12.xml"/><Relationship Id="rId36" Type="http://schemas.openxmlformats.org/officeDocument/2006/relationships/customXml" Target="../ink/ink19.xml"/><Relationship Id="rId10" Type="http://schemas.openxmlformats.org/officeDocument/2006/relationships/customXml" Target="../ink/ink4.xml"/><Relationship Id="rId19" Type="http://schemas.openxmlformats.org/officeDocument/2006/relationships/image" Target="../media/image5.png"/><Relationship Id="rId31" Type="http://schemas.openxmlformats.org/officeDocument/2006/relationships/customXml" Target="../ink/ink14.xml"/><Relationship Id="rId9" Type="http://schemas.openxmlformats.org/officeDocument/2006/relationships/image" Target="../media/image30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18.png"/><Relationship Id="rId30" Type="http://schemas.openxmlformats.org/officeDocument/2006/relationships/customXml" Target="../ink/ink13.xml"/><Relationship Id="rId35" Type="http://schemas.openxmlformats.org/officeDocument/2006/relationships/customXml" Target="../ink/ink18.xml"/><Relationship Id="rId8" Type="http://schemas.openxmlformats.org/officeDocument/2006/relationships/customXml" Target="../ink/ink3.xml"/><Relationship Id="rId3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Regression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10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2227522" y="1832769"/>
            <a:ext cx="7736952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pPr algn="ctr"/>
            <a:r>
              <a:rPr lang="en-US" sz="4800" dirty="0"/>
              <a:t>Exercise 5: Stream Regression</a:t>
            </a:r>
            <a:br>
              <a:rPr lang="en-US" sz="4800" dirty="0"/>
            </a:br>
            <a:r>
              <a:rPr lang="en-US" sz="4800" dirty="0"/>
              <a:t>[optional]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11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Regression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7513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1939753" y="1960010"/>
            <a:ext cx="8312493" cy="1244600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7200" dirty="0"/>
              <a:t>SML Regression models</a:t>
            </a:r>
            <a:endParaRPr lang="en-US" sz="7200" b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2D717AE-ED89-EC7F-AEE2-DA903CB1A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pic>
        <p:nvPicPr>
          <p:cNvPr id="1026" name="Picture 2" descr="A Refresher on Regression Analysis">
            <a:extLst>
              <a:ext uri="{FF2B5EF4-FFF2-40B4-BE49-F238E27FC236}">
                <a16:creationId xmlns:a16="http://schemas.microsoft.com/office/drawing/2014/main" id="{02182B24-03AC-C287-4903-8E00A030E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16955" b="23457"/>
          <a:stretch/>
        </p:blipFill>
        <p:spPr bwMode="auto">
          <a:xfrm>
            <a:off x="4125004" y="3204610"/>
            <a:ext cx="3941991" cy="2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8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Classification to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525441"/>
            <a:ext cx="1040324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Instead of using a </a:t>
            </a:r>
            <a:r>
              <a:rPr lang="en-GB" sz="2400" b="1" spc="-5" dirty="0">
                <a:cs typeface="Calibri"/>
              </a:rPr>
              <a:t>majority voting </a:t>
            </a:r>
            <a:r>
              <a:rPr lang="en-GB" sz="2400" spc="-5" dirty="0">
                <a:cs typeface="Calibri"/>
              </a:rPr>
              <a:t>approach, use the </a:t>
            </a:r>
            <a:r>
              <a:rPr lang="en-GB" sz="2400" b="1" spc="-5" dirty="0">
                <a:cs typeface="Calibri"/>
              </a:rPr>
              <a:t>mean</a:t>
            </a:r>
            <a:r>
              <a:rPr lang="en-GB" sz="2400" spc="-5" dirty="0">
                <a:cs typeface="Calibri"/>
              </a:rPr>
              <a:t> or </a:t>
            </a:r>
            <a:r>
              <a:rPr lang="en-GB" sz="2400" b="1" spc="-5" dirty="0">
                <a:cs typeface="Calibri"/>
              </a:rPr>
              <a:t>median </a:t>
            </a:r>
            <a:r>
              <a:rPr lang="en-GB" sz="2400" spc="-5" dirty="0">
                <a:cs typeface="Calibri"/>
              </a:rPr>
              <a:t>or a </a:t>
            </a:r>
            <a:r>
              <a:rPr lang="en-GB" sz="2400" b="1" spc="-5" dirty="0">
                <a:cs typeface="Calibri"/>
              </a:rPr>
              <a:t>regression model </a:t>
            </a:r>
            <a:r>
              <a:rPr lang="en-GB" sz="2400" spc="-5" dirty="0">
                <a:cs typeface="Calibri"/>
              </a:rPr>
              <a:t>built over the points saved into leaves to aggregate results e compute the predicted target feature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C76106E-4618-69EE-C67B-408E76DD43EA}"/>
              </a:ext>
            </a:extLst>
          </p:cNvPr>
          <p:cNvGrpSpPr/>
          <p:nvPr/>
        </p:nvGrpSpPr>
        <p:grpSpPr>
          <a:xfrm>
            <a:off x="1497748" y="3437277"/>
            <a:ext cx="3498114" cy="3101635"/>
            <a:chOff x="1181267" y="2529877"/>
            <a:chExt cx="3498114" cy="3101635"/>
          </a:xfrm>
        </p:grpSpPr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14335494-FF98-4FDF-4C14-BC9C5418FE89}"/>
                </a:ext>
              </a:extLst>
            </p:cNvPr>
            <p:cNvSpPr txBox="1"/>
            <p:nvPr/>
          </p:nvSpPr>
          <p:spPr>
            <a:xfrm>
              <a:off x="2656351" y="3581705"/>
              <a:ext cx="616130" cy="49344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l"/>
              <a:r>
                <a:rPr lang="en-US" sz="2400" b="0" dirty="0"/>
                <a:t>[…]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84E591BD-F8C5-8299-3EB4-7F65AEA388B8}"/>
                </a:ext>
              </a:extLst>
            </p:cNvPr>
            <p:cNvSpPr txBox="1"/>
            <p:nvPr/>
          </p:nvSpPr>
          <p:spPr>
            <a:xfrm>
              <a:off x="2215306" y="2529877"/>
              <a:ext cx="1396375" cy="37584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Data point</a:t>
              </a:r>
            </a:p>
          </p:txBody>
        </p:sp>
        <p:grpSp>
          <p:nvGrpSpPr>
            <p:cNvPr id="16" name="Group 18">
              <a:extLst>
                <a:ext uri="{FF2B5EF4-FFF2-40B4-BE49-F238E27FC236}">
                  <a16:creationId xmlns:a16="http://schemas.microsoft.com/office/drawing/2014/main" id="{11158C8C-7170-1D27-9418-3C79637559C2}"/>
                </a:ext>
              </a:extLst>
            </p:cNvPr>
            <p:cNvGrpSpPr/>
            <p:nvPr/>
          </p:nvGrpSpPr>
          <p:grpSpPr>
            <a:xfrm>
              <a:off x="1603021" y="2954258"/>
              <a:ext cx="1004681" cy="542880"/>
              <a:chOff x="6389583" y="1722714"/>
              <a:chExt cx="1867320" cy="79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38" name="Ink 16">
                    <a:extLst>
                      <a:ext uri="{FF2B5EF4-FFF2-40B4-BE49-F238E27FC236}">
                        <a16:creationId xmlns:a16="http://schemas.microsoft.com/office/drawing/2014/main" id="{CCBB2961-8CBE-5886-4A3D-9469EEA00DAF}"/>
                      </a:ext>
                    </a:extLst>
                  </p14:cNvPr>
                  <p14:cNvContentPartPr/>
                  <p14:nvPr/>
                </p14:nvContentPartPr>
                <p14:xfrm>
                  <a:off x="6455463" y="1722714"/>
                  <a:ext cx="1801440" cy="6958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B45432B-4B8A-E24C-679C-34BD13959A0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49343" y="1716594"/>
                    <a:ext cx="1813680" cy="70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9" name="Ink 17">
                    <a:extLst>
                      <a:ext uri="{FF2B5EF4-FFF2-40B4-BE49-F238E27FC236}">
                        <a16:creationId xmlns:a16="http://schemas.microsoft.com/office/drawing/2014/main" id="{DD1FA457-7B45-7008-F223-754CA111C1B4}"/>
                      </a:ext>
                    </a:extLst>
                  </p14:cNvPr>
                  <p14:cNvContentPartPr/>
                  <p14:nvPr/>
                </p14:nvContentPartPr>
                <p14:xfrm>
                  <a:off x="6389583" y="2266314"/>
                  <a:ext cx="378360" cy="2476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420D8B9-B7C6-9FD0-E72F-8EB90573273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383463" y="2260194"/>
                    <a:ext cx="39060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" name="Group 21">
              <a:extLst>
                <a:ext uri="{FF2B5EF4-FFF2-40B4-BE49-F238E27FC236}">
                  <a16:creationId xmlns:a16="http://schemas.microsoft.com/office/drawing/2014/main" id="{C8F270FB-82A1-9DD4-F6E2-54D2CD57BFC5}"/>
                </a:ext>
              </a:extLst>
            </p:cNvPr>
            <p:cNvGrpSpPr/>
            <p:nvPr/>
          </p:nvGrpSpPr>
          <p:grpSpPr>
            <a:xfrm rot="18708162">
              <a:off x="2714913" y="3081113"/>
              <a:ext cx="472789" cy="346074"/>
              <a:chOff x="7872063" y="1731714"/>
              <a:chExt cx="729360" cy="76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6" name="Ink 19">
                    <a:extLst>
                      <a:ext uri="{FF2B5EF4-FFF2-40B4-BE49-F238E27FC236}">
                        <a16:creationId xmlns:a16="http://schemas.microsoft.com/office/drawing/2014/main" id="{09837F26-F07D-DD75-BC3E-A10F3DC39A06}"/>
                      </a:ext>
                    </a:extLst>
                  </p14:cNvPr>
                  <p14:cNvContentPartPr/>
                  <p14:nvPr/>
                </p14:nvContentPartPr>
                <p14:xfrm>
                  <a:off x="7958463" y="1731714"/>
                  <a:ext cx="642960" cy="727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EAF1D7-51B6-E805-4CB1-B17CDE43037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52343" y="1725594"/>
                    <a:ext cx="655200" cy="73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7" name="Ink 20">
                    <a:extLst>
                      <a:ext uri="{FF2B5EF4-FFF2-40B4-BE49-F238E27FC236}">
                        <a16:creationId xmlns:a16="http://schemas.microsoft.com/office/drawing/2014/main" id="{A9FDE0A2-F950-0AE2-C2C5-0993B5DEAEBA}"/>
                      </a:ext>
                    </a:extLst>
                  </p14:cNvPr>
                  <p14:cNvContentPartPr/>
                  <p14:nvPr/>
                </p14:nvContentPartPr>
                <p14:xfrm>
                  <a:off x="7872063" y="2265594"/>
                  <a:ext cx="474480" cy="226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8235B01-F66E-AF09-F1C0-CB9E40826CF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865943" y="2259474"/>
                    <a:ext cx="486720" cy="23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25">
              <a:extLst>
                <a:ext uri="{FF2B5EF4-FFF2-40B4-BE49-F238E27FC236}">
                  <a16:creationId xmlns:a16="http://schemas.microsoft.com/office/drawing/2014/main" id="{9CFAE420-7347-BB0A-E886-6D6282D3E544}"/>
                </a:ext>
              </a:extLst>
            </p:cNvPr>
            <p:cNvGrpSpPr/>
            <p:nvPr/>
          </p:nvGrpSpPr>
          <p:grpSpPr>
            <a:xfrm>
              <a:off x="3277758" y="2970479"/>
              <a:ext cx="1173917" cy="531431"/>
              <a:chOff x="10028463" y="1679874"/>
              <a:chExt cx="1293840" cy="78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4" name="Ink 23">
                    <a:extLst>
                      <a:ext uri="{FF2B5EF4-FFF2-40B4-BE49-F238E27FC236}">
                        <a16:creationId xmlns:a16="http://schemas.microsoft.com/office/drawing/2014/main" id="{EC169DF8-E5E5-7992-C60B-51130715D1D9}"/>
                      </a:ext>
                    </a:extLst>
                  </p14:cNvPr>
                  <p14:cNvContentPartPr/>
                  <p14:nvPr/>
                </p14:nvContentPartPr>
                <p14:xfrm>
                  <a:off x="10028463" y="1679874"/>
                  <a:ext cx="999360" cy="6724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83243A-912B-C554-6000-16122E15EA1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022343" y="1673754"/>
                    <a:ext cx="1011600" cy="68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5" name="Ink 24">
                    <a:extLst>
                      <a:ext uri="{FF2B5EF4-FFF2-40B4-BE49-F238E27FC236}">
                        <a16:creationId xmlns:a16="http://schemas.microsoft.com/office/drawing/2014/main" id="{DD5E4688-EFFC-9B99-1E34-0CBFADC33A22}"/>
                      </a:ext>
                    </a:extLst>
                  </p14:cNvPr>
                  <p14:cNvContentPartPr/>
                  <p14:nvPr/>
                </p14:nvContentPartPr>
                <p14:xfrm>
                  <a:off x="10874103" y="2196834"/>
                  <a:ext cx="448200" cy="26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54B1AE6-7B99-04C2-4215-F60FEDE731D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867983" y="2190714"/>
                    <a:ext cx="46044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9" name="TextBox 28">
              <a:extLst>
                <a:ext uri="{FF2B5EF4-FFF2-40B4-BE49-F238E27FC236}">
                  <a16:creationId xmlns:a16="http://schemas.microsoft.com/office/drawing/2014/main" id="{65F0FE71-D65A-7143-8619-0259D4AD3692}"/>
                </a:ext>
              </a:extLst>
            </p:cNvPr>
            <p:cNvSpPr txBox="1"/>
            <p:nvPr/>
          </p:nvSpPr>
          <p:spPr>
            <a:xfrm>
              <a:off x="1181267" y="3627306"/>
              <a:ext cx="914400" cy="40224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Model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21" name="TextBox 30">
              <a:extLst>
                <a:ext uri="{FF2B5EF4-FFF2-40B4-BE49-F238E27FC236}">
                  <a16:creationId xmlns:a16="http://schemas.microsoft.com/office/drawing/2014/main" id="{1F1B0E55-54A3-BBB8-B7AC-3F41AF078F9D}"/>
                </a:ext>
              </a:extLst>
            </p:cNvPr>
            <p:cNvSpPr txBox="1"/>
            <p:nvPr/>
          </p:nvSpPr>
          <p:spPr>
            <a:xfrm>
              <a:off x="3680021" y="3627306"/>
              <a:ext cx="999360" cy="40224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[</a:t>
              </a:r>
              <a:r>
                <a:rPr lang="en-GB" sz="2000" b="1" dirty="0"/>
                <a:t>Model</a:t>
              </a:r>
              <a:r>
                <a:rPr lang="en-GB" sz="2000" b="1" baseline="-25000" dirty="0"/>
                <a:t>n</a:t>
              </a:r>
              <a:r>
                <a:rPr lang="en-US" sz="2000" b="1" dirty="0"/>
                <a:t>]</a:t>
              </a:r>
            </a:p>
          </p:txBody>
        </p:sp>
        <p:sp>
          <p:nvSpPr>
            <p:cNvPr id="22" name="TextBox 31">
              <a:extLst>
                <a:ext uri="{FF2B5EF4-FFF2-40B4-BE49-F238E27FC236}">
                  <a16:creationId xmlns:a16="http://schemas.microsoft.com/office/drawing/2014/main" id="{3BC79EE2-44E2-95EF-FFB1-6FE27D512AA2}"/>
                </a:ext>
              </a:extLst>
            </p:cNvPr>
            <p:cNvSpPr txBox="1"/>
            <p:nvPr/>
          </p:nvSpPr>
          <p:spPr>
            <a:xfrm>
              <a:off x="2077692" y="4550562"/>
              <a:ext cx="1671602" cy="42614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Majority Voting</a:t>
              </a:r>
              <a:endParaRPr lang="en-US" sz="2000" b="1" baseline="-25000" dirty="0"/>
            </a:p>
          </p:txBody>
        </p:sp>
        <p:sp>
          <p:nvSpPr>
            <p:cNvPr id="23" name="TextBox 32">
              <a:extLst>
                <a:ext uri="{FF2B5EF4-FFF2-40B4-BE49-F238E27FC236}">
                  <a16:creationId xmlns:a16="http://schemas.microsoft.com/office/drawing/2014/main" id="{5BC9E566-670A-1147-EB30-70A0B9DBA954}"/>
                </a:ext>
              </a:extLst>
            </p:cNvPr>
            <p:cNvSpPr txBox="1"/>
            <p:nvPr/>
          </p:nvSpPr>
          <p:spPr>
            <a:xfrm>
              <a:off x="2048598" y="5246060"/>
              <a:ext cx="1795207" cy="38545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Class prediction</a:t>
              </a:r>
              <a:endParaRPr lang="en-US" sz="2000" b="1" baseline="-250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3">
                  <a:extLst>
                    <a:ext uri="{FF2B5EF4-FFF2-40B4-BE49-F238E27FC236}">
                      <a16:creationId xmlns:a16="http://schemas.microsoft.com/office/drawing/2014/main" id="{A5E281A1-EAA2-E4F7-BA83-4D38B28743FD}"/>
                    </a:ext>
                  </a:extLst>
                </p14:cNvPr>
                <p14:cNvContentPartPr/>
                <p14:nvPr/>
              </p14:nvContentPartPr>
              <p14:xfrm>
                <a:off x="1893567" y="4029548"/>
                <a:ext cx="355244" cy="393285"/>
              </p14:xfrm>
            </p:contentPart>
          </mc:Choice>
          <mc:Fallback xmlns="">
            <p:pic>
              <p:nvPicPr>
                <p:cNvPr id="32" name="Ink 33">
                  <a:extLst>
                    <a:ext uri="{FF2B5EF4-FFF2-40B4-BE49-F238E27FC236}">
                      <a16:creationId xmlns:a16="http://schemas.microsoft.com/office/drawing/2014/main" id="{A5E281A1-EAA2-E4F7-BA83-4D38B28743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7455" y="4023425"/>
                  <a:ext cx="367469" cy="405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42">
                  <a:extLst>
                    <a:ext uri="{FF2B5EF4-FFF2-40B4-BE49-F238E27FC236}">
                      <a16:creationId xmlns:a16="http://schemas.microsoft.com/office/drawing/2014/main" id="{A0362402-BD5D-496A-02BF-5516FC1A1634}"/>
                    </a:ext>
                  </a:extLst>
                </p14:cNvPr>
                <p14:cNvContentPartPr/>
                <p14:nvPr/>
              </p14:nvContentPartPr>
              <p14:xfrm>
                <a:off x="3534803" y="4075149"/>
                <a:ext cx="423136" cy="373366"/>
              </p14:xfrm>
            </p:contentPart>
          </mc:Choice>
          <mc:Fallback xmlns="">
            <p:pic>
              <p:nvPicPr>
                <p:cNvPr id="25" name="Ink 42">
                  <a:extLst>
                    <a:ext uri="{FF2B5EF4-FFF2-40B4-BE49-F238E27FC236}">
                      <a16:creationId xmlns:a16="http://schemas.microsoft.com/office/drawing/2014/main" id="{A0362402-BD5D-496A-02BF-5516FC1A16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8681" y="4069028"/>
                  <a:ext cx="435380" cy="385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45">
                  <a:extLst>
                    <a:ext uri="{FF2B5EF4-FFF2-40B4-BE49-F238E27FC236}">
                      <a16:creationId xmlns:a16="http://schemas.microsoft.com/office/drawing/2014/main" id="{F1531218-7F9D-E2A2-F017-B4A4BBB4FA8D}"/>
                    </a:ext>
                  </a:extLst>
                </p14:cNvPr>
                <p14:cNvContentPartPr/>
                <p14:nvPr/>
              </p14:nvContentPartPr>
              <p14:xfrm rot="19822387">
                <a:off x="3340301" y="4350460"/>
                <a:ext cx="331200" cy="273562"/>
              </p14:xfrm>
            </p:contentPart>
          </mc:Choice>
          <mc:Fallback xmlns="">
            <p:pic>
              <p:nvPicPr>
                <p:cNvPr id="26" name="Ink 45">
                  <a:extLst>
                    <a:ext uri="{FF2B5EF4-FFF2-40B4-BE49-F238E27FC236}">
                      <a16:creationId xmlns:a16="http://schemas.microsoft.com/office/drawing/2014/main" id="{F1531218-7F9D-E2A2-F017-B4A4BBB4FA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rot="19822387">
                  <a:off x="3334181" y="4344341"/>
                  <a:ext cx="343440" cy="28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49">
              <a:extLst>
                <a:ext uri="{FF2B5EF4-FFF2-40B4-BE49-F238E27FC236}">
                  <a16:creationId xmlns:a16="http://schemas.microsoft.com/office/drawing/2014/main" id="{155864E4-8F9B-B8A8-E900-60FF11A12324}"/>
                </a:ext>
              </a:extLst>
            </p:cNvPr>
            <p:cNvGrpSpPr/>
            <p:nvPr/>
          </p:nvGrpSpPr>
          <p:grpSpPr>
            <a:xfrm>
              <a:off x="2885703" y="4920258"/>
              <a:ext cx="258840" cy="315720"/>
              <a:chOff x="9256983" y="5873874"/>
              <a:chExt cx="258840" cy="31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0" name="Ink 47">
                    <a:extLst>
                      <a:ext uri="{FF2B5EF4-FFF2-40B4-BE49-F238E27FC236}">
                        <a16:creationId xmlns:a16="http://schemas.microsoft.com/office/drawing/2014/main" id="{42E28341-5E61-BA08-E7FE-D6F4702A76E3}"/>
                      </a:ext>
                    </a:extLst>
                  </p14:cNvPr>
                  <p14:cNvContentPartPr/>
                  <p14:nvPr/>
                </p14:nvContentPartPr>
                <p14:xfrm>
                  <a:off x="9317483" y="5873874"/>
                  <a:ext cx="31680" cy="2862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61AF27D-E76D-B39E-0DC4-B274B7C0F11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311363" y="5867754"/>
                    <a:ext cx="4392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1" name="Ink 48">
                    <a:extLst>
                      <a:ext uri="{FF2B5EF4-FFF2-40B4-BE49-F238E27FC236}">
                        <a16:creationId xmlns:a16="http://schemas.microsoft.com/office/drawing/2014/main" id="{E5552AF9-00C1-955F-7E51-F0C653220C30}"/>
                      </a:ext>
                    </a:extLst>
                  </p14:cNvPr>
                  <p14:cNvContentPartPr/>
                  <p14:nvPr/>
                </p14:nvContentPartPr>
                <p14:xfrm>
                  <a:off x="9256983" y="6050994"/>
                  <a:ext cx="258840" cy="138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07C1319-7993-C8AD-7E84-188D824088F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250863" y="6044874"/>
                    <a:ext cx="271080" cy="15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53">
                  <a:extLst>
                    <a:ext uri="{FF2B5EF4-FFF2-40B4-BE49-F238E27FC236}">
                      <a16:creationId xmlns:a16="http://schemas.microsoft.com/office/drawing/2014/main" id="{70A636F6-8734-D979-C3C8-461696F74807}"/>
                    </a:ext>
                  </a:extLst>
                </p14:cNvPr>
                <p14:cNvContentPartPr/>
                <p14:nvPr/>
              </p14:nvContentPartPr>
              <p14:xfrm rot="2292359">
                <a:off x="2170851" y="4334039"/>
                <a:ext cx="200160" cy="231840"/>
              </p14:xfrm>
            </p:contentPart>
          </mc:Choice>
          <mc:Fallback xmlns="">
            <p:pic>
              <p:nvPicPr>
                <p:cNvPr id="29" name="Ink 53">
                  <a:extLst>
                    <a:ext uri="{FF2B5EF4-FFF2-40B4-BE49-F238E27FC236}">
                      <a16:creationId xmlns:a16="http://schemas.microsoft.com/office/drawing/2014/main" id="{70A636F6-8734-D979-C3C8-461696F748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 rot="2292359">
                  <a:off x="2164720" y="4327919"/>
                  <a:ext cx="212422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3024A90-815D-C665-2F8E-DFBF4C0393C1}"/>
              </a:ext>
            </a:extLst>
          </p:cNvPr>
          <p:cNvGrpSpPr/>
          <p:nvPr/>
        </p:nvGrpSpPr>
        <p:grpSpPr>
          <a:xfrm>
            <a:off x="7142120" y="3437277"/>
            <a:ext cx="3885477" cy="3101635"/>
            <a:chOff x="1072383" y="2529877"/>
            <a:chExt cx="3885477" cy="3101635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E9C407A1-E2BB-DC28-824A-6B10FD622226}"/>
                </a:ext>
              </a:extLst>
            </p:cNvPr>
            <p:cNvSpPr txBox="1"/>
            <p:nvPr/>
          </p:nvSpPr>
          <p:spPr>
            <a:xfrm>
              <a:off x="2656351" y="3581705"/>
              <a:ext cx="616130" cy="493444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l"/>
              <a:r>
                <a:rPr lang="en-US" sz="2400" b="0" dirty="0"/>
                <a:t>[…]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2104630C-991E-58A4-EDB1-E8446D4264B2}"/>
                </a:ext>
              </a:extLst>
            </p:cNvPr>
            <p:cNvSpPr txBox="1"/>
            <p:nvPr/>
          </p:nvSpPr>
          <p:spPr>
            <a:xfrm>
              <a:off x="2215306" y="2529877"/>
              <a:ext cx="1396375" cy="37584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Data point</a:t>
              </a:r>
            </a:p>
          </p:txBody>
        </p:sp>
        <p:grpSp>
          <p:nvGrpSpPr>
            <p:cNvPr id="44" name="Group 18">
              <a:extLst>
                <a:ext uri="{FF2B5EF4-FFF2-40B4-BE49-F238E27FC236}">
                  <a16:creationId xmlns:a16="http://schemas.microsoft.com/office/drawing/2014/main" id="{158FF51A-E11E-93A1-150E-7CB2739AF2F1}"/>
                </a:ext>
              </a:extLst>
            </p:cNvPr>
            <p:cNvGrpSpPr/>
            <p:nvPr/>
          </p:nvGrpSpPr>
          <p:grpSpPr>
            <a:xfrm>
              <a:off x="1603021" y="2954258"/>
              <a:ext cx="1004681" cy="542880"/>
              <a:chOff x="6389583" y="1722714"/>
              <a:chExt cx="1867320" cy="79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62" name="Ink 16">
                    <a:extLst>
                      <a:ext uri="{FF2B5EF4-FFF2-40B4-BE49-F238E27FC236}">
                        <a16:creationId xmlns:a16="http://schemas.microsoft.com/office/drawing/2014/main" id="{5F7A2E45-A5A9-B5BE-3194-997F7AEBCDA7}"/>
                      </a:ext>
                    </a:extLst>
                  </p14:cNvPr>
                  <p14:cNvContentPartPr/>
                  <p14:nvPr/>
                </p14:nvContentPartPr>
                <p14:xfrm>
                  <a:off x="6455463" y="1722714"/>
                  <a:ext cx="1801440" cy="6958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B45432B-4B8A-E24C-679C-34BD13959A0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49343" y="1716594"/>
                    <a:ext cx="1813680" cy="70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63" name="Ink 17">
                    <a:extLst>
                      <a:ext uri="{FF2B5EF4-FFF2-40B4-BE49-F238E27FC236}">
                        <a16:creationId xmlns:a16="http://schemas.microsoft.com/office/drawing/2014/main" id="{38BD25F6-F9BC-36BE-C35D-E1C50811A874}"/>
                      </a:ext>
                    </a:extLst>
                  </p14:cNvPr>
                  <p14:cNvContentPartPr/>
                  <p14:nvPr/>
                </p14:nvContentPartPr>
                <p14:xfrm>
                  <a:off x="6389583" y="2266314"/>
                  <a:ext cx="378360" cy="2476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420D8B9-B7C6-9FD0-E72F-8EB90573273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383463" y="2260194"/>
                    <a:ext cx="39060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5" name="Group 21">
              <a:extLst>
                <a:ext uri="{FF2B5EF4-FFF2-40B4-BE49-F238E27FC236}">
                  <a16:creationId xmlns:a16="http://schemas.microsoft.com/office/drawing/2014/main" id="{64A9C808-5418-31EE-D8CA-64E534E1D4BA}"/>
                </a:ext>
              </a:extLst>
            </p:cNvPr>
            <p:cNvGrpSpPr/>
            <p:nvPr/>
          </p:nvGrpSpPr>
          <p:grpSpPr>
            <a:xfrm rot="18708162">
              <a:off x="2714913" y="3081113"/>
              <a:ext cx="472789" cy="346074"/>
              <a:chOff x="7872063" y="1731714"/>
              <a:chExt cx="729360" cy="76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60" name="Ink 19">
                    <a:extLst>
                      <a:ext uri="{FF2B5EF4-FFF2-40B4-BE49-F238E27FC236}">
                        <a16:creationId xmlns:a16="http://schemas.microsoft.com/office/drawing/2014/main" id="{B2D7FB16-7670-F928-ADD1-7A6E5A432D03}"/>
                      </a:ext>
                    </a:extLst>
                  </p14:cNvPr>
                  <p14:cNvContentPartPr/>
                  <p14:nvPr/>
                </p14:nvContentPartPr>
                <p14:xfrm>
                  <a:off x="7958463" y="1731714"/>
                  <a:ext cx="642960" cy="727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EAF1D7-51B6-E805-4CB1-B17CDE43037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52343" y="1725594"/>
                    <a:ext cx="655200" cy="73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61" name="Ink 20">
                    <a:extLst>
                      <a:ext uri="{FF2B5EF4-FFF2-40B4-BE49-F238E27FC236}">
                        <a16:creationId xmlns:a16="http://schemas.microsoft.com/office/drawing/2014/main" id="{97A3A3EE-F81C-84EB-A802-BD418A83460A}"/>
                      </a:ext>
                    </a:extLst>
                  </p14:cNvPr>
                  <p14:cNvContentPartPr/>
                  <p14:nvPr/>
                </p14:nvContentPartPr>
                <p14:xfrm>
                  <a:off x="7872063" y="2265594"/>
                  <a:ext cx="474480" cy="226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8235B01-F66E-AF09-F1C0-CB9E40826CF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865943" y="2259474"/>
                    <a:ext cx="486720" cy="23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" name="Group 25">
              <a:extLst>
                <a:ext uri="{FF2B5EF4-FFF2-40B4-BE49-F238E27FC236}">
                  <a16:creationId xmlns:a16="http://schemas.microsoft.com/office/drawing/2014/main" id="{EDECE99F-0FFE-5F8D-3BA6-0B0AAC76AEEA}"/>
                </a:ext>
              </a:extLst>
            </p:cNvPr>
            <p:cNvGrpSpPr/>
            <p:nvPr/>
          </p:nvGrpSpPr>
          <p:grpSpPr>
            <a:xfrm>
              <a:off x="3277758" y="2970479"/>
              <a:ext cx="1173917" cy="531431"/>
              <a:chOff x="10028463" y="1679874"/>
              <a:chExt cx="1293840" cy="78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8" name="Ink 23">
                    <a:extLst>
                      <a:ext uri="{FF2B5EF4-FFF2-40B4-BE49-F238E27FC236}">
                        <a16:creationId xmlns:a16="http://schemas.microsoft.com/office/drawing/2014/main" id="{5561FF0B-37B0-054E-DF20-63A259094F48}"/>
                      </a:ext>
                    </a:extLst>
                  </p14:cNvPr>
                  <p14:cNvContentPartPr/>
                  <p14:nvPr/>
                </p14:nvContentPartPr>
                <p14:xfrm>
                  <a:off x="10028463" y="1679874"/>
                  <a:ext cx="999360" cy="6724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83243A-912B-C554-6000-16122E15EA1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022343" y="1673754"/>
                    <a:ext cx="1011600" cy="68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9" name="Ink 24">
                    <a:extLst>
                      <a:ext uri="{FF2B5EF4-FFF2-40B4-BE49-F238E27FC236}">
                        <a16:creationId xmlns:a16="http://schemas.microsoft.com/office/drawing/2014/main" id="{2A12EB09-571F-4695-9762-EB7624092EDB}"/>
                      </a:ext>
                    </a:extLst>
                  </p14:cNvPr>
                  <p14:cNvContentPartPr/>
                  <p14:nvPr/>
                </p14:nvContentPartPr>
                <p14:xfrm>
                  <a:off x="10874103" y="2196834"/>
                  <a:ext cx="448200" cy="26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54B1AE6-7B99-04C2-4215-F60FEDE731D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867983" y="2190714"/>
                    <a:ext cx="46044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3214F44C-416E-9599-A38C-D458B4E80972}"/>
                </a:ext>
              </a:extLst>
            </p:cNvPr>
            <p:cNvSpPr txBox="1"/>
            <p:nvPr/>
          </p:nvSpPr>
          <p:spPr>
            <a:xfrm>
              <a:off x="1181267" y="3627306"/>
              <a:ext cx="914400" cy="40224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Model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48" name="TextBox 30">
              <a:extLst>
                <a:ext uri="{FF2B5EF4-FFF2-40B4-BE49-F238E27FC236}">
                  <a16:creationId xmlns:a16="http://schemas.microsoft.com/office/drawing/2014/main" id="{DB03B089-6B87-9243-F5E2-7E8A508777A6}"/>
                </a:ext>
              </a:extLst>
            </p:cNvPr>
            <p:cNvSpPr txBox="1"/>
            <p:nvPr/>
          </p:nvSpPr>
          <p:spPr>
            <a:xfrm>
              <a:off x="3680021" y="3627306"/>
              <a:ext cx="999360" cy="40224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[</a:t>
              </a:r>
              <a:r>
                <a:rPr lang="en-GB" sz="2000" b="1" dirty="0"/>
                <a:t>Model</a:t>
              </a:r>
              <a:r>
                <a:rPr lang="en-GB" sz="2000" b="1" baseline="-25000" dirty="0"/>
                <a:t>n</a:t>
              </a:r>
              <a:r>
                <a:rPr lang="en-US" sz="2000" b="1" dirty="0"/>
                <a:t>]</a:t>
              </a:r>
            </a:p>
          </p:txBody>
        </p:sp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id="{F1FB7F12-4B4C-C0E7-3DB9-8C8CADF53ED1}"/>
                </a:ext>
              </a:extLst>
            </p:cNvPr>
            <p:cNvSpPr txBox="1"/>
            <p:nvPr/>
          </p:nvSpPr>
          <p:spPr>
            <a:xfrm>
              <a:off x="1072383" y="4550562"/>
              <a:ext cx="3885477" cy="42614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Mean, Median, Regression Model</a:t>
              </a:r>
              <a:endParaRPr lang="en-US" sz="2000" b="1" baseline="-25000" dirty="0"/>
            </a:p>
          </p:txBody>
        </p:sp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id="{C102CB42-8116-107C-B0FF-B1DE0D6B584D}"/>
                </a:ext>
              </a:extLst>
            </p:cNvPr>
            <p:cNvSpPr txBox="1"/>
            <p:nvPr/>
          </p:nvSpPr>
          <p:spPr>
            <a:xfrm>
              <a:off x="1816994" y="5246060"/>
              <a:ext cx="2290098" cy="38545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Numerical prediction</a:t>
              </a:r>
              <a:endParaRPr lang="en-US" sz="2000" b="1" baseline="-250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33">
                  <a:extLst>
                    <a:ext uri="{FF2B5EF4-FFF2-40B4-BE49-F238E27FC236}">
                      <a16:creationId xmlns:a16="http://schemas.microsoft.com/office/drawing/2014/main" id="{4850EFB6-EF36-0C23-9C0F-667715A604E7}"/>
                    </a:ext>
                  </a:extLst>
                </p14:cNvPr>
                <p14:cNvContentPartPr/>
                <p14:nvPr/>
              </p14:nvContentPartPr>
              <p14:xfrm>
                <a:off x="1893567" y="4029548"/>
                <a:ext cx="355244" cy="393285"/>
              </p14:xfrm>
            </p:contentPart>
          </mc:Choice>
          <mc:Fallback xmlns="">
            <p:pic>
              <p:nvPicPr>
                <p:cNvPr id="51" name="Ink 33">
                  <a:extLst>
                    <a:ext uri="{FF2B5EF4-FFF2-40B4-BE49-F238E27FC236}">
                      <a16:creationId xmlns:a16="http://schemas.microsoft.com/office/drawing/2014/main" id="{4850EFB6-EF36-0C23-9C0F-667715A604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7455" y="4023425"/>
                  <a:ext cx="367469" cy="4055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Ink 42">
                  <a:extLst>
                    <a:ext uri="{FF2B5EF4-FFF2-40B4-BE49-F238E27FC236}">
                      <a16:creationId xmlns:a16="http://schemas.microsoft.com/office/drawing/2014/main" id="{3553FFF9-C7B4-A910-2BCD-B6734C284080}"/>
                    </a:ext>
                  </a:extLst>
                </p14:cNvPr>
                <p14:cNvContentPartPr/>
                <p14:nvPr/>
              </p14:nvContentPartPr>
              <p14:xfrm>
                <a:off x="3534803" y="4075149"/>
                <a:ext cx="423136" cy="373366"/>
              </p14:xfrm>
            </p:contentPart>
          </mc:Choice>
          <mc:Fallback xmlns="">
            <p:pic>
              <p:nvPicPr>
                <p:cNvPr id="52" name="Ink 42">
                  <a:extLst>
                    <a:ext uri="{FF2B5EF4-FFF2-40B4-BE49-F238E27FC236}">
                      <a16:creationId xmlns:a16="http://schemas.microsoft.com/office/drawing/2014/main" id="{3553FFF9-C7B4-A910-2BCD-B6734C2840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8681" y="4069028"/>
                  <a:ext cx="435380" cy="385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45">
                  <a:extLst>
                    <a:ext uri="{FF2B5EF4-FFF2-40B4-BE49-F238E27FC236}">
                      <a16:creationId xmlns:a16="http://schemas.microsoft.com/office/drawing/2014/main" id="{59133847-549C-AFFB-06E5-A75F61A41B94}"/>
                    </a:ext>
                  </a:extLst>
                </p14:cNvPr>
                <p14:cNvContentPartPr/>
                <p14:nvPr/>
              </p14:nvContentPartPr>
              <p14:xfrm rot="19822387">
                <a:off x="3340301" y="4350460"/>
                <a:ext cx="331200" cy="273562"/>
              </p14:xfrm>
            </p:contentPart>
          </mc:Choice>
          <mc:Fallback xmlns="">
            <p:pic>
              <p:nvPicPr>
                <p:cNvPr id="53" name="Ink 45">
                  <a:extLst>
                    <a:ext uri="{FF2B5EF4-FFF2-40B4-BE49-F238E27FC236}">
                      <a16:creationId xmlns:a16="http://schemas.microsoft.com/office/drawing/2014/main" id="{59133847-549C-AFFB-06E5-A75F61A41B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rot="19822387">
                  <a:off x="3334181" y="4344341"/>
                  <a:ext cx="343440" cy="28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oup 49">
              <a:extLst>
                <a:ext uri="{FF2B5EF4-FFF2-40B4-BE49-F238E27FC236}">
                  <a16:creationId xmlns:a16="http://schemas.microsoft.com/office/drawing/2014/main" id="{5D6D7CF9-9622-37B6-AA3E-6C07A7E5FBFF}"/>
                </a:ext>
              </a:extLst>
            </p:cNvPr>
            <p:cNvGrpSpPr/>
            <p:nvPr/>
          </p:nvGrpSpPr>
          <p:grpSpPr>
            <a:xfrm>
              <a:off x="2885703" y="4920258"/>
              <a:ext cx="258840" cy="315720"/>
              <a:chOff x="9256983" y="5873874"/>
              <a:chExt cx="258840" cy="31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6" name="Ink 47">
                    <a:extLst>
                      <a:ext uri="{FF2B5EF4-FFF2-40B4-BE49-F238E27FC236}">
                        <a16:creationId xmlns:a16="http://schemas.microsoft.com/office/drawing/2014/main" id="{B771D667-F35D-E03C-DA74-0D5910C2C909}"/>
                      </a:ext>
                    </a:extLst>
                  </p14:cNvPr>
                  <p14:cNvContentPartPr/>
                  <p14:nvPr/>
                </p14:nvContentPartPr>
                <p14:xfrm>
                  <a:off x="9317483" y="5873874"/>
                  <a:ext cx="31680" cy="2862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61AF27D-E76D-B39E-0DC4-B274B7C0F11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311363" y="5867754"/>
                    <a:ext cx="4392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7" name="Ink 48">
                    <a:extLst>
                      <a:ext uri="{FF2B5EF4-FFF2-40B4-BE49-F238E27FC236}">
                        <a16:creationId xmlns:a16="http://schemas.microsoft.com/office/drawing/2014/main" id="{20FD173B-420D-8D8A-68D4-831216BB65AF}"/>
                      </a:ext>
                    </a:extLst>
                  </p14:cNvPr>
                  <p14:cNvContentPartPr/>
                  <p14:nvPr/>
                </p14:nvContentPartPr>
                <p14:xfrm>
                  <a:off x="9256983" y="6050994"/>
                  <a:ext cx="258840" cy="138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07C1319-7993-C8AD-7E84-188D824088F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250863" y="6044874"/>
                    <a:ext cx="271080" cy="15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3">
                  <a:extLst>
                    <a:ext uri="{FF2B5EF4-FFF2-40B4-BE49-F238E27FC236}">
                      <a16:creationId xmlns:a16="http://schemas.microsoft.com/office/drawing/2014/main" id="{2FADC7F7-64BD-BA7A-E3A9-8952E92C4E4B}"/>
                    </a:ext>
                  </a:extLst>
                </p14:cNvPr>
                <p14:cNvContentPartPr/>
                <p14:nvPr/>
              </p14:nvContentPartPr>
              <p14:xfrm rot="2292359">
                <a:off x="2170851" y="4334039"/>
                <a:ext cx="200160" cy="231840"/>
              </p14:xfrm>
            </p:contentPart>
          </mc:Choice>
          <mc:Fallback xmlns="">
            <p:pic>
              <p:nvPicPr>
                <p:cNvPr id="55" name="Ink 53">
                  <a:extLst>
                    <a:ext uri="{FF2B5EF4-FFF2-40B4-BE49-F238E27FC236}">
                      <a16:creationId xmlns:a16="http://schemas.microsoft.com/office/drawing/2014/main" id="{2FADC7F7-64BD-BA7A-E3A9-8952E92C4E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 rot="2292359">
                  <a:off x="2164720" y="4327919"/>
                  <a:ext cx="212422" cy="24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4" name="object 3">
            <a:extLst>
              <a:ext uri="{FF2B5EF4-FFF2-40B4-BE49-F238E27FC236}">
                <a16:creationId xmlns:a16="http://schemas.microsoft.com/office/drawing/2014/main" id="{72D77234-2CD6-4ABD-4CF3-28292CCE7892}"/>
              </a:ext>
            </a:extLst>
          </p:cNvPr>
          <p:cNvSpPr txBox="1"/>
          <p:nvPr/>
        </p:nvSpPr>
        <p:spPr>
          <a:xfrm>
            <a:off x="2245227" y="2743448"/>
            <a:ext cx="200315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Classification</a:t>
            </a:r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78EDF184-A4CE-D564-3EE8-0ABB1B552442}"/>
              </a:ext>
            </a:extLst>
          </p:cNvPr>
          <p:cNvSpPr txBox="1"/>
          <p:nvPr/>
        </p:nvSpPr>
        <p:spPr>
          <a:xfrm>
            <a:off x="8224793" y="2743448"/>
            <a:ext cx="172013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543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05849" cy="1325563"/>
          </a:xfrm>
        </p:spPr>
        <p:txBody>
          <a:bodyPr/>
          <a:lstStyle/>
          <a:p>
            <a:r>
              <a:rPr lang="en-GB" dirty="0"/>
              <a:t>Online K-Nearest Neighbours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9840"/>
            <a:ext cx="10403244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Use a fixed size sliding window to save the instances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Find the </a:t>
            </a:r>
            <a:r>
              <a:rPr lang="en-GB" sz="2400" i="1" spc="-5" dirty="0">
                <a:cs typeface="Calibri"/>
              </a:rPr>
              <a:t>k </a:t>
            </a:r>
            <a:r>
              <a:rPr lang="en-GB" sz="2400" spc="-5" dirty="0">
                <a:cs typeface="Calibri"/>
              </a:rPr>
              <a:t>nearest neighbours to the new sample in input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The predicted target feature is the </a:t>
            </a:r>
            <a:r>
              <a:rPr lang="en-GB" sz="2400" b="1" spc="-5" dirty="0">
                <a:cs typeface="Calibri"/>
              </a:rPr>
              <a:t>mean</a:t>
            </a:r>
            <a:r>
              <a:rPr lang="en-GB" sz="2400" spc="-5" dirty="0">
                <a:cs typeface="Calibri"/>
              </a:rPr>
              <a:t> / </a:t>
            </a:r>
            <a:r>
              <a:rPr lang="en-GB" sz="2400" b="1" spc="-5" dirty="0">
                <a:cs typeface="Calibri"/>
              </a:rPr>
              <a:t>weighted mean</a:t>
            </a:r>
            <a:r>
              <a:rPr lang="en-GB" sz="2400" spc="-5" dirty="0">
                <a:cs typeface="Calibri"/>
              </a:rPr>
              <a:t> / </a:t>
            </a:r>
            <a:r>
              <a:rPr lang="en-GB" sz="2400" b="1" spc="-5" dirty="0">
                <a:cs typeface="Calibri"/>
              </a:rPr>
              <a:t>median</a:t>
            </a:r>
            <a:r>
              <a:rPr lang="en-GB" sz="2400" spc="-5" dirty="0">
                <a:cs typeface="Calibri"/>
              </a:rPr>
              <a:t> of the </a:t>
            </a:r>
            <a:r>
              <a:rPr lang="en-GB" sz="2400" i="1" spc="-5" dirty="0">
                <a:cs typeface="Calibri"/>
              </a:rPr>
              <a:t>k </a:t>
            </a:r>
            <a:r>
              <a:rPr lang="en-GB" sz="2400" spc="-5" dirty="0">
                <a:cs typeface="Calibri"/>
              </a:rPr>
              <a:t>nearest neighbours’ target features</a:t>
            </a: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E97DBAC1-85F9-6342-E66E-CCEFA4B20F6B}"/>
              </a:ext>
            </a:extLst>
          </p:cNvPr>
          <p:cNvSpPr txBox="1"/>
          <p:nvPr/>
        </p:nvSpPr>
        <p:spPr>
          <a:xfrm>
            <a:off x="227999" y="6054191"/>
            <a:ext cx="117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Bifet, A.,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B., Read, J., &amp; Holmes, G.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Efficient data stream classification via probabilistic adaptive windows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 symposium on applied computing, 2013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08F2F633-F295-EB79-1AC8-5662F3F15B70}"/>
              </a:ext>
            </a:extLst>
          </p:cNvPr>
          <p:cNvGrpSpPr/>
          <p:nvPr/>
        </p:nvGrpSpPr>
        <p:grpSpPr>
          <a:xfrm>
            <a:off x="3969958" y="3429000"/>
            <a:ext cx="4951868" cy="1908000"/>
            <a:chOff x="4921015" y="3180911"/>
            <a:chExt cx="4951868" cy="1908000"/>
          </a:xfrm>
        </p:grpSpPr>
        <p:grpSp>
          <p:nvGrpSpPr>
            <p:cNvPr id="8" name="object 22">
              <a:extLst>
                <a:ext uri="{FF2B5EF4-FFF2-40B4-BE49-F238E27FC236}">
                  <a16:creationId xmlns:a16="http://schemas.microsoft.com/office/drawing/2014/main" id="{9CF74AD6-4AA3-3153-C972-A8434F0366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21015" y="3180911"/>
              <a:ext cx="2448000" cy="1908000"/>
              <a:chOff x="5776184" y="1618951"/>
              <a:chExt cx="1830654" cy="1426835"/>
            </a:xfrm>
          </p:grpSpPr>
          <p:sp>
            <p:nvSpPr>
              <p:cNvPr id="38" name="object 23">
                <a:extLst>
                  <a:ext uri="{FF2B5EF4-FFF2-40B4-BE49-F238E27FC236}">
                    <a16:creationId xmlns:a16="http://schemas.microsoft.com/office/drawing/2014/main" id="{CAA8A868-0ED7-4186-6A5D-F88F851EE22C}"/>
                  </a:ext>
                </a:extLst>
              </p:cNvPr>
              <p:cNvSpPr/>
              <p:nvPr/>
            </p:nvSpPr>
            <p:spPr>
              <a:xfrm>
                <a:off x="5838266" y="1618951"/>
                <a:ext cx="0" cy="1426835"/>
              </a:xfrm>
              <a:custGeom>
                <a:avLst/>
                <a:gdLst/>
                <a:ahLst/>
                <a:cxnLst/>
                <a:rect l="l" t="t" r="r" b="b"/>
                <a:pathLst>
                  <a:path h="1677035">
                    <a:moveTo>
                      <a:pt x="0" y="1676595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24">
                <a:extLst>
                  <a:ext uri="{FF2B5EF4-FFF2-40B4-BE49-F238E27FC236}">
                    <a16:creationId xmlns:a16="http://schemas.microsoft.com/office/drawing/2014/main" id="{7267129B-F7E6-9AD3-3422-F294479EF112}"/>
                  </a:ext>
                </a:extLst>
              </p:cNvPr>
              <p:cNvSpPr/>
              <p:nvPr/>
            </p:nvSpPr>
            <p:spPr>
              <a:xfrm>
                <a:off x="5776184" y="2962826"/>
                <a:ext cx="18306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230120">
                    <a:moveTo>
                      <a:pt x="0" y="0"/>
                    </a:moveTo>
                    <a:lnTo>
                      <a:pt x="2229891" y="0"/>
                    </a:lnTo>
                  </a:path>
                </a:pathLst>
              </a:custGeom>
              <a:ln w="254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1" name="object 26">
                <a:extLst>
                  <a:ext uri="{FF2B5EF4-FFF2-40B4-BE49-F238E27FC236}">
                    <a16:creationId xmlns:a16="http://schemas.microsoft.com/office/drawing/2014/main" id="{CB4AC2F4-178B-A82D-FBC2-9010A2709494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87087" y="2386677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42" name="object 27">
                <a:extLst>
                  <a:ext uri="{FF2B5EF4-FFF2-40B4-BE49-F238E27FC236}">
                    <a16:creationId xmlns:a16="http://schemas.microsoft.com/office/drawing/2014/main" id="{8959EB99-4A7E-EAA7-5155-A4916070D37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48547" y="1882860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43" name="object 28">
                <a:extLst>
                  <a:ext uri="{FF2B5EF4-FFF2-40B4-BE49-F238E27FC236}">
                    <a16:creationId xmlns:a16="http://schemas.microsoft.com/office/drawing/2014/main" id="{6EA67459-CE2F-0BAD-4B4E-0AC3C45E095B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910612" y="215567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46" name="object 31">
                <a:extLst>
                  <a:ext uri="{FF2B5EF4-FFF2-40B4-BE49-F238E27FC236}">
                    <a16:creationId xmlns:a16="http://schemas.microsoft.com/office/drawing/2014/main" id="{C35B9D7A-4B9A-9FD3-CD47-ACE2AC7A6E5F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16598" y="2542196"/>
                <a:ext cx="161460" cy="162343"/>
              </a:xfrm>
              <a:prstGeom prst="rect">
                <a:avLst/>
              </a:prstGeom>
            </p:spPr>
          </p:pic>
          <p:pic>
            <p:nvPicPr>
              <p:cNvPr id="48" name="object 33">
                <a:extLst>
                  <a:ext uri="{FF2B5EF4-FFF2-40B4-BE49-F238E27FC236}">
                    <a16:creationId xmlns:a16="http://schemas.microsoft.com/office/drawing/2014/main" id="{6D2AD307-AB06-280D-B148-9EC6E2AAE6E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71108" y="1744092"/>
                <a:ext cx="161460" cy="162343"/>
              </a:xfrm>
              <a:prstGeom prst="rect">
                <a:avLst/>
              </a:prstGeom>
            </p:spPr>
          </p:pic>
        </p:grp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0C62F28D-6AE9-C881-F143-4C22C28D5317}"/>
                </a:ext>
              </a:extLst>
            </p:cNvPr>
            <p:cNvSpPr txBox="1"/>
            <p:nvPr/>
          </p:nvSpPr>
          <p:spPr>
            <a:xfrm>
              <a:off x="7816593" y="3694977"/>
              <a:ext cx="2027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Latest instance added</a:t>
              </a:r>
            </a:p>
          </p:txBody>
        </p:sp>
        <p:pic>
          <p:nvPicPr>
            <p:cNvPr id="51" name="object 27">
              <a:extLst>
                <a:ext uri="{FF2B5EF4-FFF2-40B4-BE49-F238E27FC236}">
                  <a16:creationId xmlns:a16="http://schemas.microsoft.com/office/drawing/2014/main" id="{29B3DD7F-B033-2ADD-8E4D-4EEB1217D4D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4393" y="3898633"/>
              <a:ext cx="215908" cy="217089"/>
            </a:xfrm>
            <a:prstGeom prst="rect">
              <a:avLst/>
            </a:prstGeom>
          </p:spPr>
        </p:pic>
        <p:pic>
          <p:nvPicPr>
            <p:cNvPr id="52" name="object 27">
              <a:extLst>
                <a:ext uri="{FF2B5EF4-FFF2-40B4-BE49-F238E27FC236}">
                  <a16:creationId xmlns:a16="http://schemas.microsoft.com/office/drawing/2014/main" id="{E5BC9879-7971-0EC2-02EF-7C3E8EF652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2139" y="3364147"/>
              <a:ext cx="215908" cy="217089"/>
            </a:xfrm>
            <a:prstGeom prst="rect">
              <a:avLst/>
            </a:prstGeom>
          </p:spPr>
        </p:pic>
        <p:pic>
          <p:nvPicPr>
            <p:cNvPr id="53" name="object 27">
              <a:extLst>
                <a:ext uri="{FF2B5EF4-FFF2-40B4-BE49-F238E27FC236}">
                  <a16:creationId xmlns:a16="http://schemas.microsoft.com/office/drawing/2014/main" id="{29F4940F-33A7-7763-47EC-0A2C2B84D8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4602" y="4198407"/>
              <a:ext cx="215908" cy="217089"/>
            </a:xfrm>
            <a:prstGeom prst="rect">
              <a:avLst/>
            </a:prstGeom>
          </p:spPr>
        </p:pic>
        <p:pic>
          <p:nvPicPr>
            <p:cNvPr id="54" name="object 27">
              <a:extLst>
                <a:ext uri="{FF2B5EF4-FFF2-40B4-BE49-F238E27FC236}">
                  <a16:creationId xmlns:a16="http://schemas.microsoft.com/office/drawing/2014/main" id="{BB33C841-A5A3-4B77-544B-AD0EB0DA625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8447" y="4038254"/>
              <a:ext cx="215908" cy="217089"/>
            </a:xfrm>
            <a:prstGeom prst="rect">
              <a:avLst/>
            </a:prstGeom>
          </p:spPr>
        </p:pic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430F57BE-9ED5-A937-8920-2C7B8B02D5CE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>
              <a:off x="6682729" y="3864254"/>
              <a:ext cx="1133864" cy="4379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e 58">
              <a:extLst>
                <a:ext uri="{FF2B5EF4-FFF2-40B4-BE49-F238E27FC236}">
                  <a16:creationId xmlns:a16="http://schemas.microsoft.com/office/drawing/2014/main" id="{CE9993AE-A846-3F4A-2594-6A0B35B376D6}"/>
                </a:ext>
              </a:extLst>
            </p:cNvPr>
            <p:cNvSpPr/>
            <p:nvPr/>
          </p:nvSpPr>
          <p:spPr>
            <a:xfrm>
              <a:off x="5902288" y="3750906"/>
              <a:ext cx="1017760" cy="9829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E5679F2D-B231-05BD-AB27-C4083F8C5058}"/>
                </a:ext>
              </a:extLst>
            </p:cNvPr>
            <p:cNvSpPr txBox="1"/>
            <p:nvPr/>
          </p:nvSpPr>
          <p:spPr>
            <a:xfrm>
              <a:off x="7845427" y="4242303"/>
              <a:ext cx="20274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K-Nearest Neighbours to use to compute the mean / median</a:t>
              </a:r>
            </a:p>
          </p:txBody>
        </p:sp>
        <p:cxnSp>
          <p:nvCxnSpPr>
            <p:cNvPr id="62" name="Connettore 2 61">
              <a:extLst>
                <a:ext uri="{FF2B5EF4-FFF2-40B4-BE49-F238E27FC236}">
                  <a16:creationId xmlns:a16="http://schemas.microsoft.com/office/drawing/2014/main" id="{5EFC9E57-25F6-9AEE-2F2A-86318339716B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 flipV="1">
              <a:off x="6920048" y="4463758"/>
              <a:ext cx="925379" cy="19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19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Model Rules (AMRules)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41494" y="6054191"/>
            <a:ext cx="770901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Duarte,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J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., Gama,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J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&amp; Bifet, A. </a:t>
            </a:r>
            <a:r>
              <a:rPr lang="it-IT" sz="1400" b="1" dirty="0" err="1"/>
              <a:t>Adaptive</a:t>
            </a:r>
            <a:r>
              <a:rPr lang="it-IT" sz="1400" b="1" dirty="0"/>
              <a:t> Model Rules From High-Speed Data Streams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TKDD, 2016</a:t>
            </a:r>
            <a:endParaRPr lang="it-IT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838200" y="1690688"/>
            <a:ext cx="10403244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200" dirty="0"/>
              <a:t>The </a:t>
            </a:r>
            <a:r>
              <a:rPr lang="en-GB" sz="2200" b="1" dirty="0"/>
              <a:t>antecedent</a:t>
            </a:r>
            <a:r>
              <a:rPr lang="en-GB" sz="2200" dirty="0"/>
              <a:t> of a rule is a </a:t>
            </a:r>
            <a:r>
              <a:rPr lang="en-GB" sz="2200" b="1" dirty="0"/>
              <a:t>set of literals </a:t>
            </a:r>
            <a:r>
              <a:rPr lang="en-GB" sz="2200" dirty="0"/>
              <a:t>(</a:t>
            </a:r>
            <a:r>
              <a:rPr lang="en-GB" sz="2200" b="1" dirty="0"/>
              <a:t>conditions</a:t>
            </a:r>
            <a:r>
              <a:rPr lang="en-GB" sz="2200" dirty="0"/>
              <a:t> based on </a:t>
            </a:r>
            <a:r>
              <a:rPr lang="en-GB" sz="2200" b="1" dirty="0"/>
              <a:t>multiple</a:t>
            </a:r>
            <a:r>
              <a:rPr lang="en-GB" sz="2200" dirty="0"/>
              <a:t> </a:t>
            </a:r>
            <a:r>
              <a:rPr lang="en-GB" sz="2200" b="1" dirty="0"/>
              <a:t>attribute</a:t>
            </a:r>
            <a:r>
              <a:rPr lang="en-GB" sz="2200" dirty="0"/>
              <a:t> values)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200" dirty="0"/>
              <a:t>The </a:t>
            </a:r>
            <a:r>
              <a:rPr lang="en-GB" sz="2200" b="1" dirty="0"/>
              <a:t>consequent</a:t>
            </a:r>
            <a:r>
              <a:rPr lang="en-GB" sz="2200" dirty="0"/>
              <a:t> of a rule is a function that </a:t>
            </a:r>
            <a:r>
              <a:rPr lang="en-GB" sz="2200" b="1" dirty="0"/>
              <a:t>minimizes</a:t>
            </a:r>
            <a:r>
              <a:rPr lang="en-GB" sz="2200" dirty="0"/>
              <a:t> the </a:t>
            </a:r>
            <a:r>
              <a:rPr lang="en-GB" sz="2200" b="1" dirty="0"/>
              <a:t>mean square error </a:t>
            </a:r>
            <a:r>
              <a:rPr lang="en-GB" sz="2200" dirty="0"/>
              <a:t>of the </a:t>
            </a:r>
            <a:r>
              <a:rPr lang="en-GB" sz="2200" b="1" dirty="0"/>
              <a:t>target</a:t>
            </a:r>
            <a:r>
              <a:rPr lang="en-GB" sz="2200" dirty="0"/>
              <a:t> </a:t>
            </a:r>
            <a:r>
              <a:rPr lang="en-GB" sz="2200" b="1" dirty="0"/>
              <a:t>attribute</a:t>
            </a:r>
            <a:r>
              <a:rPr lang="en-GB" sz="2200" dirty="0"/>
              <a:t> computed from the set of samples covered by rule</a:t>
            </a:r>
          </a:p>
          <a:p>
            <a:pPr marL="298450" indent="-28575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200" dirty="0"/>
              <a:t>Each </a:t>
            </a:r>
            <a:r>
              <a:rPr lang="en-GB" sz="2200" b="1" dirty="0"/>
              <a:t>rule</a:t>
            </a:r>
            <a:r>
              <a:rPr lang="en-GB" sz="2200" dirty="0"/>
              <a:t> uses a </a:t>
            </a:r>
            <a:r>
              <a:rPr lang="en-GB" sz="2200" b="1" dirty="0"/>
              <a:t>Page-Hinkley</a:t>
            </a:r>
            <a:r>
              <a:rPr lang="en-GB" sz="2200" dirty="0"/>
              <a:t> test to </a:t>
            </a:r>
            <a:r>
              <a:rPr lang="en-GB" sz="2200" b="1" dirty="0"/>
              <a:t>detect</a:t>
            </a:r>
            <a:r>
              <a:rPr lang="en-GB" sz="2200" dirty="0"/>
              <a:t> </a:t>
            </a:r>
            <a:r>
              <a:rPr lang="en-GB" sz="2200" b="1" dirty="0"/>
              <a:t>changes</a:t>
            </a:r>
            <a:r>
              <a:rPr lang="en-GB" sz="2200" dirty="0"/>
              <a:t> and react to changes by pruning the rule set</a:t>
            </a:r>
          </a:p>
          <a:p>
            <a:pPr marL="298450" indent="-28575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200" dirty="0"/>
              <a:t>Each </a:t>
            </a:r>
            <a:r>
              <a:rPr lang="en-GB" sz="2200" b="1" dirty="0"/>
              <a:t>rule</a:t>
            </a:r>
            <a:r>
              <a:rPr lang="en-GB" sz="2200" dirty="0"/>
              <a:t> is also equipped with </a:t>
            </a:r>
            <a:r>
              <a:rPr lang="en-GB" sz="2200" b="1" dirty="0"/>
              <a:t>outliers' detection mechanisms</a:t>
            </a:r>
            <a:r>
              <a:rPr lang="en-GB" sz="2200" dirty="0"/>
              <a:t> to avoid model adaption using anomalous examples</a:t>
            </a:r>
          </a:p>
          <a:p>
            <a:pPr marL="298450" indent="-28575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200" b="1" dirty="0"/>
              <a:t>Multiple</a:t>
            </a:r>
            <a:r>
              <a:rPr lang="en-GB" sz="2200" dirty="0"/>
              <a:t> </a:t>
            </a:r>
            <a:r>
              <a:rPr lang="en-GB" sz="2200" b="1" dirty="0"/>
              <a:t>rules</a:t>
            </a:r>
            <a:r>
              <a:rPr lang="en-GB" sz="2200" dirty="0"/>
              <a:t> form a </a:t>
            </a:r>
            <a:r>
              <a:rPr lang="en-GB" sz="2200" b="1" dirty="0"/>
              <a:t>set</a:t>
            </a:r>
            <a:r>
              <a:rPr lang="en-GB" sz="2200" dirty="0"/>
              <a:t> of rules, similarly to a tree. </a:t>
            </a:r>
            <a:r>
              <a:rPr lang="en-GB" sz="2200" b="1" dirty="0"/>
              <a:t>Hoeffding Bound</a:t>
            </a:r>
            <a:r>
              <a:rPr lang="en-GB" sz="2200" dirty="0"/>
              <a:t> is used to grow the set</a:t>
            </a:r>
          </a:p>
          <a:p>
            <a:pPr marL="298450" indent="-28575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200" dirty="0"/>
              <a:t>The </a:t>
            </a:r>
            <a:r>
              <a:rPr lang="en-GB" sz="2200" b="1" dirty="0"/>
              <a:t>prediction</a:t>
            </a:r>
            <a:r>
              <a:rPr lang="en-GB" sz="2200" dirty="0"/>
              <a:t> </a:t>
            </a:r>
            <a:r>
              <a:rPr lang="en-GB" sz="2200" b="1" dirty="0"/>
              <a:t>strategy</a:t>
            </a:r>
            <a:r>
              <a:rPr lang="en-GB" sz="2200" dirty="0"/>
              <a:t> used by decision rules can be the </a:t>
            </a:r>
            <a:r>
              <a:rPr lang="en-GB" sz="2200" b="1" dirty="0"/>
              <a:t>mean</a:t>
            </a:r>
            <a:r>
              <a:rPr lang="en-GB" sz="2200" dirty="0"/>
              <a:t>, a </a:t>
            </a:r>
            <a:r>
              <a:rPr lang="en-GB" sz="2200" b="1" dirty="0"/>
              <a:t>regression</a:t>
            </a:r>
            <a:r>
              <a:rPr lang="en-GB" sz="2200" dirty="0"/>
              <a:t> model, or </a:t>
            </a:r>
            <a:r>
              <a:rPr lang="en-GB" sz="2200" b="1" dirty="0"/>
              <a:t>adaptive</a:t>
            </a:r>
            <a:r>
              <a:rPr lang="en-GB" sz="2200" dirty="0"/>
              <a:t>, i.e., </a:t>
            </a:r>
            <a:r>
              <a:rPr lang="en-GB" sz="2200" spc="-5" dirty="0">
                <a:cs typeface="Calibri"/>
              </a:rPr>
              <a:t>chooses between ‘Mean’ and ‘Regression model’ dynamically</a:t>
            </a:r>
            <a:endParaRPr lang="en-GB" sz="22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5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3140F72-1333-E0B6-E815-A6679BC79079}"/>
              </a:ext>
            </a:extLst>
          </p:cNvPr>
          <p:cNvSpPr txBox="1"/>
          <p:nvPr/>
        </p:nvSpPr>
        <p:spPr>
          <a:xfrm>
            <a:off x="950555" y="1690688"/>
            <a:ext cx="10403244" cy="3290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Learner</a:t>
            </a:r>
            <a:r>
              <a:rPr lang="en-GB" sz="2600" spc="-5" dirty="0">
                <a:cs typeface="Calibri"/>
              </a:rPr>
              <a:t>: 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Incremental decision tree 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Hoeffding bound to split over nodes 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Mean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Regression model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Adaptive, i.e., chooses between ‘Mean’ and ‘Regression model’ dynamically</a:t>
            </a:r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319195A8-D991-738A-137C-CAAB7A0BAC4E}"/>
              </a:ext>
            </a:extLst>
          </p:cNvPr>
          <p:cNvSpPr txBox="1"/>
          <p:nvPr/>
        </p:nvSpPr>
        <p:spPr>
          <a:xfrm>
            <a:off x="3383813" y="6054191"/>
            <a:ext cx="5424371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Pedro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Domingos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 and Geoff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Hulten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. Mining high-speed data streams. 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93424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3140F72-1333-E0B6-E815-A6679BC79079}"/>
              </a:ext>
            </a:extLst>
          </p:cNvPr>
          <p:cNvSpPr txBox="1"/>
          <p:nvPr/>
        </p:nvSpPr>
        <p:spPr>
          <a:xfrm>
            <a:off x="950555" y="1690688"/>
            <a:ext cx="10403244" cy="4103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Learner</a:t>
            </a:r>
            <a:r>
              <a:rPr lang="en-GB" sz="2600" spc="-5" dirty="0">
                <a:cs typeface="Calibri"/>
              </a:rPr>
              <a:t>: 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Incremental decision tree 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Hoeffding bound to split over nodes 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Mean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Regression model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Adaptive, i.e., chooses between ‘Mean’ and ‘Regression model’ dynamically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 (train background learners)</a:t>
            </a:r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0C4B63D1-B4C3-869C-64EF-3A8E0776C206}"/>
              </a:ext>
            </a:extLst>
          </p:cNvPr>
          <p:cNvSpPr txBox="1"/>
          <p:nvPr/>
        </p:nvSpPr>
        <p:spPr>
          <a:xfrm>
            <a:off x="2108750" y="6054191"/>
            <a:ext cx="6840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cs typeface="Calibri"/>
              </a:rPr>
              <a:t>A. Bifet, R. </a:t>
            </a:r>
            <a:r>
              <a:rPr lang="en-GB" sz="1400" spc="-5" dirty="0" err="1">
                <a:solidFill>
                  <a:srgbClr val="202729"/>
                </a:solidFill>
                <a:cs typeface="Calibri"/>
              </a:rPr>
              <a:t>Gavald`a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cs typeface="Calibri"/>
              </a:rPr>
              <a:t>Adaptive Parameter-free Learning from Evolving Data Streams</a:t>
            </a:r>
            <a:r>
              <a:rPr lang="en-GB" sz="1400" spc="-5" dirty="0">
                <a:solidFill>
                  <a:srgbClr val="202729"/>
                </a:solidFill>
                <a:cs typeface="Calibri"/>
              </a:rPr>
              <a:t>. IDA, 2009</a:t>
            </a:r>
          </a:p>
        </p:txBody>
      </p:sp>
    </p:spTree>
    <p:extLst>
      <p:ext uri="{BB962C8B-B14F-4D97-AF65-F5344CB8AC3E}">
        <p14:creationId xmlns:p14="http://schemas.microsoft.com/office/powerpoint/2010/main" val="182841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ARF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8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891999" y="6054191"/>
            <a:ext cx="640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et al. </a:t>
            </a:r>
            <a:r>
              <a:rPr lang="it-IT" sz="1400" b="1" dirty="0" err="1"/>
              <a:t>Adaptive</a:t>
            </a:r>
            <a:r>
              <a:rPr lang="it-IT" sz="1400" b="1" dirty="0"/>
              <a:t> random </a:t>
            </a:r>
            <a:r>
              <a:rPr lang="it-IT" sz="1400" b="1" dirty="0" err="1"/>
              <a:t>forests</a:t>
            </a:r>
            <a:r>
              <a:rPr lang="it-IT" sz="1400" b="1" dirty="0"/>
              <a:t> for data stream </a:t>
            </a:r>
            <a:r>
              <a:rPr lang="it-IT" sz="1400" b="1" dirty="0" err="1"/>
              <a:t>regression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dirty="0"/>
              <a:t>ESANN</a:t>
            </a:r>
            <a:r>
              <a:rPr lang="it-IT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2018</a:t>
            </a:r>
            <a:endParaRPr lang="it-IT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3140F72-1333-E0B6-E815-A6679BC79079}"/>
              </a:ext>
            </a:extLst>
          </p:cNvPr>
          <p:cNvSpPr txBox="1"/>
          <p:nvPr/>
        </p:nvSpPr>
        <p:spPr>
          <a:xfrm>
            <a:off x="950555" y="1690688"/>
            <a:ext cx="10403244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Hoeffding Tree Regressors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</a:t>
            </a:r>
            <a:r>
              <a:rPr lang="en-GB" sz="2600" b="1" spc="-5" dirty="0">
                <a:cs typeface="Calibri"/>
              </a:rPr>
              <a:t>Local</a:t>
            </a:r>
            <a:r>
              <a:rPr lang="en-GB" sz="2600" spc="-5" dirty="0">
                <a:cs typeface="Calibri"/>
              </a:rPr>
              <a:t>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Mean, Regression model or Adaptive, i.e., chooses between ‘Mean’ and ‘Regression model’ dynamically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 (train background learners)</a:t>
            </a:r>
          </a:p>
        </p:txBody>
      </p:sp>
    </p:spTree>
    <p:extLst>
      <p:ext uri="{BB962C8B-B14F-4D97-AF65-F5344CB8AC3E}">
        <p14:creationId xmlns:p14="http://schemas.microsoft.com/office/powerpoint/2010/main" val="210404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Regressor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3140F72-1333-E0B6-E815-A6679BC79079}"/>
              </a:ext>
            </a:extLst>
          </p:cNvPr>
          <p:cNvSpPr txBox="1"/>
          <p:nvPr/>
        </p:nvSpPr>
        <p:spPr>
          <a:xfrm>
            <a:off x="950555" y="1690688"/>
            <a:ext cx="10403244" cy="3290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User choice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</a:t>
            </a:r>
            <a:r>
              <a:rPr lang="en-GB" sz="2600" b="1" spc="-5" dirty="0">
                <a:cs typeface="Calibri"/>
              </a:rPr>
              <a:t>Global</a:t>
            </a:r>
            <a:r>
              <a:rPr lang="en-GB" sz="2600" spc="-5" dirty="0">
                <a:cs typeface="Calibri"/>
              </a:rPr>
              <a:t>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>
                <a:cs typeface="Calibri"/>
              </a:rPr>
              <a:t>Base learner’s voting strategy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 (train background learners)</a:t>
            </a:r>
          </a:p>
        </p:txBody>
      </p:sp>
      <p:sp>
        <p:nvSpPr>
          <p:cNvPr id="2" name="object 18">
            <a:extLst>
              <a:ext uri="{FF2B5EF4-FFF2-40B4-BE49-F238E27FC236}">
                <a16:creationId xmlns:a16="http://schemas.microsoft.com/office/drawing/2014/main" id="{2B3A8FD3-465D-FD29-2369-03099F1A2C49}"/>
              </a:ext>
            </a:extLst>
          </p:cNvPr>
          <p:cNvSpPr txBox="1"/>
          <p:nvPr/>
        </p:nvSpPr>
        <p:spPr>
          <a:xfrm>
            <a:off x="2372177" y="6054191"/>
            <a:ext cx="756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Gomes, Read and Bifet.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Streaming Random Patches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ICDM, 2019</a:t>
            </a:r>
          </a:p>
        </p:txBody>
      </p:sp>
    </p:spTree>
    <p:extLst>
      <p:ext uri="{BB962C8B-B14F-4D97-AF65-F5344CB8AC3E}">
        <p14:creationId xmlns:p14="http://schemas.microsoft.com/office/powerpoint/2010/main" val="2956577256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46928</TotalTime>
  <Words>756</Words>
  <Application>Microsoft Macintosh PowerPoint</Application>
  <PresentationFormat>Widescreen</PresentationFormat>
  <Paragraphs>110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Rubik</vt:lpstr>
      <vt:lpstr>Titillium</vt:lpstr>
      <vt:lpstr>Wingdings</vt:lpstr>
      <vt:lpstr>DS4bis-temp</vt:lpstr>
      <vt:lpstr>Streaming Machine Learning Regression  </vt:lpstr>
      <vt:lpstr>SML Regression models</vt:lpstr>
      <vt:lpstr>From Classification to Regression</vt:lpstr>
      <vt:lpstr>Online K-Nearest Neighbours Regressor</vt:lpstr>
      <vt:lpstr>Adaptive Model Rules (AMRules)</vt:lpstr>
      <vt:lpstr>HT Regressor</vt:lpstr>
      <vt:lpstr>HAT Regressor</vt:lpstr>
      <vt:lpstr>ARF Regressor</vt:lpstr>
      <vt:lpstr>SRP Regressor</vt:lpstr>
      <vt:lpstr>Exercise 5: Stream Regression [optional]</vt:lpstr>
      <vt:lpstr>Credits</vt:lpstr>
      <vt:lpstr>Streaming Machine Learning Regression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160</cp:revision>
  <dcterms:created xsi:type="dcterms:W3CDTF">2020-11-13T14:01:43Z</dcterms:created>
  <dcterms:modified xsi:type="dcterms:W3CDTF">2023-11-21T20:40:49Z</dcterms:modified>
</cp:coreProperties>
</file>