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81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9" r:id="rId23"/>
    <p:sldId id="275" r:id="rId24"/>
  </p:sldIdLst>
  <p:sldSz cx="9144000" cy="5143500" type="screen16x9"/>
  <p:notesSz cx="9144000" cy="5143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36EAD8-DE8F-E5A0-BDB9-208E892F08DB}" name="Alessio Bernardo" initials="AB" userId="S::10453372@polimi.it::83b3d57c-efc0-442d-84ca-05846f22cd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648"/>
  </p:normalViewPr>
  <p:slideViewPr>
    <p:cSldViewPr>
      <p:cViewPr varScale="1">
        <p:scale>
          <a:sx n="156" d="100"/>
          <a:sy n="156" d="100"/>
        </p:scale>
        <p:origin x="2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19050">
            <a:solidFill>
              <a:srgbClr val="63D2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174" y="1971548"/>
            <a:ext cx="79656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9174" y="3236467"/>
            <a:ext cx="7965650" cy="76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000000"/>
                </a:solidFill>
              </a:rPr>
              <a:t>05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07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‹N›</a:t>
            </a:fld>
            <a:endParaRPr spc="-85" dirty="0">
              <a:solidFill>
                <a:srgbClr val="20272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000000"/>
                </a:solidFill>
              </a:rPr>
              <a:t>05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07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‹N›</a:t>
            </a:fld>
            <a:endParaRPr spc="-85" dirty="0">
              <a:solidFill>
                <a:srgbClr val="20272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000000"/>
                </a:solidFill>
              </a:rPr>
              <a:t>05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07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‹N›</a:t>
            </a:fld>
            <a:endParaRPr spc="-85" dirty="0">
              <a:solidFill>
                <a:srgbClr val="20272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000000"/>
                </a:solidFill>
              </a:rPr>
              <a:t>05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07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‹N›</a:t>
            </a:fld>
            <a:endParaRPr spc="-85" dirty="0">
              <a:solidFill>
                <a:srgbClr val="20272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000000"/>
                </a:solidFill>
              </a:rPr>
              <a:t>05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07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‹N›</a:t>
            </a:fld>
            <a:endParaRPr spc="-85" dirty="0">
              <a:solidFill>
                <a:srgbClr val="20272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9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4000" y="0"/>
                </a:moveTo>
                <a:lnTo>
                  <a:pt x="0" y="0"/>
                </a:lnTo>
                <a:lnTo>
                  <a:pt x="0" y="97800"/>
                </a:lnTo>
                <a:lnTo>
                  <a:pt x="9144000" y="97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3D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174" y="2145283"/>
            <a:ext cx="79656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739" y="827532"/>
            <a:ext cx="8388521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>
                <a:solidFill>
                  <a:srgbClr val="000000"/>
                </a:solidFill>
              </a:rPr>
              <a:t>05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07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‹N›</a:t>
            </a:fld>
            <a:endParaRPr spc="-85" dirty="0">
              <a:solidFill>
                <a:srgbClr val="20272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2" Type="http://schemas.openxmlformats.org/officeDocument/2006/relationships/image" Target="../media/image27.svg"/><Relationship Id="rId17" Type="http://schemas.openxmlformats.org/officeDocument/2006/relationships/image" Target="../media/image23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28.png"/><Relationship Id="rId10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2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24.png"/><Relationship Id="rId5" Type="http://schemas.openxmlformats.org/officeDocument/2006/relationships/image" Target="../media/image27.png"/><Relationship Id="rId10" Type="http://schemas.openxmlformats.org/officeDocument/2006/relationships/image" Target="../media/image27.sv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619" y="1966976"/>
            <a:ext cx="8132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4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(SML)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45" y="4758435"/>
            <a:ext cx="68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174" y="3236467"/>
            <a:ext cx="5069205" cy="7565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Alessio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Bernardo</a:t>
            </a:r>
            <a:endParaRPr lang="en-US" sz="24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-202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5602C3D7-6386-90C0-37B8-C7D0C91C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5867400" y="1232036"/>
            <a:ext cx="1320000" cy="1440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03857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Decision</a:t>
            </a:r>
            <a:r>
              <a:rPr sz="3200" b="1" spc="-7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br>
              <a:rPr lang="en-US" sz="3200" b="1" dirty="0">
                <a:solidFill>
                  <a:srgbClr val="202729"/>
                </a:solidFill>
                <a:latin typeface="Calibri"/>
                <a:cs typeface="Calibri"/>
              </a:rPr>
            </a:br>
            <a:r>
              <a:rPr lang="en-GB" sz="2400" b="1" dirty="0">
                <a:solidFill>
                  <a:srgbClr val="C00000"/>
                </a:solidFill>
                <a:latin typeface="Calibri"/>
                <a:cs typeface="Calibri"/>
              </a:rPr>
              <a:t>Recommending drinks</a:t>
            </a:r>
            <a:endParaRPr lang="en-GB"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1695" y="4768596"/>
            <a:ext cx="10096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30" dirty="0">
                <a:solidFill>
                  <a:srgbClr val="20272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6E49BA81-5B5A-2F24-7022-918183A60107}"/>
              </a:ext>
            </a:extLst>
          </p:cNvPr>
          <p:cNvSpPr/>
          <p:nvPr/>
        </p:nvSpPr>
        <p:spPr>
          <a:xfrm>
            <a:off x="7851438" y="1806139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5" h="273685">
                <a:moveTo>
                  <a:pt x="341913" y="0"/>
                </a:moveTo>
                <a:lnTo>
                  <a:pt x="0" y="0"/>
                </a:lnTo>
                <a:lnTo>
                  <a:pt x="0" y="273529"/>
                </a:lnTo>
                <a:lnTo>
                  <a:pt x="341913" y="273529"/>
                </a:lnTo>
                <a:lnTo>
                  <a:pt x="341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54A9195-1E6A-1717-B21D-C71FD948538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3939376-18CF-C2FE-FD05-A46C4B3574EF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EA7F20D-A7DC-4A30-BFC4-49172CE1D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31471"/>
              </p:ext>
            </p:extLst>
          </p:nvPr>
        </p:nvGraphicFramePr>
        <p:xfrm>
          <a:off x="423376" y="1352550"/>
          <a:ext cx="25146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6" name="Elemento grafico 5" descr="Martini con riempimento a tinta unita">
            <a:extLst>
              <a:ext uri="{FF2B5EF4-FFF2-40B4-BE49-F238E27FC236}">
                <a16:creationId xmlns:a16="http://schemas.microsoft.com/office/drawing/2014/main" id="{1E688DB1-A107-6FAB-3955-74728D59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1403" y="2823607"/>
            <a:ext cx="381600" cy="381600"/>
          </a:xfrm>
          <a:prstGeom prst="rect">
            <a:avLst/>
          </a:prstGeom>
        </p:spPr>
      </p:pic>
      <p:pic>
        <p:nvPicPr>
          <p:cNvPr id="8" name="Elemento grafico 7" descr="Vino con riempimento a tinta unita">
            <a:extLst>
              <a:ext uri="{FF2B5EF4-FFF2-40B4-BE49-F238E27FC236}">
                <a16:creationId xmlns:a16="http://schemas.microsoft.com/office/drawing/2014/main" id="{ADB2508C-9370-1EB0-474A-531C49426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403" y="2465070"/>
            <a:ext cx="383145" cy="383145"/>
          </a:xfrm>
          <a:prstGeom prst="rect">
            <a:avLst/>
          </a:prstGeom>
        </p:spPr>
      </p:pic>
      <p:pic>
        <p:nvPicPr>
          <p:cNvPr id="10" name="Elemento grafico 9" descr="Bicchiere di frappè con riempimento a tinta unita">
            <a:extLst>
              <a:ext uri="{FF2B5EF4-FFF2-40B4-BE49-F238E27FC236}">
                <a16:creationId xmlns:a16="http://schemas.microsoft.com/office/drawing/2014/main" id="{2FE93883-7B76-B2A5-5723-63D24A1D9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2176" y="1699459"/>
            <a:ext cx="381600" cy="381600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0C1AD1E4-6B1B-E914-B39B-3AB529A0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403" y="2083470"/>
            <a:ext cx="381600" cy="381600"/>
          </a:xfrm>
          <a:prstGeom prst="rect">
            <a:avLst/>
          </a:prstGeom>
        </p:spPr>
      </p:pic>
      <p:pic>
        <p:nvPicPr>
          <p:cNvPr id="22" name="Elemento grafico 21" descr="Vino con riempimento a tinta unita">
            <a:extLst>
              <a:ext uri="{FF2B5EF4-FFF2-40B4-BE49-F238E27FC236}">
                <a16:creationId xmlns:a16="http://schemas.microsoft.com/office/drawing/2014/main" id="{603470CB-2208-3F70-865A-EE962C577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403" y="3174473"/>
            <a:ext cx="383145" cy="383145"/>
          </a:xfrm>
          <a:prstGeom prst="rect">
            <a:avLst/>
          </a:prstGeom>
        </p:spPr>
      </p:pic>
      <p:pic>
        <p:nvPicPr>
          <p:cNvPr id="23" name="Elemento grafico 22" descr="Bicchiere di frappè con riempimento a tinta unita">
            <a:extLst>
              <a:ext uri="{FF2B5EF4-FFF2-40B4-BE49-F238E27FC236}">
                <a16:creationId xmlns:a16="http://schemas.microsoft.com/office/drawing/2014/main" id="{74891A00-61F2-F56E-9AC9-9600DE918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403" y="3557618"/>
            <a:ext cx="381600" cy="381600"/>
          </a:xfrm>
          <a:prstGeom prst="rect">
            <a:avLst/>
          </a:prstGeom>
        </p:spPr>
      </p:pic>
      <p:sp>
        <p:nvSpPr>
          <p:cNvPr id="24" name="object 32">
            <a:extLst>
              <a:ext uri="{FF2B5EF4-FFF2-40B4-BE49-F238E27FC236}">
                <a16:creationId xmlns:a16="http://schemas.microsoft.com/office/drawing/2014/main" id="{E8B3F105-6D1F-1677-FE68-1DC34316045A}"/>
              </a:ext>
            </a:extLst>
          </p:cNvPr>
          <p:cNvSpPr txBox="1"/>
          <p:nvPr/>
        </p:nvSpPr>
        <p:spPr>
          <a:xfrm>
            <a:off x="3134517" y="4538961"/>
            <a:ext cx="287528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https://en.wikipedia.org/wiki/</a:t>
            </a:r>
            <a:r>
              <a:rPr sz="1000" b="1" spc="-5" dirty="0" err="1">
                <a:solidFill>
                  <a:srgbClr val="202729"/>
                </a:solidFill>
                <a:latin typeface="Calibri"/>
                <a:cs typeface="Calibri"/>
              </a:rPr>
              <a:t>Decision_tree_learning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35015460-231A-DB0B-4FF5-A327EFF2DE3B}"/>
              </a:ext>
            </a:extLst>
          </p:cNvPr>
          <p:cNvSpPr txBox="1"/>
          <p:nvPr/>
        </p:nvSpPr>
        <p:spPr>
          <a:xfrm>
            <a:off x="3886200" y="547212"/>
            <a:ext cx="46754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Calibri"/>
                <a:cs typeface="Calibri"/>
              </a:rPr>
              <a:t>Which feature best determines the drink?</a:t>
            </a:r>
          </a:p>
        </p:txBody>
      </p:sp>
      <p:pic>
        <p:nvPicPr>
          <p:cNvPr id="28" name="Elemento grafico 27" descr="Bicchiere di frappè con riempimento a tinta unita">
            <a:extLst>
              <a:ext uri="{FF2B5EF4-FFF2-40B4-BE49-F238E27FC236}">
                <a16:creationId xmlns:a16="http://schemas.microsoft.com/office/drawing/2014/main" id="{2CA3088F-6EA6-62FD-68AC-C371B2A1B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43600" y="2703718"/>
            <a:ext cx="381600" cy="38160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2A1DB4B8-FAC7-4823-9BB9-6505C0BDFE11}"/>
              </a:ext>
            </a:extLst>
          </p:cNvPr>
          <p:cNvSpPr/>
          <p:nvPr/>
        </p:nvSpPr>
        <p:spPr>
          <a:xfrm>
            <a:off x="3733800" y="863700"/>
            <a:ext cx="1523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spcBef>
                <a:spcPts val="10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8EEF180-4C1B-E510-73F0-EC1F4AAC7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5892253" y="2647955"/>
            <a:ext cx="1614711" cy="178820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03857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Decision</a:t>
            </a:r>
            <a:r>
              <a:rPr sz="3200" b="1" spc="-7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br>
              <a:rPr lang="en-US" sz="3200" b="1" dirty="0">
                <a:solidFill>
                  <a:srgbClr val="202729"/>
                </a:solidFill>
                <a:latin typeface="Calibri"/>
                <a:cs typeface="Calibri"/>
              </a:rPr>
            </a:br>
            <a:r>
              <a:rPr lang="en-GB" sz="2400" b="1" dirty="0">
                <a:solidFill>
                  <a:srgbClr val="C00000"/>
                </a:solidFill>
                <a:latin typeface="Calibri"/>
                <a:cs typeface="Calibri"/>
              </a:rPr>
              <a:t>Recommending drinks</a:t>
            </a:r>
            <a:endParaRPr lang="en-GB"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1695" y="4768596"/>
            <a:ext cx="10096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30" dirty="0">
                <a:solidFill>
                  <a:srgbClr val="20272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6E49BA81-5B5A-2F24-7022-918183A60107}"/>
              </a:ext>
            </a:extLst>
          </p:cNvPr>
          <p:cNvSpPr/>
          <p:nvPr/>
        </p:nvSpPr>
        <p:spPr>
          <a:xfrm>
            <a:off x="7851438" y="1806139"/>
            <a:ext cx="342265" cy="273685"/>
          </a:xfrm>
          <a:custGeom>
            <a:avLst/>
            <a:gdLst/>
            <a:ahLst/>
            <a:cxnLst/>
            <a:rect l="l" t="t" r="r" b="b"/>
            <a:pathLst>
              <a:path w="342265" h="273685">
                <a:moveTo>
                  <a:pt x="341913" y="0"/>
                </a:moveTo>
                <a:lnTo>
                  <a:pt x="0" y="0"/>
                </a:lnTo>
                <a:lnTo>
                  <a:pt x="0" y="273529"/>
                </a:lnTo>
                <a:lnTo>
                  <a:pt x="341913" y="273529"/>
                </a:lnTo>
                <a:lnTo>
                  <a:pt x="341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54A9195-1E6A-1717-B21D-C71FD948538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3939376-18CF-C2FE-FD05-A46C4B3574EF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EA7F20D-A7DC-4A30-BFC4-49172CE1D19A}"/>
              </a:ext>
            </a:extLst>
          </p:cNvPr>
          <p:cNvGraphicFramePr>
            <a:graphicFrameLocks noGrp="1"/>
          </p:cNvGraphicFramePr>
          <p:nvPr/>
        </p:nvGraphicFramePr>
        <p:xfrm>
          <a:off x="423376" y="1352550"/>
          <a:ext cx="25146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6" name="Elemento grafico 5" descr="Martini con riempimento a tinta unita">
            <a:extLst>
              <a:ext uri="{FF2B5EF4-FFF2-40B4-BE49-F238E27FC236}">
                <a16:creationId xmlns:a16="http://schemas.microsoft.com/office/drawing/2014/main" id="{1E688DB1-A107-6FAB-3955-74728D59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1403" y="2823607"/>
            <a:ext cx="381600" cy="381600"/>
          </a:xfrm>
          <a:prstGeom prst="rect">
            <a:avLst/>
          </a:prstGeom>
        </p:spPr>
      </p:pic>
      <p:pic>
        <p:nvPicPr>
          <p:cNvPr id="8" name="Elemento grafico 7" descr="Vino con riempimento a tinta unita">
            <a:extLst>
              <a:ext uri="{FF2B5EF4-FFF2-40B4-BE49-F238E27FC236}">
                <a16:creationId xmlns:a16="http://schemas.microsoft.com/office/drawing/2014/main" id="{ADB2508C-9370-1EB0-474A-531C49426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403" y="2465070"/>
            <a:ext cx="383145" cy="383145"/>
          </a:xfrm>
          <a:prstGeom prst="rect">
            <a:avLst/>
          </a:prstGeom>
        </p:spPr>
      </p:pic>
      <p:pic>
        <p:nvPicPr>
          <p:cNvPr id="10" name="Elemento grafico 9" descr="Bicchiere di frappè con riempimento a tinta unita">
            <a:extLst>
              <a:ext uri="{FF2B5EF4-FFF2-40B4-BE49-F238E27FC236}">
                <a16:creationId xmlns:a16="http://schemas.microsoft.com/office/drawing/2014/main" id="{2FE93883-7B76-B2A5-5723-63D24A1D9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2176" y="1699459"/>
            <a:ext cx="381600" cy="381600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0C1AD1E4-6B1B-E914-B39B-3AB529A0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403" y="2083470"/>
            <a:ext cx="381600" cy="381600"/>
          </a:xfrm>
          <a:prstGeom prst="rect">
            <a:avLst/>
          </a:prstGeom>
        </p:spPr>
      </p:pic>
      <p:pic>
        <p:nvPicPr>
          <p:cNvPr id="22" name="Elemento grafico 21" descr="Vino con riempimento a tinta unita">
            <a:extLst>
              <a:ext uri="{FF2B5EF4-FFF2-40B4-BE49-F238E27FC236}">
                <a16:creationId xmlns:a16="http://schemas.microsoft.com/office/drawing/2014/main" id="{603470CB-2208-3F70-865A-EE962C577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403" y="3174473"/>
            <a:ext cx="383145" cy="383145"/>
          </a:xfrm>
          <a:prstGeom prst="rect">
            <a:avLst/>
          </a:prstGeom>
        </p:spPr>
      </p:pic>
      <p:pic>
        <p:nvPicPr>
          <p:cNvPr id="23" name="Elemento grafico 22" descr="Bicchiere di frappè con riempimento a tinta unita">
            <a:extLst>
              <a:ext uri="{FF2B5EF4-FFF2-40B4-BE49-F238E27FC236}">
                <a16:creationId xmlns:a16="http://schemas.microsoft.com/office/drawing/2014/main" id="{74891A00-61F2-F56E-9AC9-9600DE918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403" y="3557618"/>
            <a:ext cx="381600" cy="381600"/>
          </a:xfrm>
          <a:prstGeom prst="rect">
            <a:avLst/>
          </a:prstGeom>
        </p:spPr>
      </p:pic>
      <p:sp>
        <p:nvSpPr>
          <p:cNvPr id="24" name="object 32">
            <a:extLst>
              <a:ext uri="{FF2B5EF4-FFF2-40B4-BE49-F238E27FC236}">
                <a16:creationId xmlns:a16="http://schemas.microsoft.com/office/drawing/2014/main" id="{E8B3F105-6D1F-1677-FE68-1DC34316045A}"/>
              </a:ext>
            </a:extLst>
          </p:cNvPr>
          <p:cNvSpPr txBox="1"/>
          <p:nvPr/>
        </p:nvSpPr>
        <p:spPr>
          <a:xfrm>
            <a:off x="3134517" y="4538961"/>
            <a:ext cx="287528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https://en.wikipedia.org/wiki/</a:t>
            </a:r>
            <a:r>
              <a:rPr sz="1000" b="1" spc="-5" dirty="0" err="1">
                <a:solidFill>
                  <a:srgbClr val="202729"/>
                </a:solidFill>
                <a:latin typeface="Calibri"/>
                <a:cs typeface="Calibri"/>
              </a:rPr>
              <a:t>Decision_tree_learning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35015460-231A-DB0B-4FF5-A327EFF2DE3B}"/>
              </a:ext>
            </a:extLst>
          </p:cNvPr>
          <p:cNvSpPr txBox="1"/>
          <p:nvPr/>
        </p:nvSpPr>
        <p:spPr>
          <a:xfrm>
            <a:off x="3886200" y="547212"/>
            <a:ext cx="46754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Calibri"/>
                <a:cs typeface="Calibri"/>
              </a:rPr>
              <a:t>Which feature best determines the drink?</a:t>
            </a:r>
          </a:p>
        </p:txBody>
      </p:sp>
      <p:pic>
        <p:nvPicPr>
          <p:cNvPr id="31" name="Elemento grafico 30" descr="Vino con riempimento a tinta unita">
            <a:extLst>
              <a:ext uri="{FF2B5EF4-FFF2-40B4-BE49-F238E27FC236}">
                <a16:creationId xmlns:a16="http://schemas.microsoft.com/office/drawing/2014/main" id="{74DCBCC4-6D9C-0C54-4028-6CA06BC8F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0800" y="4045145"/>
            <a:ext cx="383145" cy="383145"/>
          </a:xfrm>
          <a:prstGeom prst="rect">
            <a:avLst/>
          </a:prstGeom>
        </p:spPr>
      </p:pic>
      <p:pic>
        <p:nvPicPr>
          <p:cNvPr id="33" name="Elemento grafico 32" descr="Martini con riempimento a tinta unita">
            <a:extLst>
              <a:ext uri="{FF2B5EF4-FFF2-40B4-BE49-F238E27FC236}">
                <a16:creationId xmlns:a16="http://schemas.microsoft.com/office/drawing/2014/main" id="{B1A2C245-1A2E-E0E5-A045-DAD4167E1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6637" y="4015953"/>
            <a:ext cx="440470" cy="44047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2A1DB4B8-FAC7-4823-9BB9-6505C0BDFE11}"/>
              </a:ext>
            </a:extLst>
          </p:cNvPr>
          <p:cNvSpPr/>
          <p:nvPr/>
        </p:nvSpPr>
        <p:spPr>
          <a:xfrm>
            <a:off x="3733800" y="863700"/>
            <a:ext cx="1523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spcBef>
                <a:spcPts val="10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0EF22315-5971-5A2A-443A-E45E373E4080}"/>
              </a:ext>
            </a:extLst>
          </p:cNvPr>
          <p:cNvCxnSpPr/>
          <p:nvPr/>
        </p:nvCxnSpPr>
        <p:spPr>
          <a:xfrm>
            <a:off x="304917" y="1885950"/>
            <a:ext cx="2829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EB815A7F-A309-38E0-32C0-EAC5385F2556}"/>
              </a:ext>
            </a:extLst>
          </p:cNvPr>
          <p:cNvCxnSpPr/>
          <p:nvPr/>
        </p:nvCxnSpPr>
        <p:spPr>
          <a:xfrm>
            <a:off x="304917" y="2266950"/>
            <a:ext cx="2829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C9872910-635D-D277-C464-A0D42CEA5128}"/>
              </a:ext>
            </a:extLst>
          </p:cNvPr>
          <p:cNvCxnSpPr/>
          <p:nvPr/>
        </p:nvCxnSpPr>
        <p:spPr>
          <a:xfrm>
            <a:off x="304917" y="3790950"/>
            <a:ext cx="2829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Elemento grafico 26" descr="Bicchiere di frappè con riempimento a tinta unita">
            <a:extLst>
              <a:ext uri="{FF2B5EF4-FFF2-40B4-BE49-F238E27FC236}">
                <a16:creationId xmlns:a16="http://schemas.microsoft.com/office/drawing/2014/main" id="{F84840FF-84C8-1846-1B20-0BF42B150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43600" y="2703718"/>
            <a:ext cx="381600" cy="38160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7C38879-19A2-5962-62B9-A2C63ACD51F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5867400" y="1232036"/>
            <a:ext cx="13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2463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Decision</a:t>
            </a:r>
            <a:r>
              <a:rPr sz="3200" b="1" spc="-7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739" y="827532"/>
            <a:ext cx="5260975" cy="312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node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tests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features</a:t>
            </a:r>
            <a:endParaRPr sz="20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branch represents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leaf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assigns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class</a:t>
            </a:r>
            <a:endParaRPr sz="20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Greedy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recursive induction:</a:t>
            </a:r>
            <a:endParaRPr sz="2000" dirty="0">
              <a:latin typeface="Calibri"/>
              <a:cs typeface="Calibri"/>
            </a:endParaRPr>
          </a:p>
          <a:p>
            <a:pPr marL="676910" lvl="1" indent="-34353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676910" algn="l"/>
                <a:tab pos="677545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Sort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all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examples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through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tree</a:t>
            </a:r>
            <a:endParaRPr sz="2000" dirty="0">
              <a:latin typeface="Calibri"/>
              <a:cs typeface="Calibri"/>
            </a:endParaRPr>
          </a:p>
          <a:p>
            <a:pPr marL="676910" marR="152400" lvl="1" indent="-342900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676910" algn="l"/>
                <a:tab pos="677545" algn="l"/>
              </a:tabLst>
            </a:pP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X</a:t>
            </a:r>
            <a:r>
              <a:rPr sz="1950" i="1" spc="-7" baseline="-17094" dirty="0">
                <a:solidFill>
                  <a:srgbClr val="202729"/>
                </a:solidFill>
                <a:latin typeface="Calibri"/>
                <a:cs typeface="Calibri"/>
              </a:rPr>
              <a:t>i</a:t>
            </a:r>
            <a:r>
              <a:rPr sz="1950" i="1" spc="225" baseline="-1709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= most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discriminative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attribute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using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202729"/>
                </a:solidFill>
                <a:latin typeface="Calibri"/>
                <a:cs typeface="Calibri"/>
              </a:rPr>
              <a:t>Gini index or Information Gain</a:t>
            </a:r>
            <a:r>
              <a:rPr lang="en-US" sz="2000" dirty="0">
                <a:solidFill>
                  <a:srgbClr val="202729"/>
                </a:solidFill>
                <a:latin typeface="Calibri"/>
                <a:cs typeface="Calibri"/>
              </a:rPr>
              <a:t> (H)</a:t>
            </a:r>
            <a:endParaRPr sz="2000" dirty="0">
              <a:latin typeface="Calibri"/>
              <a:cs typeface="Calibri"/>
            </a:endParaRPr>
          </a:p>
          <a:p>
            <a:pPr marL="676910" marR="17780" lvl="1" indent="-342900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676910" algn="l"/>
                <a:tab pos="677545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New node for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X</a:t>
            </a:r>
            <a:r>
              <a:rPr sz="1950" i="1" spc="-7" baseline="-17094" dirty="0">
                <a:solidFill>
                  <a:srgbClr val="202729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, new branch for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value,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leaf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assigns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majority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class</a:t>
            </a:r>
            <a:endParaRPr sz="2000" dirty="0">
              <a:latin typeface="Calibri"/>
              <a:cs typeface="Calibri"/>
            </a:endParaRPr>
          </a:p>
          <a:p>
            <a:pPr marL="676910" lvl="1" indent="-343535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676910" algn="l"/>
                <a:tab pos="677545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Stop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no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error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limit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on #instances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34517" y="4538961"/>
            <a:ext cx="287528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https://en.wikipedia.org/wiki/</a:t>
            </a:r>
            <a:r>
              <a:rPr sz="1000" b="1" spc="-5" dirty="0" err="1">
                <a:solidFill>
                  <a:srgbClr val="202729"/>
                </a:solidFill>
                <a:latin typeface="Calibri"/>
                <a:cs typeface="Calibri"/>
              </a:rPr>
              <a:t>Decision_tree_learning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1695" y="4768596"/>
            <a:ext cx="10096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30" dirty="0">
                <a:solidFill>
                  <a:srgbClr val="20272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54A9195-1E6A-1717-B21D-C71FD948538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3939376-18CF-C2FE-FD05-A46C4B3574EF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6116F7B-4E24-640F-096E-5559C868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6477000" y="1999335"/>
            <a:ext cx="1614711" cy="1788208"/>
          </a:xfrm>
          <a:prstGeom prst="rect">
            <a:avLst/>
          </a:prstGeom>
        </p:spPr>
      </p:pic>
      <p:pic>
        <p:nvPicPr>
          <p:cNvPr id="25" name="Elemento grafico 24" descr="Vino con riempimento a tinta unita">
            <a:extLst>
              <a:ext uri="{FF2B5EF4-FFF2-40B4-BE49-F238E27FC236}">
                <a16:creationId xmlns:a16="http://schemas.microsoft.com/office/drawing/2014/main" id="{19D938D8-59BC-C73C-3A4B-DC002671F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5547" y="3396525"/>
            <a:ext cx="383145" cy="383145"/>
          </a:xfrm>
          <a:prstGeom prst="rect">
            <a:avLst/>
          </a:prstGeom>
        </p:spPr>
      </p:pic>
      <p:pic>
        <p:nvPicPr>
          <p:cNvPr id="26" name="Elemento grafico 25" descr="Martini con riempimento a tinta unita">
            <a:extLst>
              <a:ext uri="{FF2B5EF4-FFF2-40B4-BE49-F238E27FC236}">
                <a16:creationId xmlns:a16="http://schemas.microsoft.com/office/drawing/2014/main" id="{6E01597F-E49A-F5EB-262B-3691BC4CE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384" y="3367333"/>
            <a:ext cx="440470" cy="440470"/>
          </a:xfrm>
          <a:prstGeom prst="rect">
            <a:avLst/>
          </a:prstGeom>
        </p:spPr>
      </p:pic>
      <p:pic>
        <p:nvPicPr>
          <p:cNvPr id="27" name="Elemento grafico 26" descr="Bicchiere di frappè con riempimento a tinta unita">
            <a:extLst>
              <a:ext uri="{FF2B5EF4-FFF2-40B4-BE49-F238E27FC236}">
                <a16:creationId xmlns:a16="http://schemas.microsoft.com/office/drawing/2014/main" id="{2C40A78B-0318-D665-5EC2-32EE73DD7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8347" y="2055098"/>
            <a:ext cx="381600" cy="3816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C11A427B-B587-64FC-C274-3F32286153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6452147" y="583416"/>
            <a:ext cx="132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93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3200" b="1" spc="-3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(VFDT)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125" y="1397508"/>
            <a:ext cx="4165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Build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decision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tree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incrementally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125" y="2007107"/>
            <a:ext cx="6391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final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tree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must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identical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(with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high probability)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tree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built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using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batch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decision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tree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125" y="2921507"/>
            <a:ext cx="5064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theoretical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guarantees on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error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8425" y="4538961"/>
            <a:ext cx="386715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Pedro Domingos and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Geoff</a:t>
            </a:r>
            <a:r>
              <a:rPr sz="1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Hulten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high-speed data streams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2000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13</a:t>
            </a:fld>
            <a:endParaRPr spc="-85" dirty="0">
              <a:solidFill>
                <a:srgbClr val="202729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691A46E-0D6C-B39F-3497-D4C146F6FC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DAEBC21E-A7F6-5DB3-B311-9193789752C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C5C4E80C-0B08-2822-9E4D-4A43807F4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7269844" y="1987055"/>
            <a:ext cx="1614711" cy="1788208"/>
          </a:xfrm>
          <a:prstGeom prst="rect">
            <a:avLst/>
          </a:prstGeom>
        </p:spPr>
      </p:pic>
      <p:pic>
        <p:nvPicPr>
          <p:cNvPr id="27" name="Elemento grafico 26" descr="Vino con riempimento a tinta unita">
            <a:extLst>
              <a:ext uri="{FF2B5EF4-FFF2-40B4-BE49-F238E27FC236}">
                <a16:creationId xmlns:a16="http://schemas.microsoft.com/office/drawing/2014/main" id="{C036660C-B717-6CA5-4167-F9AD470DE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391" y="3384245"/>
            <a:ext cx="383145" cy="383145"/>
          </a:xfrm>
          <a:prstGeom prst="rect">
            <a:avLst/>
          </a:prstGeom>
        </p:spPr>
      </p:pic>
      <p:pic>
        <p:nvPicPr>
          <p:cNvPr id="28" name="Elemento grafico 27" descr="Martini con riempimento a tinta unita">
            <a:extLst>
              <a:ext uri="{FF2B5EF4-FFF2-40B4-BE49-F238E27FC236}">
                <a16:creationId xmlns:a16="http://schemas.microsoft.com/office/drawing/2014/main" id="{E8AA23A1-7E0C-AF65-B9DF-84B855798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4228" y="3355053"/>
            <a:ext cx="440470" cy="440470"/>
          </a:xfrm>
          <a:prstGeom prst="rect">
            <a:avLst/>
          </a:prstGeom>
        </p:spPr>
      </p:pic>
      <p:pic>
        <p:nvPicPr>
          <p:cNvPr id="29" name="Elemento grafico 28" descr="Bicchiere di frappè con riempimento a tinta unita">
            <a:extLst>
              <a:ext uri="{FF2B5EF4-FFF2-40B4-BE49-F238E27FC236}">
                <a16:creationId xmlns:a16="http://schemas.microsoft.com/office/drawing/2014/main" id="{4786A997-9604-F434-9329-BB8EEA5DC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1191" y="2042818"/>
            <a:ext cx="381600" cy="3816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58888586-5BD0-3299-7B93-FEFECB514A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7244991" y="571136"/>
            <a:ext cx="132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93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3200" b="1" spc="-3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(VFDT)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827532"/>
            <a:ext cx="6430010" cy="278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Which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splitting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node?</a:t>
            </a:r>
            <a:endParaRPr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small sample can often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 enough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optimal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splitting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endParaRPr sz="2000" dirty="0">
              <a:latin typeface="Calibri"/>
              <a:cs typeface="Calibri"/>
            </a:endParaRPr>
          </a:p>
          <a:p>
            <a:pPr marL="707390" marR="1049655" lvl="1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Collect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sufficient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statistics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small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set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examples</a:t>
            </a:r>
            <a:endParaRPr sz="2000" dirty="0">
              <a:latin typeface="Calibri"/>
              <a:cs typeface="Calibri"/>
            </a:endParaRPr>
          </a:p>
          <a:p>
            <a:pPr marL="707390" lvl="1" indent="-343535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Estimate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merit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large should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sample?</a:t>
            </a:r>
            <a:endParaRPr sz="2000" dirty="0">
              <a:latin typeface="Calibri"/>
              <a:cs typeface="Calibri"/>
            </a:endParaRPr>
          </a:p>
          <a:p>
            <a:pPr marL="707390" lvl="1" indent="-343535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Fixed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size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:</a:t>
            </a:r>
            <a:r>
              <a:rPr sz="2000" spc="45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defined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apriori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without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looking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8425" y="4538961"/>
            <a:ext cx="386715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Pedro Domingos and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Geoff</a:t>
            </a:r>
            <a:r>
              <a:rPr sz="1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Hulten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high-speed data streams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2000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14</a:t>
            </a:fld>
            <a:endParaRPr spc="-85" dirty="0">
              <a:solidFill>
                <a:srgbClr val="202729"/>
              </a:solidFill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6F0E476-E54D-52CD-7420-103FC50A3AB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6386A63-D5CD-BE52-EA58-C94928D81D30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E265C933-26D1-8603-0848-9228CFB2D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7269844" y="1987055"/>
            <a:ext cx="1614711" cy="1788208"/>
          </a:xfrm>
          <a:prstGeom prst="rect">
            <a:avLst/>
          </a:prstGeom>
        </p:spPr>
      </p:pic>
      <p:pic>
        <p:nvPicPr>
          <p:cNvPr id="25" name="Elemento grafico 24" descr="Vino con riempimento a tinta unita">
            <a:extLst>
              <a:ext uri="{FF2B5EF4-FFF2-40B4-BE49-F238E27FC236}">
                <a16:creationId xmlns:a16="http://schemas.microsoft.com/office/drawing/2014/main" id="{53109568-CF13-4F21-1DA3-BE9547854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391" y="3384245"/>
            <a:ext cx="383145" cy="383145"/>
          </a:xfrm>
          <a:prstGeom prst="rect">
            <a:avLst/>
          </a:prstGeom>
        </p:spPr>
      </p:pic>
      <p:pic>
        <p:nvPicPr>
          <p:cNvPr id="26" name="Elemento grafico 25" descr="Martini con riempimento a tinta unita">
            <a:extLst>
              <a:ext uri="{FF2B5EF4-FFF2-40B4-BE49-F238E27FC236}">
                <a16:creationId xmlns:a16="http://schemas.microsoft.com/office/drawing/2014/main" id="{7042588B-8F29-92D4-64A5-D643BCE01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4228" y="3355053"/>
            <a:ext cx="440470" cy="440470"/>
          </a:xfrm>
          <a:prstGeom prst="rect">
            <a:avLst/>
          </a:prstGeom>
        </p:spPr>
      </p:pic>
      <p:pic>
        <p:nvPicPr>
          <p:cNvPr id="27" name="Elemento grafico 26" descr="Bicchiere di frappè con riempimento a tinta unita">
            <a:extLst>
              <a:ext uri="{FF2B5EF4-FFF2-40B4-BE49-F238E27FC236}">
                <a16:creationId xmlns:a16="http://schemas.microsoft.com/office/drawing/2014/main" id="{5464170A-C49A-E91C-005E-1AF0F1A1CB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1191" y="2042818"/>
            <a:ext cx="381600" cy="3816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FE55BE95-C335-B7F6-4CC0-E3927E1EBE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7244991" y="571136"/>
            <a:ext cx="132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93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3200" b="1" spc="-3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(VFDT)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827532"/>
            <a:ext cx="6430010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Which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splitting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node?</a:t>
            </a:r>
            <a:endParaRPr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small sample can often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 enough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optimal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splitting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endParaRPr sz="2000" dirty="0">
              <a:latin typeface="Calibri"/>
              <a:cs typeface="Calibri"/>
            </a:endParaRPr>
          </a:p>
          <a:p>
            <a:pPr marL="707390" marR="1049655" lvl="1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Collect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sufficient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statistics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small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set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examples</a:t>
            </a:r>
            <a:endParaRPr sz="2000" dirty="0">
              <a:latin typeface="Calibri"/>
              <a:cs typeface="Calibri"/>
            </a:endParaRPr>
          </a:p>
          <a:p>
            <a:pPr marL="707390" lvl="1" indent="-343535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Estimate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merit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large should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sample?</a:t>
            </a:r>
            <a:endParaRPr sz="2000" dirty="0">
              <a:latin typeface="Calibri"/>
              <a:cs typeface="Calibri"/>
            </a:endParaRPr>
          </a:p>
          <a:p>
            <a:pPr marL="707390" lvl="1" indent="-343535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Fixed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000" spc="4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defined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libri"/>
                <a:cs typeface="Calibri"/>
              </a:rPr>
              <a:t>apriori</a:t>
            </a:r>
            <a:r>
              <a:rPr sz="20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looking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707390" marR="556895" lvl="1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07390" algn="l"/>
                <a:tab pos="708025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Moving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size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sample size that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allow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differentiate between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alternatives.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78" y="3279668"/>
            <a:ext cx="361040" cy="3274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497" y="3751302"/>
            <a:ext cx="376554" cy="32744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638425" y="4538961"/>
            <a:ext cx="386715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Pedro Domingos and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Geoff</a:t>
            </a:r>
            <a:r>
              <a:rPr sz="1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Hulten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high-speed data streams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2000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15</a:t>
            </a:fld>
            <a:endParaRPr spc="-85" dirty="0">
              <a:solidFill>
                <a:srgbClr val="202729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EDDFBE-A5A6-8DFB-29EF-6F2709D6CCC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62FFBF52-6647-4F89-6180-55AD29728F24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B6712D49-ACBF-58CA-A0C5-74C90F25CA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7269844" y="1987055"/>
            <a:ext cx="1614711" cy="1788208"/>
          </a:xfrm>
          <a:prstGeom prst="rect">
            <a:avLst/>
          </a:prstGeom>
        </p:spPr>
      </p:pic>
      <p:pic>
        <p:nvPicPr>
          <p:cNvPr id="27" name="Elemento grafico 26" descr="Vino con riempimento a tinta unita">
            <a:extLst>
              <a:ext uri="{FF2B5EF4-FFF2-40B4-BE49-F238E27FC236}">
                <a16:creationId xmlns:a16="http://schemas.microsoft.com/office/drawing/2014/main" id="{1DAE055B-2A9E-C838-3A11-56A9FB29A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8391" y="3384245"/>
            <a:ext cx="383145" cy="383145"/>
          </a:xfrm>
          <a:prstGeom prst="rect">
            <a:avLst/>
          </a:prstGeom>
        </p:spPr>
      </p:pic>
      <p:pic>
        <p:nvPicPr>
          <p:cNvPr id="28" name="Elemento grafico 27" descr="Martini con riempimento a tinta unita">
            <a:extLst>
              <a:ext uri="{FF2B5EF4-FFF2-40B4-BE49-F238E27FC236}">
                <a16:creationId xmlns:a16="http://schemas.microsoft.com/office/drawing/2014/main" id="{44062B87-9034-DAC0-F12E-BF7C0734E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4228" y="3355053"/>
            <a:ext cx="440470" cy="440470"/>
          </a:xfrm>
          <a:prstGeom prst="rect">
            <a:avLst/>
          </a:prstGeom>
        </p:spPr>
      </p:pic>
      <p:pic>
        <p:nvPicPr>
          <p:cNvPr id="29" name="Elemento grafico 28" descr="Bicchiere di frappè con riempimento a tinta unita">
            <a:extLst>
              <a:ext uri="{FF2B5EF4-FFF2-40B4-BE49-F238E27FC236}">
                <a16:creationId xmlns:a16="http://schemas.microsoft.com/office/drawing/2014/main" id="{E98F617B-3854-6366-28E2-FCBF0123A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1191" y="2042818"/>
            <a:ext cx="381600" cy="3816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0261CB4A-28B2-1A98-06B6-A3ADC494B85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7244991" y="571136"/>
            <a:ext cx="132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93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3200" b="1" spc="-3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(VFDT)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739" y="827532"/>
            <a:ext cx="650494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22606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Moving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size:</a:t>
            </a:r>
            <a:r>
              <a:rPr sz="2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Use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Hoeffding bound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guarantee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that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best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 is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really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best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20090" marR="17780" lvl="1" indent="-3429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20090" algn="l"/>
                <a:tab pos="720725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X</a:t>
            </a:r>
            <a:r>
              <a:rPr sz="1950" i="1" spc="-7" baseline="-17094" dirty="0">
                <a:solidFill>
                  <a:srgbClr val="202729"/>
                </a:solidFill>
                <a:latin typeface="Calibri"/>
                <a:cs typeface="Calibri"/>
              </a:rPr>
              <a:t>1</a:t>
            </a:r>
            <a:r>
              <a:rPr sz="1950" i="1" spc="262" baseline="-1709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X</a:t>
            </a:r>
            <a:r>
              <a:rPr sz="1950" i="1" spc="-7" baseline="-17094" dirty="0">
                <a:solidFill>
                  <a:srgbClr val="202729"/>
                </a:solidFill>
                <a:latin typeface="Calibri"/>
                <a:cs typeface="Calibri"/>
              </a:rPr>
              <a:t>2</a:t>
            </a:r>
            <a:r>
              <a:rPr sz="1950" i="1" spc="262" baseline="-1709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be, respectively,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two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most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informative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4739" y="2342388"/>
            <a:ext cx="1184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393065" algn="l"/>
                <a:tab pos="393700" algn="l"/>
                <a:tab pos="1850389" algn="l"/>
                <a:tab pos="2800985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Split if:</a:t>
            </a:r>
            <a:endParaRPr sz="2000" dirty="0">
              <a:latin typeface="STIXGeneral"/>
              <a:cs typeface="STIXGener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38425" y="4538961"/>
            <a:ext cx="386715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Pedro Domingos and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Geoff</a:t>
            </a:r>
            <a:r>
              <a:rPr sz="1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Hulten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high-speed data streams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2000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>
                <a:solidFill>
                  <a:srgbClr val="202729"/>
                </a:solidFill>
              </a:rPr>
              <a:t>16</a:t>
            </a:fld>
            <a:endParaRPr spc="-85" dirty="0">
              <a:solidFill>
                <a:srgbClr val="202729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800" y="2852384"/>
            <a:ext cx="5614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where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R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lang="en-US" sz="2000" i="1" dirty="0">
                <a:solidFill>
                  <a:srgbClr val="202729"/>
                </a:solidFill>
                <a:latin typeface="Calibri"/>
                <a:cs typeface="Calibri"/>
              </a:rPr>
              <a:t>H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range,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145" dirty="0">
                <a:solidFill>
                  <a:srgbClr val="202729"/>
                </a:solidFill>
                <a:latin typeface="STIXGeneral"/>
                <a:cs typeface="STIXGeneral"/>
              </a:rPr>
              <a:t>𝛿</a:t>
            </a:r>
            <a:r>
              <a:rPr sz="2000" spc="20" dirty="0">
                <a:solidFill>
                  <a:srgbClr val="202729"/>
                </a:solidFill>
                <a:latin typeface="STIXGeneral"/>
                <a:cs typeface="STIXGeneral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 the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confidence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bound and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number of instances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seen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that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node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6425F7A-6E19-9449-BB74-10E2E3C91799}"/>
                  </a:ext>
                </a:extLst>
              </p:cNvPr>
              <p:cNvSpPr txBox="1"/>
              <p:nvPr/>
            </p:nvSpPr>
            <p:spPr>
              <a:xfrm>
                <a:off x="1845582" y="1987055"/>
                <a:ext cx="377500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6425F7A-6E19-9449-BB74-10E2E3C9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82" y="1987055"/>
                <a:ext cx="3775008" cy="818366"/>
              </a:xfrm>
              <a:prstGeom prst="rect">
                <a:avLst/>
              </a:prstGeom>
              <a:blipFill>
                <a:blip r:embed="rId9"/>
                <a:stretch>
                  <a:fillRect l="-1007" t="-53846" r="-3691" b="-6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4">
            <a:extLst>
              <a:ext uri="{FF2B5EF4-FFF2-40B4-BE49-F238E27FC236}">
                <a16:creationId xmlns:a16="http://schemas.microsoft.com/office/drawing/2014/main" id="{91B99D59-485D-E315-09A6-66C93A8A0A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CE912817-8D3C-9858-2FBB-6FE9B56C54D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3CC4B1B-ED60-7F12-880F-7CF0BFE19D1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7269844" y="1987055"/>
            <a:ext cx="1614711" cy="1788208"/>
          </a:xfrm>
          <a:prstGeom prst="rect">
            <a:avLst/>
          </a:prstGeom>
        </p:spPr>
      </p:pic>
      <p:pic>
        <p:nvPicPr>
          <p:cNvPr id="19" name="Elemento grafico 18" descr="Vino con riempimento a tinta unita">
            <a:extLst>
              <a:ext uri="{FF2B5EF4-FFF2-40B4-BE49-F238E27FC236}">
                <a16:creationId xmlns:a16="http://schemas.microsoft.com/office/drawing/2014/main" id="{B8200B84-6787-3DF6-B200-16CE2C981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78391" y="3384245"/>
            <a:ext cx="383145" cy="383145"/>
          </a:xfrm>
          <a:prstGeom prst="rect">
            <a:avLst/>
          </a:prstGeom>
        </p:spPr>
      </p:pic>
      <p:pic>
        <p:nvPicPr>
          <p:cNvPr id="20" name="Elemento grafico 19" descr="Martini con riempimento a tinta unita">
            <a:extLst>
              <a:ext uri="{FF2B5EF4-FFF2-40B4-BE49-F238E27FC236}">
                <a16:creationId xmlns:a16="http://schemas.microsoft.com/office/drawing/2014/main" id="{DEE95389-28AA-D741-7DC2-632FA8C38B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4228" y="3355053"/>
            <a:ext cx="440470" cy="440470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612F495B-4742-8565-59B4-6C342800D7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21191" y="2042818"/>
            <a:ext cx="381600" cy="3816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10876C3-70E6-526A-5947-E1AA3B705CA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7244991" y="571136"/>
            <a:ext cx="132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CE86F37F-A8BC-EF4A-3F81-AD838EC38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6567" r="6958" b="6764"/>
          <a:stretch/>
        </p:blipFill>
        <p:spPr>
          <a:xfrm>
            <a:off x="6172200" y="1191629"/>
            <a:ext cx="2541288" cy="2880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93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3200" b="1" spc="-3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(VFDT)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110" y="3477619"/>
            <a:ext cx="1586802" cy="936154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Attributes: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000" b="1" spc="-5" dirty="0">
                <a:latin typeface="Calibri"/>
                <a:cs typeface="Calibri"/>
              </a:rPr>
              <a:t>Age</a:t>
            </a:r>
            <a:endParaRPr sz="20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000" b="1" spc="-5" dirty="0">
                <a:latin typeface="Calibri"/>
                <a:cs typeface="Calibri"/>
              </a:rPr>
              <a:t>Gender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6607" y="4768596"/>
            <a:ext cx="20256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-110" dirty="0">
                <a:solidFill>
                  <a:srgbClr val="202729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7366D78-A845-1A3C-AC1E-24CA915742C1}"/>
              </a:ext>
            </a:extLst>
          </p:cNvPr>
          <p:cNvCxnSpPr>
            <a:cxnSpLocks/>
          </p:cNvCxnSpPr>
          <p:nvPr/>
        </p:nvCxnSpPr>
        <p:spPr>
          <a:xfrm flipH="1">
            <a:off x="7175407" y="1528505"/>
            <a:ext cx="1435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6971AD8-BFEB-87AE-0106-4A5EEAB87078}"/>
              </a:ext>
            </a:extLst>
          </p:cNvPr>
          <p:cNvCxnSpPr>
            <a:cxnSpLocks/>
          </p:cNvCxnSpPr>
          <p:nvPr/>
        </p:nvCxnSpPr>
        <p:spPr>
          <a:xfrm flipH="1">
            <a:off x="7489846" y="3036440"/>
            <a:ext cx="1120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D5758726-3B79-6833-2240-FD7698608671}"/>
              </a:ext>
            </a:extLst>
          </p:cNvPr>
          <p:cNvSpPr txBox="1"/>
          <p:nvPr/>
        </p:nvSpPr>
        <p:spPr>
          <a:xfrm>
            <a:off x="7422053" y="1213721"/>
            <a:ext cx="107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3 samples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7D743E50-1C0A-B4CC-8911-1F34EACDD22E}"/>
              </a:ext>
            </a:extLst>
          </p:cNvPr>
          <p:cNvSpPr txBox="1"/>
          <p:nvPr/>
        </p:nvSpPr>
        <p:spPr>
          <a:xfrm>
            <a:off x="7572811" y="2724150"/>
            <a:ext cx="101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6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3E0FB11D-37C1-DC75-D7F2-D6923A5F60B9}"/>
                  </a:ext>
                </a:extLst>
              </p:cNvPr>
              <p:cNvSpPr txBox="1"/>
              <p:nvPr/>
            </p:nvSpPr>
            <p:spPr>
              <a:xfrm>
                <a:off x="3474948" y="2099548"/>
                <a:ext cx="1742528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3E0FB11D-37C1-DC75-D7F2-D6923A5F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48" y="2099548"/>
                <a:ext cx="1742528" cy="727507"/>
              </a:xfrm>
              <a:prstGeom prst="rect">
                <a:avLst/>
              </a:prstGeom>
              <a:blipFill>
                <a:blip r:embed="rId5"/>
                <a:stretch>
                  <a:fillRect l="-1449" t="-56897" r="-7971" b="-6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4D4E3B6C-78A8-EB22-B9B3-2CD097B32C1D}"/>
                  </a:ext>
                </a:extLst>
              </p:cNvPr>
              <p:cNvSpPr txBox="1"/>
              <p:nvPr/>
            </p:nvSpPr>
            <p:spPr>
              <a:xfrm>
                <a:off x="3309980" y="1552275"/>
                <a:ext cx="25240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4D4E3B6C-78A8-EB22-B9B3-2CD097B3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80" y="1552275"/>
                <a:ext cx="2524040" cy="246221"/>
              </a:xfrm>
              <a:prstGeom prst="rect">
                <a:avLst/>
              </a:prstGeom>
              <a:blipFill>
                <a:blip r:embed="rId6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92A1D094-C3CC-B335-E0C4-FA2F1143B075}"/>
              </a:ext>
            </a:extLst>
          </p:cNvPr>
          <p:cNvSpPr/>
          <p:nvPr/>
        </p:nvSpPr>
        <p:spPr>
          <a:xfrm>
            <a:off x="3257634" y="1798496"/>
            <a:ext cx="2721154" cy="30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ACDBC3DB-5546-81B3-FE84-D6495E8937E4}"/>
              </a:ext>
            </a:extLst>
          </p:cNvPr>
          <p:cNvSpPr/>
          <p:nvPr/>
        </p:nvSpPr>
        <p:spPr>
          <a:xfrm>
            <a:off x="2065267" y="3477619"/>
            <a:ext cx="134925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pc="-5" dirty="0">
                <a:cs typeface="Calibri"/>
              </a:rPr>
              <a:t>Label:</a:t>
            </a:r>
            <a:r>
              <a:rPr lang="it-IT" spc="-60" dirty="0">
                <a:cs typeface="Calibri"/>
              </a:rPr>
              <a:t> </a:t>
            </a:r>
            <a:r>
              <a:rPr lang="it-IT" b="1" spc="-5" dirty="0">
                <a:cs typeface="Calibri"/>
              </a:rPr>
              <a:t>Drink</a:t>
            </a:r>
            <a:endParaRPr lang="it-IT" dirty="0">
              <a:cs typeface="Calibri"/>
            </a:endParaRP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457DDC8C-0882-3028-04E8-8A9B55AD609A}"/>
              </a:ext>
            </a:extLst>
          </p:cNvPr>
          <p:cNvSpPr/>
          <p:nvPr/>
        </p:nvSpPr>
        <p:spPr>
          <a:xfrm>
            <a:off x="2038189" y="3492321"/>
            <a:ext cx="45719" cy="90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DBB197A-6B34-3A55-1103-CB5343A31F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183457F-7B21-DFE5-CC75-EEAB6BAE02B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  <p:pic>
        <p:nvPicPr>
          <p:cNvPr id="26" name="Elemento grafico 25" descr="Bicchiere di frappè con riempimento a tinta unita">
            <a:extLst>
              <a:ext uri="{FF2B5EF4-FFF2-40B4-BE49-F238E27FC236}">
                <a16:creationId xmlns:a16="http://schemas.microsoft.com/office/drawing/2014/main" id="{39150D5E-AEE6-2A9B-5385-81CB3C002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2662180"/>
            <a:ext cx="381600" cy="381600"/>
          </a:xfrm>
          <a:prstGeom prst="rect">
            <a:avLst/>
          </a:prstGeom>
        </p:spPr>
      </p:pic>
      <p:pic>
        <p:nvPicPr>
          <p:cNvPr id="29" name="Elemento grafico 28" descr="Bicchiere di frappè con riempimento a tinta unita">
            <a:extLst>
              <a:ext uri="{FF2B5EF4-FFF2-40B4-BE49-F238E27FC236}">
                <a16:creationId xmlns:a16="http://schemas.microsoft.com/office/drawing/2014/main" id="{DE5A2F0F-8079-7632-8D35-CBDD75E85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2200" y="2662180"/>
            <a:ext cx="381600" cy="381600"/>
          </a:xfrm>
          <a:prstGeom prst="rect">
            <a:avLst/>
          </a:prstGeom>
        </p:spPr>
      </p:pic>
      <p:pic>
        <p:nvPicPr>
          <p:cNvPr id="35" name="Elemento grafico 34" descr="Bicchiere di frappè con riempimento a tinta unita">
            <a:extLst>
              <a:ext uri="{FF2B5EF4-FFF2-40B4-BE49-F238E27FC236}">
                <a16:creationId xmlns:a16="http://schemas.microsoft.com/office/drawing/2014/main" id="{B2CC4BDD-7DCB-B059-8247-E99D0DE70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3908" y="3938217"/>
            <a:ext cx="381600" cy="381600"/>
          </a:xfrm>
          <a:prstGeom prst="rect">
            <a:avLst/>
          </a:prstGeom>
        </p:spPr>
      </p:pic>
      <p:pic>
        <p:nvPicPr>
          <p:cNvPr id="36" name="Elemento grafico 35" descr="Vino con riempimento a tinta unita">
            <a:extLst>
              <a:ext uri="{FF2B5EF4-FFF2-40B4-BE49-F238E27FC236}">
                <a16:creationId xmlns:a16="http://schemas.microsoft.com/office/drawing/2014/main" id="{586605EC-71F0-7198-1D47-C60C30E72B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8789" y="3951702"/>
            <a:ext cx="383145" cy="383145"/>
          </a:xfrm>
          <a:prstGeom prst="rect">
            <a:avLst/>
          </a:prstGeom>
        </p:spPr>
      </p:pic>
      <p:pic>
        <p:nvPicPr>
          <p:cNvPr id="37" name="Elemento grafico 36" descr="Martini con riempimento a tinta unita">
            <a:extLst>
              <a:ext uri="{FF2B5EF4-FFF2-40B4-BE49-F238E27FC236}">
                <a16:creationId xmlns:a16="http://schemas.microsoft.com/office/drawing/2014/main" id="{BB2D6B01-7A08-30A7-F910-D953B9EA8B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5532" y="3924929"/>
            <a:ext cx="436690" cy="43669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6C4E6A8-4A13-D0B5-E93F-DF7FFD77AEF9}"/>
              </a:ext>
            </a:extLst>
          </p:cNvPr>
          <p:cNvSpPr/>
          <p:nvPr/>
        </p:nvSpPr>
        <p:spPr>
          <a:xfrm>
            <a:off x="304800" y="3409950"/>
            <a:ext cx="3109717" cy="10038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22DAB3E-ADD5-197C-E3C7-C73F5210D52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7299" r="7126" b="16007"/>
          <a:stretch/>
        </p:blipFill>
        <p:spPr>
          <a:xfrm>
            <a:off x="390425" y="1209629"/>
            <a:ext cx="2606955" cy="1440000"/>
          </a:xfrm>
          <a:prstGeom prst="rect">
            <a:avLst/>
          </a:prstGeom>
        </p:spPr>
      </p:pic>
      <p:pic>
        <p:nvPicPr>
          <p:cNvPr id="43" name="Elemento grafico 42" descr="Vino con riempimento a tinta unita">
            <a:extLst>
              <a:ext uri="{FF2B5EF4-FFF2-40B4-BE49-F238E27FC236}">
                <a16:creationId xmlns:a16="http://schemas.microsoft.com/office/drawing/2014/main" id="{2F2E09DE-565E-B4BE-96DF-5F9FE374F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9400" y="4071629"/>
            <a:ext cx="383145" cy="383145"/>
          </a:xfrm>
          <a:prstGeom prst="rect">
            <a:avLst/>
          </a:prstGeom>
        </p:spPr>
      </p:pic>
      <p:pic>
        <p:nvPicPr>
          <p:cNvPr id="44" name="Elemento grafico 43" descr="Martini con riempimento a tinta unita">
            <a:extLst>
              <a:ext uri="{FF2B5EF4-FFF2-40B4-BE49-F238E27FC236}">
                <a16:creationId xmlns:a16="http://schemas.microsoft.com/office/drawing/2014/main" id="{8C77658D-E896-59B9-09F8-1E8FC79146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55237" y="4042437"/>
            <a:ext cx="440470" cy="44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3" grpId="0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45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Concept</a:t>
            </a:r>
            <a:r>
              <a:rPr sz="3200" b="1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Adapting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VFDT</a:t>
            </a:r>
            <a:r>
              <a:rPr sz="3200" b="1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(CVFDT)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8832" y="4768596"/>
            <a:ext cx="14351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0" dirty="0">
                <a:solidFill>
                  <a:srgbClr val="202729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662940"/>
            <a:ext cx="7964170" cy="34746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What happens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concept</a:t>
            </a:r>
            <a:r>
              <a:rPr sz="2000" b="1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drift</a:t>
            </a:r>
            <a:r>
              <a:rPr sz="20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occurs?</a:t>
            </a:r>
            <a:endParaRPr sz="2000" dirty="0">
              <a:latin typeface="Calibri"/>
              <a:cs typeface="Calibri"/>
            </a:endParaRPr>
          </a:p>
          <a:p>
            <a:pPr marL="735965" lvl="1" indent="-343535">
              <a:lnSpc>
                <a:spcPct val="100000"/>
              </a:lnSpc>
              <a:spcBef>
                <a:spcPts val="1295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35330" algn="l"/>
                <a:tab pos="736600" algn="l"/>
              </a:tabLst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no longer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representative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current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concept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CVFDT keeps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model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consistent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with a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sliding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window of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w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samples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constructs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“alternative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branches”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preparation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2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changes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the alternative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branch becomes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more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accurate,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switch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tree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branches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Cons: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theoretical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guarantees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error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rate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CVFDT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W</a:t>
            </a:r>
            <a:r>
              <a:rPr sz="2000" i="1" spc="-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fixed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39">
            <a:extLst>
              <a:ext uri="{FF2B5EF4-FFF2-40B4-BE49-F238E27FC236}">
                <a16:creationId xmlns:a16="http://schemas.microsoft.com/office/drawing/2014/main" id="{BD8425FD-A478-D148-AE9A-D70194A8A729}"/>
              </a:ext>
            </a:extLst>
          </p:cNvPr>
          <p:cNvSpPr txBox="1"/>
          <p:nvPr/>
        </p:nvSpPr>
        <p:spPr>
          <a:xfrm>
            <a:off x="2347912" y="4480560"/>
            <a:ext cx="4448175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it-IT" sz="1000" spc="-5" dirty="0">
                <a:solidFill>
                  <a:srgbClr val="202729"/>
                </a:solidFill>
                <a:cs typeface="Calibri"/>
              </a:rPr>
              <a:t>G.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, </a:t>
            </a:r>
            <a:r>
              <a:rPr lang="it-IT" sz="1000" dirty="0">
                <a:solidFill>
                  <a:srgbClr val="202729"/>
                </a:solidFill>
                <a:cs typeface="Calibri"/>
              </a:rPr>
              <a:t>L. 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Spencer, and</a:t>
            </a:r>
            <a:r>
              <a:rPr lang="it-IT" sz="1000" dirty="0">
                <a:solidFill>
                  <a:srgbClr val="202729"/>
                </a:solidFill>
                <a:cs typeface="Calibri"/>
              </a:rPr>
              <a:t> 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P.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it-IT" sz="1000" b="1" dirty="0" err="1">
                <a:solidFill>
                  <a:srgbClr val="202729"/>
                </a:solidFill>
                <a:cs typeface="Calibri"/>
              </a:rPr>
              <a:t>Mining</a:t>
            </a:r>
            <a:r>
              <a:rPr lang="it-IT" sz="1000" b="1" dirty="0">
                <a:solidFill>
                  <a:srgbClr val="202729"/>
                </a:solidFill>
                <a:cs typeface="Calibri"/>
              </a:rPr>
              <a:t> 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time-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changing</a:t>
            </a:r>
            <a:r>
              <a:rPr lang="it-IT" sz="1000" b="1" dirty="0">
                <a:solidFill>
                  <a:srgbClr val="202729"/>
                </a:solidFill>
                <a:cs typeface="Calibri"/>
              </a:rPr>
              <a:t> 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data 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streams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.</a:t>
            </a:r>
            <a:r>
              <a:rPr lang="it-IT" sz="1000" b="1" spc="-15" dirty="0">
                <a:solidFill>
                  <a:srgbClr val="202729"/>
                </a:solidFill>
                <a:cs typeface="Calibri"/>
              </a:rPr>
              <a:t> </a:t>
            </a:r>
            <a:r>
              <a:rPr lang="it-IT" sz="1000" spc="5" dirty="0">
                <a:solidFill>
                  <a:srgbClr val="202729"/>
                </a:solidFill>
                <a:cs typeface="Calibri"/>
              </a:rPr>
              <a:t>2001</a:t>
            </a:r>
            <a:endParaRPr lang="it-IT" sz="1000" dirty="0"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8DB9757-966B-0CB9-2A76-69E12CACC54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02FC9C5-0F42-5632-4C73-84F947EE60DC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200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3200" b="1" spc="-3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Tree</a:t>
            </a:r>
            <a:r>
              <a:rPr sz="32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(HAT)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40" dirty="0">
                <a:solidFill>
                  <a:schemeClr val="tx1"/>
                </a:solidFill>
              </a:rPr>
              <a:t>19</a:t>
            </a:fld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662940"/>
            <a:ext cx="7839709" cy="379014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Replace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frequency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statistics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counters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estimators</a:t>
            </a:r>
            <a:endParaRPr sz="2000" dirty="0">
              <a:latin typeface="Calibri"/>
              <a:cs typeface="Calibri"/>
            </a:endParaRPr>
          </a:p>
          <a:p>
            <a:pPr marL="735965" marR="490220" lvl="1" indent="-342900">
              <a:lnSpc>
                <a:spcPct val="100000"/>
              </a:lnSpc>
              <a:spcBef>
                <a:spcPts val="1295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35330" algn="l"/>
                <a:tab pos="736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Don’t need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window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store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examples, due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the fact that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we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maintain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statistics data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needed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with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estimators</a:t>
            </a:r>
            <a:endParaRPr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19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Change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way of checking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substitution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alternate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subtrees,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using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change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detector with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theoretical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guarantees (ADWIN)</a:t>
            </a:r>
            <a:endParaRPr sz="2000" dirty="0">
              <a:latin typeface="Calibri"/>
              <a:cs typeface="Calibri"/>
            </a:endParaRPr>
          </a:p>
          <a:p>
            <a:pPr marL="735965" lvl="1" indent="-343535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Wingdings" pitchFamily="2" charset="2"/>
              <a:buChar char="Ø"/>
              <a:tabLst>
                <a:tab pos="735330" algn="l"/>
                <a:tab pos="736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Keeps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sliding window consistent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with the</a:t>
            </a:r>
            <a:r>
              <a:rPr sz="2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no-change hypothesis</a:t>
            </a:r>
            <a:br>
              <a:rPr lang="en-US" sz="2000" i="1" spc="-5" dirty="0">
                <a:solidFill>
                  <a:srgbClr val="202729"/>
                </a:solidFill>
                <a:latin typeface="Calibri"/>
                <a:cs typeface="Calibri"/>
              </a:rPr>
            </a:b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Pro: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Theoretical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guarantees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No</a:t>
            </a:r>
            <a:r>
              <a:rPr sz="2000" spc="-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Parameters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39">
            <a:extLst>
              <a:ext uri="{FF2B5EF4-FFF2-40B4-BE49-F238E27FC236}">
                <a16:creationId xmlns:a16="http://schemas.microsoft.com/office/drawing/2014/main" id="{934CAAC8-4A48-8249-A026-E68623FB4C03}"/>
              </a:ext>
            </a:extLst>
          </p:cNvPr>
          <p:cNvSpPr txBox="1"/>
          <p:nvPr/>
        </p:nvSpPr>
        <p:spPr>
          <a:xfrm>
            <a:off x="2043112" y="4528646"/>
            <a:ext cx="5057775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000" spc="-5" dirty="0">
                <a:solidFill>
                  <a:srgbClr val="202729"/>
                </a:solidFill>
                <a:cs typeface="Calibri"/>
              </a:rPr>
              <a:t>A. Bifet,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R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Adaptive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 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Parameter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-free Learning from 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Evolving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 Data Streams.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 IDA, 2009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E2FDE68-D2C6-9337-43D0-09C490485AE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6574687-1E30-550A-13F0-9371F40793B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174" y="1971548"/>
            <a:ext cx="1649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4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174" y="3236467"/>
            <a:ext cx="164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8B90D60-EA4D-6746-B02B-8A9E009E3E9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16</a:t>
            </a:r>
            <a:r>
              <a:rPr spc="-10" dirty="0"/>
              <a:t>-</a:t>
            </a:r>
            <a:r>
              <a:rPr lang="en-US" spc="5" dirty="0"/>
              <a:t>11</a:t>
            </a:r>
            <a:r>
              <a:rPr spc="-10" dirty="0"/>
              <a:t>-</a:t>
            </a:r>
            <a:r>
              <a:rPr spc="5" dirty="0"/>
              <a:t>202</a:t>
            </a:r>
            <a:r>
              <a:rPr lang="en-US" spc="5" dirty="0"/>
              <a:t>2</a:t>
            </a:r>
            <a:endParaRPr spc="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5553BA-2A7E-4842-90B4-2645F7DA2191}"/>
              </a:ext>
            </a:extLst>
          </p:cNvPr>
          <p:cNvSpPr txBox="1"/>
          <p:nvPr/>
        </p:nvSpPr>
        <p:spPr>
          <a:xfrm>
            <a:off x="8819470" y="4768596"/>
            <a:ext cx="16002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chemeClr val="bg1"/>
                </a:solidFill>
                <a:latin typeface="Arial"/>
                <a:cs typeface="Arial"/>
              </a:rPr>
              <a:t>2</a:t>
            </a:fld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B675240-A79A-A129-88F8-E433BB49703B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Alessio</a:t>
            </a:r>
            <a:r>
              <a:rPr sz="10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Bernardo</a:t>
            </a:r>
            <a:endParaRPr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2000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202729"/>
                </a:solidFill>
                <a:latin typeface="Calibri"/>
                <a:cs typeface="Calibri"/>
              </a:rPr>
              <a:t>CASH problem and </a:t>
            </a:r>
            <a:r>
              <a:rPr lang="en-GB" sz="3200" b="1" spc="-5" dirty="0" err="1">
                <a:solidFill>
                  <a:srgbClr val="202729"/>
                </a:solidFill>
                <a:latin typeface="Calibri"/>
                <a:cs typeface="Calibri"/>
              </a:rPr>
              <a:t>AutoML</a:t>
            </a:r>
            <a:endParaRPr lang="en-GB" sz="3200" b="1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40" dirty="0">
                <a:solidFill>
                  <a:schemeClr val="tx1"/>
                </a:solidFill>
              </a:rPr>
              <a:t>20</a:t>
            </a:fld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662940"/>
            <a:ext cx="7839709" cy="360803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CASH problem: </a:t>
            </a:r>
            <a:r>
              <a:rPr lang="en-GB" sz="1600" spc="-5" dirty="0">
                <a:solidFill>
                  <a:srgbClr val="C00000"/>
                </a:solidFill>
                <a:cs typeface="Calibri"/>
              </a:rPr>
              <a:t>C</a:t>
            </a:r>
            <a:r>
              <a:rPr lang="en-GB" sz="1600" spc="-5" dirty="0">
                <a:solidFill>
                  <a:srgbClr val="202729"/>
                </a:solidFill>
                <a:cs typeface="Calibri"/>
              </a:rPr>
              <a:t>ombined </a:t>
            </a:r>
            <a:r>
              <a:rPr lang="en-GB" sz="1600" spc="-5" dirty="0">
                <a:solidFill>
                  <a:srgbClr val="C00000"/>
                </a:solidFill>
                <a:cs typeface="Calibri"/>
              </a:rPr>
              <a:t>A</a:t>
            </a:r>
            <a:r>
              <a:rPr lang="en-GB" sz="1600" spc="-5" dirty="0">
                <a:solidFill>
                  <a:srgbClr val="202729"/>
                </a:solidFill>
                <a:cs typeface="Calibri"/>
              </a:rPr>
              <a:t>lgorithm </a:t>
            </a:r>
            <a:r>
              <a:rPr lang="en-GB" sz="1600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GB" sz="1600" spc="-5" dirty="0">
                <a:solidFill>
                  <a:srgbClr val="202729"/>
                </a:solidFill>
                <a:cs typeface="Calibri"/>
              </a:rPr>
              <a:t>election and </a:t>
            </a:r>
            <a:r>
              <a:rPr lang="en-GB" sz="1600" spc="-5" dirty="0">
                <a:solidFill>
                  <a:srgbClr val="C00000"/>
                </a:solidFill>
                <a:cs typeface="Calibri"/>
              </a:rPr>
              <a:t>H</a:t>
            </a:r>
            <a:r>
              <a:rPr lang="en-GB" sz="1600" spc="-5" dirty="0">
                <a:solidFill>
                  <a:srgbClr val="202729"/>
                </a:solidFill>
                <a:cs typeface="Calibri"/>
              </a:rPr>
              <a:t>yperparameter.</a:t>
            </a:r>
          </a:p>
          <a:p>
            <a:pPr marL="127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GB" sz="1600" spc="-5" dirty="0" err="1">
                <a:solidFill>
                  <a:srgbClr val="202729"/>
                </a:solidFill>
                <a:cs typeface="Calibri"/>
              </a:rPr>
              <a:t>AutoML</a:t>
            </a:r>
            <a:r>
              <a:rPr lang="en-GB" sz="1600" spc="-5" dirty="0">
                <a:solidFill>
                  <a:srgbClr val="202729"/>
                </a:solidFill>
                <a:cs typeface="Calibri"/>
              </a:rPr>
              <a:t> aims to automate the data mining pipeline:</a:t>
            </a:r>
          </a:p>
          <a:p>
            <a:pPr marL="355600" indent="-34290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Data cleaning.</a:t>
            </a:r>
          </a:p>
          <a:p>
            <a:pPr marL="355600" indent="-34290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Feature engineering.</a:t>
            </a:r>
          </a:p>
          <a:p>
            <a:pPr marL="355600" indent="-34290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Algorithm selection.</a:t>
            </a:r>
          </a:p>
          <a:p>
            <a:pPr marL="355600" indent="-34290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Hyperparameters tuning.</a:t>
            </a:r>
          </a:p>
          <a:p>
            <a:pPr marL="127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Different implementations with different search spaces and hyperparameter optimizations: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Auto Weka 2.0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 err="1">
                <a:solidFill>
                  <a:srgbClr val="202729"/>
                </a:solidFill>
                <a:cs typeface="Calibri"/>
              </a:rPr>
              <a:t>Autosklearn</a:t>
            </a:r>
            <a:endParaRPr lang="en-GB" sz="1600" spc="-5" dirty="0">
              <a:solidFill>
                <a:srgbClr val="202729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TPOT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GAMA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1600" spc="-5" dirty="0">
                <a:solidFill>
                  <a:srgbClr val="202729"/>
                </a:solidFill>
                <a:cs typeface="Calibri"/>
              </a:rPr>
              <a:t>H2O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304739A-D82E-5D52-E708-12DB285A329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1DAE1B8-706D-F318-E653-D33CA2E3F312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1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2000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202729"/>
                </a:solidFill>
                <a:latin typeface="Calibri"/>
                <a:cs typeface="Calibri"/>
              </a:rPr>
              <a:t>CASH problem with SML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40" dirty="0">
                <a:solidFill>
                  <a:schemeClr val="tx1"/>
                </a:solidFill>
              </a:rPr>
              <a:t>21</a:t>
            </a:fld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662940"/>
            <a:ext cx="7839709" cy="288476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CASH solution does not consider the adaptation of parameters in an evolving data stream.</a:t>
            </a:r>
          </a:p>
          <a:p>
            <a:pPr marL="127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Actual applications to a streaming scenario: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Train </a:t>
            </a:r>
            <a:r>
              <a:rPr lang="en-GB" sz="2000" spc="-5" dirty="0" err="1">
                <a:solidFill>
                  <a:srgbClr val="202729"/>
                </a:solidFill>
                <a:cs typeface="Calibri"/>
              </a:rPr>
              <a:t>AutoML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 only the first portion of the data stream.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Retrain </a:t>
            </a:r>
            <a:r>
              <a:rPr lang="en-GB" sz="2000" spc="-5" dirty="0" err="1">
                <a:solidFill>
                  <a:srgbClr val="202729"/>
                </a:solidFill>
                <a:cs typeface="Calibri"/>
              </a:rPr>
              <a:t>AutoML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 from scratch after a concept drift: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Computational expensive.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Large number of parallel trainings.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Only consider algorithm selection.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068178B-9349-75B2-74BB-69B5C623433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7072867-93A8-AFCE-509C-7EB77B47976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95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2000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 err="1">
                <a:solidFill>
                  <a:srgbClr val="202729"/>
                </a:solidFill>
                <a:latin typeface="Calibri"/>
                <a:cs typeface="Calibri"/>
              </a:rPr>
              <a:t>EvoAutoML</a:t>
            </a:r>
            <a:endParaRPr lang="en-GB" sz="3200" b="1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40" dirty="0">
                <a:solidFill>
                  <a:schemeClr val="tx1"/>
                </a:solidFill>
              </a:rPr>
              <a:t>22</a:t>
            </a:fld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9" y="662940"/>
            <a:ext cx="7839709" cy="3513141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It naturally adapts the population of algorithms and configurations.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It avoids expensive retraining.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It addresses the Online CASH problem by finding the joint algorithm combination and hyperparameter setting that minimizes a predefined loss over a stream of data.</a:t>
            </a:r>
          </a:p>
          <a:p>
            <a:pPr marL="127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It considers: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Pipeline structure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Algorithms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Configuration space.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solidFill>
                  <a:srgbClr val="202729"/>
                </a:solidFill>
                <a:cs typeface="Calibri"/>
              </a:rPr>
              <a:t>It makes predictions by majority voting.</a:t>
            </a:r>
          </a:p>
        </p:txBody>
      </p:sp>
      <p:sp>
        <p:nvSpPr>
          <p:cNvPr id="7" name="object 39">
            <a:extLst>
              <a:ext uri="{FF2B5EF4-FFF2-40B4-BE49-F238E27FC236}">
                <a16:creationId xmlns:a16="http://schemas.microsoft.com/office/drawing/2014/main" id="{8222E616-4BDD-FE20-B5AB-58F43F9F314C}"/>
              </a:ext>
            </a:extLst>
          </p:cNvPr>
          <p:cNvSpPr txBox="1"/>
          <p:nvPr/>
        </p:nvSpPr>
        <p:spPr>
          <a:xfrm>
            <a:off x="1386000" y="4528646"/>
            <a:ext cx="6372000" cy="16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000" spc="-5" dirty="0">
                <a:solidFill>
                  <a:srgbClr val="202729"/>
                </a:solidFill>
                <a:cs typeface="Calibri"/>
              </a:rPr>
              <a:t>C.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Kulbach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,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J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. Montiel, M. Bahri, M. </a:t>
            </a:r>
            <a:r>
              <a:rPr lang="it-IT" sz="1000" spc="-5" dirty="0" err="1">
                <a:solidFill>
                  <a:srgbClr val="202729"/>
                </a:solidFill>
                <a:cs typeface="Calibri"/>
              </a:rPr>
              <a:t>Heyden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, &amp; A. Bifet. 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Evolution-Based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 Online </a:t>
            </a:r>
            <a:r>
              <a:rPr lang="it-IT" sz="1000" b="1" spc="-5" dirty="0" err="1">
                <a:solidFill>
                  <a:srgbClr val="202729"/>
                </a:solidFill>
                <a:cs typeface="Calibri"/>
              </a:rPr>
              <a:t>Automated</a:t>
            </a:r>
            <a:r>
              <a:rPr lang="it-IT" sz="1000" b="1" spc="-5" dirty="0">
                <a:solidFill>
                  <a:srgbClr val="202729"/>
                </a:solidFill>
                <a:cs typeface="Calibri"/>
              </a:rPr>
              <a:t> Machine Learning. </a:t>
            </a:r>
            <a:r>
              <a:rPr lang="it-IT" sz="1000" spc="-5" dirty="0">
                <a:solidFill>
                  <a:srgbClr val="202729"/>
                </a:solidFill>
                <a:cs typeface="Calibri"/>
              </a:rPr>
              <a:t>PAKDD, 2022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068F650-1F4D-4BC9-F560-82F1CE8562C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16B2D1E-E9E8-CFF0-9AD2-A53B70C6AF5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57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19050">
            <a:solidFill>
              <a:srgbClr val="63D2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801" y="2237133"/>
            <a:ext cx="6838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90" dirty="0"/>
              <a:t>EXE</a:t>
            </a:r>
            <a:r>
              <a:rPr lang="en-GB" spc="-320" dirty="0"/>
              <a:t>R</a:t>
            </a:r>
            <a:r>
              <a:rPr lang="en-GB" spc="-165" dirty="0"/>
              <a:t>C</a:t>
            </a:r>
            <a:r>
              <a:rPr lang="en-GB" spc="-265" dirty="0"/>
              <a:t>ISE</a:t>
            </a:r>
            <a:r>
              <a:rPr lang="en-GB" spc="-80" dirty="0"/>
              <a:t> </a:t>
            </a:r>
            <a:r>
              <a:rPr lang="en-GB" spc="-10" dirty="0"/>
              <a:t>3</a:t>
            </a:r>
            <a:r>
              <a:rPr lang="en-GB" spc="-175" dirty="0"/>
              <a:t>:</a:t>
            </a:r>
            <a:r>
              <a:rPr lang="en-GB" spc="-80" dirty="0"/>
              <a:t> </a:t>
            </a:r>
            <a:r>
              <a:rPr lang="en-GB" spc="-165" dirty="0"/>
              <a:t>S</a:t>
            </a:r>
            <a:r>
              <a:rPr lang="en-GB" spc="-65" dirty="0"/>
              <a:t>t</a:t>
            </a:r>
            <a:r>
              <a:rPr lang="en-GB" spc="-20" dirty="0"/>
              <a:t>r</a:t>
            </a:r>
            <a:r>
              <a:rPr lang="en-GB" spc="15" dirty="0"/>
              <a:t>e</a:t>
            </a:r>
            <a:r>
              <a:rPr lang="en-GB" spc="-100" dirty="0"/>
              <a:t>am</a:t>
            </a:r>
            <a:r>
              <a:rPr lang="en-GB" spc="-75" dirty="0"/>
              <a:t> </a:t>
            </a:r>
            <a:r>
              <a:rPr lang="en-GB" spc="-165" dirty="0"/>
              <a:t>C</a:t>
            </a:r>
            <a:r>
              <a:rPr lang="en-GB" spc="-60" dirty="0"/>
              <a:t>lassi</a:t>
            </a:r>
            <a:r>
              <a:rPr lang="en-GB" spc="-35" dirty="0"/>
              <a:t>f</a:t>
            </a:r>
            <a:r>
              <a:rPr lang="en-GB" spc="-5" dirty="0"/>
              <a:t>ic</a:t>
            </a:r>
            <a:r>
              <a:rPr lang="en-GB" spc="-35" dirty="0"/>
              <a:t>a</a:t>
            </a:r>
            <a:r>
              <a:rPr lang="en-GB" spc="-15" dirty="0"/>
              <a:t>t</a:t>
            </a:r>
            <a:r>
              <a:rPr lang="en-GB" spc="15" dirty="0"/>
              <a:t>i</a:t>
            </a:r>
            <a:r>
              <a:rPr lang="en-GB" spc="50" dirty="0"/>
              <a:t>o</a:t>
            </a:r>
            <a:r>
              <a:rPr lang="en-GB" spc="-20"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40" dirty="0"/>
              <a:t>23</a:t>
            </a:fld>
            <a:endParaRPr spc="4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8381D2F-C4E0-4C11-F5F5-D2E4758DE62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16</a:t>
            </a:r>
            <a:r>
              <a:rPr spc="-10" dirty="0"/>
              <a:t>-</a:t>
            </a:r>
            <a:r>
              <a:rPr lang="en-US" spc="5" dirty="0"/>
              <a:t>11</a:t>
            </a:r>
            <a:r>
              <a:rPr spc="-10" dirty="0"/>
              <a:t>-</a:t>
            </a:r>
            <a:r>
              <a:rPr spc="5" dirty="0"/>
              <a:t>202</a:t>
            </a:r>
            <a:r>
              <a:rPr lang="en-US" spc="5" dirty="0"/>
              <a:t>2</a:t>
            </a:r>
            <a:endParaRPr spc="5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C2489A1-A408-4A6B-550B-B546EAE1EE3C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Alessio</a:t>
            </a:r>
            <a:r>
              <a:rPr sz="10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Bernardo</a:t>
            </a:r>
            <a:endParaRPr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83" y="849884"/>
            <a:ext cx="6880225" cy="8121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sz="1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sz="1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sz="1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sz="1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sz="1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spc="-10" dirty="0">
                <a:solidFill>
                  <a:srgbClr val="000000"/>
                </a:solidFill>
              </a:rPr>
              <a:t>-</a:t>
            </a:r>
            <a:r>
              <a:rPr spc="5" dirty="0">
                <a:solidFill>
                  <a:srgbClr val="000000"/>
                </a:solidFill>
              </a:rPr>
              <a:t>202</a:t>
            </a:r>
            <a:r>
              <a:rPr lang="en-US" spc="5" dirty="0">
                <a:solidFill>
                  <a:srgbClr val="000000"/>
                </a:solidFill>
              </a:rPr>
              <a:t>2</a:t>
            </a:r>
            <a:endParaRPr spc="5" dirty="0">
              <a:solidFill>
                <a:srgbClr val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Credits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E286CE2-1BE7-7FD0-F6FB-56380CA587F2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69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4000" y="0"/>
                </a:moveTo>
                <a:lnTo>
                  <a:pt x="0" y="0"/>
                </a:lnTo>
                <a:lnTo>
                  <a:pt x="0" y="97800"/>
                </a:lnTo>
                <a:lnTo>
                  <a:pt x="9144000" y="97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3D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352" y="361950"/>
            <a:ext cx="6551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202729"/>
                </a:solidFill>
                <a:latin typeface="Calibri"/>
                <a:cs typeface="Calibri"/>
              </a:rPr>
              <a:t>SML</a:t>
            </a:r>
            <a:r>
              <a:rPr sz="48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sz="4800" b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202729"/>
                </a:solidFill>
                <a:latin typeface="Calibri"/>
                <a:cs typeface="Calibri"/>
              </a:rPr>
              <a:t>models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8650" y="1593850"/>
            <a:ext cx="3143313" cy="1955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DACDE76-419C-8C8F-8486-11644403D05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55BA3C7-8720-E245-B570-B8CB4CA1239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2070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Naïve</a:t>
            </a:r>
            <a:r>
              <a:rPr sz="3200" b="1" spc="-6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Bayes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40" y="1165859"/>
            <a:ext cx="7571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Based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on Bayes Theorem, where </a:t>
            </a:r>
            <a:r>
              <a:rPr sz="2000" spc="85" dirty="0">
                <a:solidFill>
                  <a:srgbClr val="202729"/>
                </a:solidFill>
                <a:latin typeface="STIXGeneral"/>
                <a:cs typeface="STIXGeneral"/>
              </a:rPr>
              <a:t>𝑐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 the class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and </a:t>
            </a:r>
            <a:r>
              <a:rPr sz="2000" spc="95" dirty="0">
                <a:solidFill>
                  <a:srgbClr val="202729"/>
                </a:solidFill>
                <a:latin typeface="STIXGeneral"/>
                <a:cs typeface="STIXGeneral"/>
              </a:rPr>
              <a:t>𝑑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 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instance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classify: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440" y="2269235"/>
            <a:ext cx="7959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Estimate the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probability 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observing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attribute</a:t>
            </a:r>
            <a:r>
              <a:rPr sz="2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202729"/>
                </a:solidFill>
                <a:latin typeface="STIXGeneral"/>
                <a:cs typeface="STIXGeneral"/>
              </a:rPr>
              <a:t>𝑎</a:t>
            </a:r>
            <a:r>
              <a:rPr sz="2000" dirty="0">
                <a:solidFill>
                  <a:srgbClr val="202729"/>
                </a:solidFill>
                <a:latin typeface="STIXGeneral"/>
                <a:cs typeface="STIXGeneral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prior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10" dirty="0">
                <a:solidFill>
                  <a:srgbClr val="202729"/>
                </a:solidFill>
                <a:latin typeface="STIXGeneral"/>
                <a:cs typeface="STIXGeneral"/>
              </a:rPr>
              <a:t>𝑃(𝑐)</a:t>
            </a:r>
            <a:r>
              <a:rPr sz="2000" spc="110" dirty="0">
                <a:solidFill>
                  <a:srgbClr val="202729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0704" y="4529817"/>
            <a:ext cx="5462905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John,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Langley,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in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preprint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2013.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6295" y="4768596"/>
            <a:ext cx="16383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30" dirty="0">
                <a:solidFill>
                  <a:srgbClr val="20272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38C40D8-3EB0-9144-A5C4-11595100F894}"/>
                  </a:ext>
                </a:extLst>
              </p:cNvPr>
              <p:cNvSpPr txBox="1"/>
              <p:nvPr/>
            </p:nvSpPr>
            <p:spPr>
              <a:xfrm>
                <a:off x="3198636" y="1616506"/>
                <a:ext cx="238892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38C40D8-3EB0-9144-A5C4-11595100F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36" y="1616506"/>
                <a:ext cx="2388924" cy="586699"/>
              </a:xfrm>
              <a:prstGeom prst="rect">
                <a:avLst/>
              </a:prstGeom>
              <a:blipFill>
                <a:blip r:embed="rId2"/>
                <a:stretch>
                  <a:fillRect l="-2646" b="-170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6FE2722-2B08-F34D-9029-6CA43B7269AF}"/>
                  </a:ext>
                </a:extLst>
              </p:cNvPr>
              <p:cNvSpPr txBox="1"/>
              <p:nvPr/>
            </p:nvSpPr>
            <p:spPr>
              <a:xfrm>
                <a:off x="3099417" y="2904235"/>
                <a:ext cx="2945165" cy="603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6FE2722-2B08-F34D-9029-6CA43B726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417" y="2904235"/>
                <a:ext cx="2945165" cy="603178"/>
              </a:xfrm>
              <a:prstGeom prst="rect">
                <a:avLst/>
              </a:prstGeom>
              <a:blipFill>
                <a:blip r:embed="rId3"/>
                <a:stretch>
                  <a:fillRect l="-1282" t="-77083" b="-5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4">
            <a:extLst>
              <a:ext uri="{FF2B5EF4-FFF2-40B4-BE49-F238E27FC236}">
                <a16:creationId xmlns:a16="http://schemas.microsoft.com/office/drawing/2014/main" id="{41C1EC99-A417-F3D2-EFA4-80E7DA2D54F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8DE4FE31-FF72-1D2A-4C88-E2C0DB013C9F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2070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Naïve</a:t>
            </a:r>
            <a:r>
              <a:rPr sz="3200" b="1" spc="-6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Bayes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40" y="955547"/>
            <a:ext cx="4824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Mean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with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-BoldItalic"/>
                <a:cs typeface="Calibri-BoldItalic"/>
              </a:rPr>
              <a:t>n</a:t>
            </a:r>
            <a:r>
              <a:rPr sz="2000" b="1" i="1" spc="-15" dirty="0">
                <a:solidFill>
                  <a:srgbClr val="C00000"/>
                </a:solidFill>
                <a:latin typeface="Calibri-BoldItalic"/>
                <a:cs typeface="Calibri-BoldItalic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samples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340" y="2793492"/>
            <a:ext cx="61245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ance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STIXGeneral"/>
                <a:cs typeface="STIXGeneral"/>
              </a:rPr>
              <a:t>𝒙</a:t>
            </a:r>
            <a:r>
              <a:rPr sz="2250" spc="525" baseline="-14814" dirty="0">
                <a:solidFill>
                  <a:srgbClr val="C00000"/>
                </a:solidFill>
                <a:latin typeface="STIXGeneral"/>
                <a:cs typeface="STIXGeneral"/>
              </a:rPr>
              <a:t>𝟏</a:t>
            </a:r>
            <a:r>
              <a:rPr sz="2000" spc="-90" dirty="0">
                <a:solidFill>
                  <a:srgbClr val="C00000"/>
                </a:solidFill>
                <a:latin typeface="STIXGeneral"/>
                <a:cs typeface="STIXGeneral"/>
              </a:rPr>
              <a:t>,</a:t>
            </a:r>
            <a:r>
              <a:rPr sz="2000" spc="-165" dirty="0">
                <a:solidFill>
                  <a:srgbClr val="C00000"/>
                </a:solidFill>
                <a:latin typeface="STIXGeneral"/>
                <a:cs typeface="STIXGeneral"/>
              </a:rPr>
              <a:t> </a:t>
            </a:r>
            <a:r>
              <a:rPr sz="2000" spc="-500" dirty="0">
                <a:solidFill>
                  <a:srgbClr val="C00000"/>
                </a:solidFill>
                <a:latin typeface="STIXGeneral"/>
                <a:cs typeface="STIXGeneral"/>
              </a:rPr>
              <a:t>…</a:t>
            </a:r>
            <a:r>
              <a:rPr sz="2000" spc="-175" dirty="0">
                <a:solidFill>
                  <a:srgbClr val="C00000"/>
                </a:solidFill>
                <a:latin typeface="STIXGeneral"/>
                <a:cs typeface="STIXGeneral"/>
              </a:rPr>
              <a:t> </a:t>
            </a:r>
            <a:r>
              <a:rPr sz="2000" spc="-90" dirty="0">
                <a:solidFill>
                  <a:srgbClr val="C00000"/>
                </a:solidFill>
                <a:latin typeface="STIXGeneral"/>
                <a:cs typeface="STIXGeneral"/>
              </a:rPr>
              <a:t>,</a:t>
            </a:r>
            <a:r>
              <a:rPr sz="2000" spc="-165" dirty="0">
                <a:solidFill>
                  <a:srgbClr val="C00000"/>
                </a:solidFill>
                <a:latin typeface="STIXGeneral"/>
                <a:cs typeface="STIXGeneral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STIXGeneral"/>
                <a:cs typeface="STIXGeneral"/>
              </a:rPr>
              <a:t>𝒙</a:t>
            </a:r>
            <a:r>
              <a:rPr sz="2250" spc="172" baseline="-14814" dirty="0">
                <a:solidFill>
                  <a:srgbClr val="C00000"/>
                </a:solidFill>
                <a:latin typeface="STIXGeneral"/>
                <a:cs typeface="STIXGeneral"/>
              </a:rPr>
              <a:t>𝒊</a:t>
            </a:r>
            <a:r>
              <a:rPr sz="2000" spc="-90" dirty="0">
                <a:solidFill>
                  <a:srgbClr val="C00000"/>
                </a:solidFill>
                <a:latin typeface="STIXGeneral"/>
                <a:cs typeface="STIXGeneral"/>
              </a:rPr>
              <a:t>,</a:t>
            </a:r>
            <a:r>
              <a:rPr sz="2000" spc="-165" dirty="0">
                <a:solidFill>
                  <a:srgbClr val="C00000"/>
                </a:solidFill>
                <a:latin typeface="STIXGeneral"/>
                <a:cs typeface="STIXGeneral"/>
              </a:rPr>
              <a:t> </a:t>
            </a:r>
            <a:r>
              <a:rPr sz="2000" spc="-500" dirty="0">
                <a:solidFill>
                  <a:srgbClr val="C00000"/>
                </a:solidFill>
                <a:latin typeface="STIXGeneral"/>
                <a:cs typeface="STIXGeneral"/>
              </a:rPr>
              <a:t>…</a:t>
            </a:r>
            <a:r>
              <a:rPr sz="2000" spc="-175" dirty="0">
                <a:solidFill>
                  <a:srgbClr val="C00000"/>
                </a:solidFill>
                <a:latin typeface="STIXGeneral"/>
                <a:cs typeface="STIXGeneral"/>
              </a:rPr>
              <a:t> </a:t>
            </a:r>
            <a:r>
              <a:rPr sz="2000" spc="-90" dirty="0">
                <a:solidFill>
                  <a:srgbClr val="C00000"/>
                </a:solidFill>
                <a:latin typeface="STIXGeneral"/>
                <a:cs typeface="STIXGeneral"/>
              </a:rPr>
              <a:t>,</a:t>
            </a:r>
            <a:r>
              <a:rPr sz="2000" spc="-165" dirty="0">
                <a:solidFill>
                  <a:srgbClr val="C00000"/>
                </a:solidFill>
                <a:latin typeface="STIXGeneral"/>
                <a:cs typeface="STIXGeneral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STIXGeneral"/>
                <a:cs typeface="STIXGeneral"/>
              </a:rPr>
              <a:t>𝒙</a:t>
            </a:r>
            <a:r>
              <a:rPr sz="2250" spc="352" baseline="-14814" dirty="0">
                <a:solidFill>
                  <a:srgbClr val="C00000"/>
                </a:solidFill>
                <a:latin typeface="STIXGeneral"/>
                <a:cs typeface="STIXGeneral"/>
              </a:rPr>
              <a:t>𝒏</a:t>
            </a:r>
            <a:endParaRPr sz="2250" baseline="-14814" dirty="0">
              <a:latin typeface="STIXGeneral"/>
              <a:cs typeface="STIXGener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40704" y="4529817"/>
            <a:ext cx="5462905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John,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Langley,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in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preprint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2013.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16295" y="4768596"/>
            <a:ext cx="16383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30" dirty="0">
                <a:solidFill>
                  <a:srgbClr val="20272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5FE89316-FAB8-CD44-B75C-3F460D895D77}"/>
                  </a:ext>
                </a:extLst>
              </p:cNvPr>
              <p:cNvSpPr txBox="1"/>
              <p:nvPr/>
            </p:nvSpPr>
            <p:spPr>
              <a:xfrm>
                <a:off x="1510520" y="1634591"/>
                <a:ext cx="1479379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5FE89316-FAB8-CD44-B75C-3F460D89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20" y="1634591"/>
                <a:ext cx="1479379" cy="760978"/>
              </a:xfrm>
              <a:prstGeom prst="rect">
                <a:avLst/>
              </a:prstGeom>
              <a:blipFill>
                <a:blip r:embed="rId2"/>
                <a:stretch>
                  <a:fillRect l="-2564" t="-116393" r="-20513" b="-1770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9B11701-463F-D249-BC3B-FD8A229A94CB}"/>
                  </a:ext>
                </a:extLst>
              </p:cNvPr>
              <p:cNvSpPr txBox="1"/>
              <p:nvPr/>
            </p:nvSpPr>
            <p:spPr>
              <a:xfrm>
                <a:off x="4689250" y="1636964"/>
                <a:ext cx="267579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9B11701-463F-D249-BC3B-FD8A229A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250" y="1636964"/>
                <a:ext cx="2675797" cy="756233"/>
              </a:xfrm>
              <a:prstGeom prst="rect">
                <a:avLst/>
              </a:prstGeom>
              <a:blipFill>
                <a:blip r:embed="rId3"/>
                <a:stretch>
                  <a:fillRect l="-474" t="-120000" r="-474" b="-1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4A116483-0E6B-044F-88E2-089995FA59BF}"/>
                  </a:ext>
                </a:extLst>
              </p:cNvPr>
              <p:cNvSpPr txBox="1"/>
              <p:nvPr/>
            </p:nvSpPr>
            <p:spPr>
              <a:xfrm>
                <a:off x="1425792" y="3446307"/>
                <a:ext cx="1500795" cy="751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4A116483-0E6B-044F-88E2-089995FA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92" y="3446307"/>
                <a:ext cx="1500795" cy="751296"/>
              </a:xfrm>
              <a:prstGeom prst="rect">
                <a:avLst/>
              </a:prstGeom>
              <a:blipFill>
                <a:blip r:embed="rId4"/>
                <a:stretch>
                  <a:fillRect l="-2521" t="-3333" r="-840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E818928-F4CF-9A48-8783-B7A98DA7B853}"/>
                  </a:ext>
                </a:extLst>
              </p:cNvPr>
              <p:cNvSpPr txBox="1"/>
              <p:nvPr/>
            </p:nvSpPr>
            <p:spPr>
              <a:xfrm>
                <a:off x="4572000" y="3405559"/>
                <a:ext cx="2455800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E818928-F4CF-9A48-8783-B7A98DA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05559"/>
                <a:ext cx="2455800" cy="832792"/>
              </a:xfrm>
              <a:prstGeom prst="rect">
                <a:avLst/>
              </a:prstGeom>
              <a:blipFill>
                <a:blip r:embed="rId5"/>
                <a:stretch>
                  <a:fillRect l="-2062" t="-3030" r="-3093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>
            <a:extLst>
              <a:ext uri="{FF2B5EF4-FFF2-40B4-BE49-F238E27FC236}">
                <a16:creationId xmlns:a16="http://schemas.microsoft.com/office/drawing/2014/main" id="{4BC42F10-BD2B-9578-39CD-0986C5310E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5FC47DE-B8AA-8FA4-80F2-0F2AA49F68A6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4837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K-Nearest</a:t>
            </a:r>
            <a:r>
              <a:rPr sz="3200" b="1" spc="-2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Neighbours</a:t>
            </a:r>
            <a:r>
              <a:rPr sz="3200" b="1" spc="-2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(KNN)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40" y="1165859"/>
            <a:ext cx="73088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most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common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label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k</a:t>
            </a:r>
            <a:r>
              <a:rPr sz="2000" i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instances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closer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new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instance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determines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its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label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distance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between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instances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calculated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(commonly)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using the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Euclidean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Distance: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91793" y="2319978"/>
            <a:ext cx="2140585" cy="1764030"/>
            <a:chOff x="5691793" y="2319978"/>
            <a:chExt cx="2140585" cy="1764030"/>
          </a:xfrm>
        </p:grpSpPr>
        <p:sp>
          <p:nvSpPr>
            <p:cNvPr id="11" name="object 11"/>
            <p:cNvSpPr/>
            <p:nvPr/>
          </p:nvSpPr>
          <p:spPr>
            <a:xfrm>
              <a:off x="5765679" y="2319978"/>
              <a:ext cx="0" cy="1188085"/>
            </a:xfrm>
            <a:custGeom>
              <a:avLst/>
              <a:gdLst/>
              <a:ahLst/>
              <a:cxnLst/>
              <a:rect l="l" t="t" r="r" b="b"/>
              <a:pathLst>
                <a:path h="1188085">
                  <a:moveTo>
                    <a:pt x="0" y="118782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1793" y="3421602"/>
              <a:ext cx="1860550" cy="0"/>
            </a:xfrm>
            <a:custGeom>
              <a:avLst/>
              <a:gdLst/>
              <a:ahLst/>
              <a:cxnLst/>
              <a:rect l="l" t="t" r="r" b="b"/>
              <a:pathLst>
                <a:path w="1860550">
                  <a:moveTo>
                    <a:pt x="0" y="0"/>
                  </a:moveTo>
                  <a:lnTo>
                    <a:pt x="18599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8764" y="2736319"/>
              <a:ext cx="108585" cy="109220"/>
            </a:xfrm>
            <a:custGeom>
              <a:avLst/>
              <a:gdLst/>
              <a:ahLst/>
              <a:cxnLst/>
              <a:rect l="l" t="t" r="r" b="b"/>
              <a:pathLst>
                <a:path w="108585" h="109219">
                  <a:moveTo>
                    <a:pt x="54117" y="0"/>
                  </a:moveTo>
                  <a:lnTo>
                    <a:pt x="33752" y="3985"/>
                  </a:lnTo>
                  <a:lnTo>
                    <a:pt x="15850" y="15942"/>
                  </a:lnTo>
                  <a:lnTo>
                    <a:pt x="3962" y="33947"/>
                  </a:lnTo>
                  <a:lnTo>
                    <a:pt x="0" y="54429"/>
                  </a:lnTo>
                  <a:lnTo>
                    <a:pt x="3962" y="74912"/>
                  </a:lnTo>
                  <a:lnTo>
                    <a:pt x="15850" y="92917"/>
                  </a:lnTo>
                  <a:lnTo>
                    <a:pt x="33752" y="104874"/>
                  </a:lnTo>
                  <a:lnTo>
                    <a:pt x="54117" y="108859"/>
                  </a:lnTo>
                  <a:lnTo>
                    <a:pt x="74481" y="104874"/>
                  </a:lnTo>
                  <a:lnTo>
                    <a:pt x="92383" y="92917"/>
                  </a:lnTo>
                  <a:lnTo>
                    <a:pt x="104272" y="74912"/>
                  </a:lnTo>
                  <a:lnTo>
                    <a:pt x="108234" y="54429"/>
                  </a:lnTo>
                  <a:lnTo>
                    <a:pt x="104272" y="33947"/>
                  </a:lnTo>
                  <a:lnTo>
                    <a:pt x="92383" y="15942"/>
                  </a:lnTo>
                  <a:lnTo>
                    <a:pt x="74481" y="3985"/>
                  </a:lnTo>
                  <a:lnTo>
                    <a:pt x="5411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88764" y="2736319"/>
              <a:ext cx="108585" cy="109220"/>
            </a:xfrm>
            <a:custGeom>
              <a:avLst/>
              <a:gdLst/>
              <a:ahLst/>
              <a:cxnLst/>
              <a:rect l="l" t="t" r="r" b="b"/>
              <a:pathLst>
                <a:path w="108585" h="109219">
                  <a:moveTo>
                    <a:pt x="92384" y="15942"/>
                  </a:moveTo>
                  <a:lnTo>
                    <a:pt x="104272" y="33947"/>
                  </a:lnTo>
                  <a:lnTo>
                    <a:pt x="108234" y="54429"/>
                  </a:lnTo>
                  <a:lnTo>
                    <a:pt x="104272" y="74911"/>
                  </a:lnTo>
                  <a:lnTo>
                    <a:pt x="92384" y="92917"/>
                  </a:lnTo>
                  <a:lnTo>
                    <a:pt x="74481" y="104874"/>
                  </a:lnTo>
                  <a:lnTo>
                    <a:pt x="54117" y="108859"/>
                  </a:lnTo>
                  <a:lnTo>
                    <a:pt x="33752" y="104874"/>
                  </a:lnTo>
                  <a:lnTo>
                    <a:pt x="15850" y="92917"/>
                  </a:lnTo>
                  <a:lnTo>
                    <a:pt x="3962" y="74911"/>
                  </a:lnTo>
                  <a:lnTo>
                    <a:pt x="0" y="54429"/>
                  </a:lnTo>
                  <a:lnTo>
                    <a:pt x="3962" y="33947"/>
                  </a:lnTo>
                  <a:lnTo>
                    <a:pt x="15850" y="15942"/>
                  </a:lnTo>
                  <a:lnTo>
                    <a:pt x="33752" y="3985"/>
                  </a:lnTo>
                  <a:lnTo>
                    <a:pt x="54117" y="0"/>
                  </a:lnTo>
                  <a:lnTo>
                    <a:pt x="74481" y="3985"/>
                  </a:lnTo>
                  <a:lnTo>
                    <a:pt x="92384" y="159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8911" y="2856382"/>
              <a:ext cx="114390" cy="1150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66256" y="2859459"/>
              <a:ext cx="108585" cy="109220"/>
            </a:xfrm>
            <a:custGeom>
              <a:avLst/>
              <a:gdLst/>
              <a:ahLst/>
              <a:cxnLst/>
              <a:rect l="l" t="t" r="r" b="b"/>
              <a:pathLst>
                <a:path w="108585" h="109219">
                  <a:moveTo>
                    <a:pt x="54117" y="0"/>
                  </a:moveTo>
                  <a:lnTo>
                    <a:pt x="33752" y="3985"/>
                  </a:lnTo>
                  <a:lnTo>
                    <a:pt x="15850" y="15942"/>
                  </a:lnTo>
                  <a:lnTo>
                    <a:pt x="3962" y="33948"/>
                  </a:lnTo>
                  <a:lnTo>
                    <a:pt x="0" y="54429"/>
                  </a:lnTo>
                  <a:lnTo>
                    <a:pt x="3962" y="74912"/>
                  </a:lnTo>
                  <a:lnTo>
                    <a:pt x="15850" y="92918"/>
                  </a:lnTo>
                  <a:lnTo>
                    <a:pt x="33752" y="104874"/>
                  </a:lnTo>
                  <a:lnTo>
                    <a:pt x="54117" y="108860"/>
                  </a:lnTo>
                  <a:lnTo>
                    <a:pt x="74482" y="104874"/>
                  </a:lnTo>
                  <a:lnTo>
                    <a:pt x="92384" y="92918"/>
                  </a:lnTo>
                  <a:lnTo>
                    <a:pt x="104272" y="74912"/>
                  </a:lnTo>
                  <a:lnTo>
                    <a:pt x="108234" y="54429"/>
                  </a:lnTo>
                  <a:lnTo>
                    <a:pt x="104272" y="33948"/>
                  </a:lnTo>
                  <a:lnTo>
                    <a:pt x="92384" y="15942"/>
                  </a:lnTo>
                  <a:lnTo>
                    <a:pt x="74482" y="3985"/>
                  </a:lnTo>
                  <a:lnTo>
                    <a:pt x="5411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66256" y="2859459"/>
              <a:ext cx="108585" cy="109220"/>
            </a:xfrm>
            <a:custGeom>
              <a:avLst/>
              <a:gdLst/>
              <a:ahLst/>
              <a:cxnLst/>
              <a:rect l="l" t="t" r="r" b="b"/>
              <a:pathLst>
                <a:path w="108585" h="109219">
                  <a:moveTo>
                    <a:pt x="92384" y="15942"/>
                  </a:moveTo>
                  <a:lnTo>
                    <a:pt x="104272" y="33947"/>
                  </a:lnTo>
                  <a:lnTo>
                    <a:pt x="108234" y="54429"/>
                  </a:lnTo>
                  <a:lnTo>
                    <a:pt x="104272" y="74911"/>
                  </a:lnTo>
                  <a:lnTo>
                    <a:pt x="92384" y="92917"/>
                  </a:lnTo>
                  <a:lnTo>
                    <a:pt x="74481" y="104874"/>
                  </a:lnTo>
                  <a:lnTo>
                    <a:pt x="54117" y="108859"/>
                  </a:lnTo>
                  <a:lnTo>
                    <a:pt x="33752" y="104874"/>
                  </a:lnTo>
                  <a:lnTo>
                    <a:pt x="15850" y="92917"/>
                  </a:lnTo>
                  <a:lnTo>
                    <a:pt x="3962" y="74911"/>
                  </a:lnTo>
                  <a:lnTo>
                    <a:pt x="0" y="54429"/>
                  </a:lnTo>
                  <a:lnTo>
                    <a:pt x="3962" y="33947"/>
                  </a:lnTo>
                  <a:lnTo>
                    <a:pt x="15850" y="15942"/>
                  </a:lnTo>
                  <a:lnTo>
                    <a:pt x="33752" y="3985"/>
                  </a:lnTo>
                  <a:lnTo>
                    <a:pt x="54117" y="0"/>
                  </a:lnTo>
                  <a:lnTo>
                    <a:pt x="74481" y="3985"/>
                  </a:lnTo>
                  <a:lnTo>
                    <a:pt x="92384" y="159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3658" y="2536214"/>
              <a:ext cx="114390" cy="1150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3178" y="2487203"/>
              <a:ext cx="114390" cy="1150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9122" y="2536214"/>
              <a:ext cx="114390" cy="1150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9247" y="2408637"/>
              <a:ext cx="114390" cy="1150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3833" y="2628570"/>
              <a:ext cx="114390" cy="1150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4368" y="2898548"/>
              <a:ext cx="1227441" cy="11853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08542" y="3680460"/>
            <a:ext cx="1558925" cy="4953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Calibri"/>
                <a:cs typeface="Calibri"/>
              </a:rPr>
              <a:t>New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Calibri"/>
                <a:cs typeface="Calibri"/>
              </a:rPr>
              <a:t>3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nearest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neighbours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301" y="4255879"/>
            <a:ext cx="143216" cy="1439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008541" y="4216272"/>
            <a:ext cx="53784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Predict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8619" y="4216272"/>
            <a:ext cx="95186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label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717" y="4538961"/>
            <a:ext cx="8818880" cy="180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Pfahringer,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B.,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Read,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&amp;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Efficient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via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probabilistic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adaptive windows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28th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symposium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applied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computing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(2013).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25820" y="4768596"/>
            <a:ext cx="15430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-45" dirty="0">
                <a:solidFill>
                  <a:srgbClr val="20272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CE82F7-7FBF-EC4E-902F-7D3A3AD3F094}"/>
                  </a:ext>
                </a:extLst>
              </p:cNvPr>
              <p:cNvSpPr txBox="1"/>
              <p:nvPr/>
            </p:nvSpPr>
            <p:spPr>
              <a:xfrm>
                <a:off x="990600" y="2913889"/>
                <a:ext cx="26784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7CE82F7-7FBF-EC4E-902F-7D3A3A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13889"/>
                <a:ext cx="2678426" cy="818366"/>
              </a:xfrm>
              <a:prstGeom prst="rect">
                <a:avLst/>
              </a:prstGeom>
              <a:blipFill>
                <a:blip r:embed="rId8"/>
                <a:stretch>
                  <a:fillRect l="-1896" t="-103077" b="-16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4">
            <a:extLst>
              <a:ext uri="{FF2B5EF4-FFF2-40B4-BE49-F238E27FC236}">
                <a16:creationId xmlns:a16="http://schemas.microsoft.com/office/drawing/2014/main" id="{F5E79A8C-C5DB-9270-97B2-4E4E372286B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4C821D7E-CD89-145D-41F4-5EE42BEFD44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96012"/>
            <a:ext cx="61275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202729"/>
                </a:solidFill>
                <a:latin typeface="Calibri"/>
                <a:cs typeface="Calibri"/>
              </a:rPr>
              <a:t>Online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K-Nearest</a:t>
            </a:r>
            <a:r>
              <a:rPr sz="3200" b="1" spc="-2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02729"/>
                </a:solidFill>
                <a:latin typeface="Calibri"/>
                <a:cs typeface="Calibri"/>
              </a:rPr>
              <a:t>Neighbours</a:t>
            </a:r>
            <a:r>
              <a:rPr sz="3200" b="1" spc="-2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02729"/>
                </a:solidFill>
                <a:latin typeface="Calibri"/>
                <a:cs typeface="Calibri"/>
              </a:rPr>
              <a:t>(KNN)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8" y="827532"/>
            <a:ext cx="601035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>
                <a:solidFill>
                  <a:srgbClr val="202729"/>
                </a:solidFill>
                <a:latin typeface="Calibri"/>
                <a:cs typeface="Calibri"/>
              </a:rPr>
              <a:t>Use</a:t>
            </a:r>
            <a:r>
              <a:rPr sz="2000" spc="-5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US" sz="2000" i="1" spc="-5" dirty="0">
                <a:solidFill>
                  <a:srgbClr val="202729"/>
                </a:solidFill>
                <a:latin typeface="Calibri"/>
                <a:cs typeface="Calibri"/>
              </a:rPr>
              <a:t>fixed size</a:t>
            </a:r>
            <a:r>
              <a:rPr lang="en-US"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sliding window</a:t>
            </a:r>
            <a:r>
              <a:rPr sz="2000" i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save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instances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4808" y="1541048"/>
            <a:ext cx="2393950" cy="1800225"/>
            <a:chOff x="984808" y="1541048"/>
            <a:chExt cx="2393950" cy="1800225"/>
          </a:xfrm>
        </p:grpSpPr>
        <p:sp>
          <p:nvSpPr>
            <p:cNvPr id="5" name="object 5"/>
            <p:cNvSpPr/>
            <p:nvPr/>
          </p:nvSpPr>
          <p:spPr>
            <a:xfrm>
              <a:off x="1096754" y="1541048"/>
              <a:ext cx="0" cy="1800225"/>
            </a:xfrm>
            <a:custGeom>
              <a:avLst/>
              <a:gdLst/>
              <a:ahLst/>
              <a:cxnLst/>
              <a:rect l="l" t="t" r="r" b="b"/>
              <a:pathLst>
                <a:path h="1800225">
                  <a:moveTo>
                    <a:pt x="0" y="179972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4808" y="3210166"/>
              <a:ext cx="2393950" cy="0"/>
            </a:xfrm>
            <a:custGeom>
              <a:avLst/>
              <a:gdLst/>
              <a:ahLst/>
              <a:cxnLst/>
              <a:rect l="l" t="t" r="r" b="b"/>
              <a:pathLst>
                <a:path w="2393950">
                  <a:moveTo>
                    <a:pt x="0" y="0"/>
                  </a:moveTo>
                  <a:lnTo>
                    <a:pt x="239365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8594" y="2171863"/>
              <a:ext cx="164465" cy="165100"/>
            </a:xfrm>
            <a:custGeom>
              <a:avLst/>
              <a:gdLst/>
              <a:ahLst/>
              <a:cxnLst/>
              <a:rect l="l" t="t" r="r" b="b"/>
              <a:pathLst>
                <a:path w="164465" h="165100">
                  <a:moveTo>
                    <a:pt x="81995" y="0"/>
                  </a:moveTo>
                  <a:lnTo>
                    <a:pt x="51140" y="6038"/>
                  </a:lnTo>
                  <a:lnTo>
                    <a:pt x="24015" y="24154"/>
                  </a:lnTo>
                  <a:lnTo>
                    <a:pt x="6003" y="51436"/>
                  </a:lnTo>
                  <a:lnTo>
                    <a:pt x="0" y="82469"/>
                  </a:lnTo>
                  <a:lnTo>
                    <a:pt x="6003" y="113502"/>
                  </a:lnTo>
                  <a:lnTo>
                    <a:pt x="24015" y="140783"/>
                  </a:lnTo>
                  <a:lnTo>
                    <a:pt x="51140" y="158899"/>
                  </a:lnTo>
                  <a:lnTo>
                    <a:pt x="81995" y="164937"/>
                  </a:lnTo>
                  <a:lnTo>
                    <a:pt x="112850" y="158899"/>
                  </a:lnTo>
                  <a:lnTo>
                    <a:pt x="139975" y="140783"/>
                  </a:lnTo>
                  <a:lnTo>
                    <a:pt x="157986" y="113502"/>
                  </a:lnTo>
                  <a:lnTo>
                    <a:pt x="163991" y="82469"/>
                  </a:lnTo>
                  <a:lnTo>
                    <a:pt x="157986" y="51436"/>
                  </a:lnTo>
                  <a:lnTo>
                    <a:pt x="139975" y="24154"/>
                  </a:lnTo>
                  <a:lnTo>
                    <a:pt x="112850" y="6038"/>
                  </a:lnTo>
                  <a:lnTo>
                    <a:pt x="8199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594" y="2171863"/>
              <a:ext cx="164465" cy="165100"/>
            </a:xfrm>
            <a:custGeom>
              <a:avLst/>
              <a:gdLst/>
              <a:ahLst/>
              <a:cxnLst/>
              <a:rect l="l" t="t" r="r" b="b"/>
              <a:pathLst>
                <a:path w="164465" h="165100">
                  <a:moveTo>
                    <a:pt x="139974" y="24154"/>
                  </a:moveTo>
                  <a:lnTo>
                    <a:pt x="157986" y="51435"/>
                  </a:lnTo>
                  <a:lnTo>
                    <a:pt x="163990" y="82468"/>
                  </a:lnTo>
                  <a:lnTo>
                    <a:pt x="157986" y="113502"/>
                  </a:lnTo>
                  <a:lnTo>
                    <a:pt x="139974" y="140783"/>
                  </a:lnTo>
                  <a:lnTo>
                    <a:pt x="112849" y="158899"/>
                  </a:lnTo>
                  <a:lnTo>
                    <a:pt x="81994" y="164937"/>
                  </a:lnTo>
                  <a:lnTo>
                    <a:pt x="51139" y="158899"/>
                  </a:lnTo>
                  <a:lnTo>
                    <a:pt x="24015" y="140783"/>
                  </a:lnTo>
                  <a:lnTo>
                    <a:pt x="6003" y="113502"/>
                  </a:lnTo>
                  <a:lnTo>
                    <a:pt x="0" y="82468"/>
                  </a:lnTo>
                  <a:lnTo>
                    <a:pt x="6003" y="51435"/>
                  </a:lnTo>
                  <a:lnTo>
                    <a:pt x="24015" y="24154"/>
                  </a:lnTo>
                  <a:lnTo>
                    <a:pt x="51139" y="6038"/>
                  </a:lnTo>
                  <a:lnTo>
                    <a:pt x="81994" y="0"/>
                  </a:lnTo>
                  <a:lnTo>
                    <a:pt x="112849" y="6038"/>
                  </a:lnTo>
                  <a:lnTo>
                    <a:pt x="139974" y="241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3056" y="2353776"/>
              <a:ext cx="173318" cy="1742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62976" y="2358439"/>
              <a:ext cx="164465" cy="165100"/>
            </a:xfrm>
            <a:custGeom>
              <a:avLst/>
              <a:gdLst/>
              <a:ahLst/>
              <a:cxnLst/>
              <a:rect l="l" t="t" r="r" b="b"/>
              <a:pathLst>
                <a:path w="164465" h="165100">
                  <a:moveTo>
                    <a:pt x="81995" y="0"/>
                  </a:moveTo>
                  <a:lnTo>
                    <a:pt x="51140" y="6038"/>
                  </a:lnTo>
                  <a:lnTo>
                    <a:pt x="24015" y="24155"/>
                  </a:lnTo>
                  <a:lnTo>
                    <a:pt x="6003" y="51436"/>
                  </a:lnTo>
                  <a:lnTo>
                    <a:pt x="0" y="82469"/>
                  </a:lnTo>
                  <a:lnTo>
                    <a:pt x="6003" y="113502"/>
                  </a:lnTo>
                  <a:lnTo>
                    <a:pt x="24015" y="140783"/>
                  </a:lnTo>
                  <a:lnTo>
                    <a:pt x="51140" y="158899"/>
                  </a:lnTo>
                  <a:lnTo>
                    <a:pt x="81995" y="164938"/>
                  </a:lnTo>
                  <a:lnTo>
                    <a:pt x="112850" y="158899"/>
                  </a:lnTo>
                  <a:lnTo>
                    <a:pt x="139975" y="140783"/>
                  </a:lnTo>
                  <a:lnTo>
                    <a:pt x="157987" y="113502"/>
                  </a:lnTo>
                  <a:lnTo>
                    <a:pt x="163991" y="82469"/>
                  </a:lnTo>
                  <a:lnTo>
                    <a:pt x="157987" y="51436"/>
                  </a:lnTo>
                  <a:lnTo>
                    <a:pt x="139975" y="24155"/>
                  </a:lnTo>
                  <a:lnTo>
                    <a:pt x="112850" y="6038"/>
                  </a:lnTo>
                  <a:lnTo>
                    <a:pt x="8199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2977" y="2358439"/>
              <a:ext cx="164465" cy="165100"/>
            </a:xfrm>
            <a:custGeom>
              <a:avLst/>
              <a:gdLst/>
              <a:ahLst/>
              <a:cxnLst/>
              <a:rect l="l" t="t" r="r" b="b"/>
              <a:pathLst>
                <a:path w="164465" h="165100">
                  <a:moveTo>
                    <a:pt x="139974" y="24154"/>
                  </a:moveTo>
                  <a:lnTo>
                    <a:pt x="157986" y="51435"/>
                  </a:lnTo>
                  <a:lnTo>
                    <a:pt x="163990" y="82468"/>
                  </a:lnTo>
                  <a:lnTo>
                    <a:pt x="157986" y="113502"/>
                  </a:lnTo>
                  <a:lnTo>
                    <a:pt x="139974" y="140783"/>
                  </a:lnTo>
                  <a:lnTo>
                    <a:pt x="112849" y="158899"/>
                  </a:lnTo>
                  <a:lnTo>
                    <a:pt x="81994" y="164937"/>
                  </a:lnTo>
                  <a:lnTo>
                    <a:pt x="51139" y="158899"/>
                  </a:lnTo>
                  <a:lnTo>
                    <a:pt x="24015" y="140783"/>
                  </a:lnTo>
                  <a:lnTo>
                    <a:pt x="6003" y="113502"/>
                  </a:lnTo>
                  <a:lnTo>
                    <a:pt x="0" y="82468"/>
                  </a:lnTo>
                  <a:lnTo>
                    <a:pt x="6003" y="51435"/>
                  </a:lnTo>
                  <a:lnTo>
                    <a:pt x="24015" y="24154"/>
                  </a:lnTo>
                  <a:lnTo>
                    <a:pt x="51139" y="6038"/>
                  </a:lnTo>
                  <a:lnTo>
                    <a:pt x="81994" y="0"/>
                  </a:lnTo>
                  <a:lnTo>
                    <a:pt x="112849" y="6038"/>
                  </a:lnTo>
                  <a:lnTo>
                    <a:pt x="139974" y="241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826" y="1868676"/>
              <a:ext cx="173318" cy="174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313" y="1794418"/>
              <a:ext cx="173317" cy="174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9428" y="1868676"/>
              <a:ext cx="173318" cy="1742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2045" y="2534756"/>
              <a:ext cx="173318" cy="1742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893" y="2634014"/>
              <a:ext cx="173318" cy="174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273" y="2864247"/>
              <a:ext cx="173318" cy="174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3117" y="2736631"/>
              <a:ext cx="173318" cy="1742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253" y="1675380"/>
              <a:ext cx="173318" cy="1742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9293" y="2008609"/>
              <a:ext cx="173318" cy="1742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89507" y="3241548"/>
            <a:ext cx="1481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t,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=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62922" y="1666002"/>
            <a:ext cx="2657475" cy="2396490"/>
            <a:chOff x="5125081" y="1606251"/>
            <a:chExt cx="2657475" cy="2396490"/>
          </a:xfrm>
        </p:grpSpPr>
        <p:sp>
          <p:nvSpPr>
            <p:cNvPr id="23" name="object 23"/>
            <p:cNvSpPr/>
            <p:nvPr/>
          </p:nvSpPr>
          <p:spPr>
            <a:xfrm>
              <a:off x="5644096" y="1618951"/>
              <a:ext cx="0" cy="1677035"/>
            </a:xfrm>
            <a:custGeom>
              <a:avLst/>
              <a:gdLst/>
              <a:ahLst/>
              <a:cxnLst/>
              <a:rect l="l" t="t" r="r" b="b"/>
              <a:pathLst>
                <a:path h="1677035">
                  <a:moveTo>
                    <a:pt x="0" y="167659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39808" y="3173876"/>
              <a:ext cx="2230120" cy="0"/>
            </a:xfrm>
            <a:custGeom>
              <a:avLst/>
              <a:gdLst/>
              <a:ahLst/>
              <a:cxnLst/>
              <a:rect l="l" t="t" r="r" b="b"/>
              <a:pathLst>
                <a:path w="2230120">
                  <a:moveTo>
                    <a:pt x="0" y="0"/>
                  </a:moveTo>
                  <a:lnTo>
                    <a:pt x="22298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7287" y="2376076"/>
              <a:ext cx="161460" cy="1623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8151" y="1924163"/>
              <a:ext cx="161460" cy="1623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4602" y="1854986"/>
              <a:ext cx="161460" cy="1623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2175" y="1924163"/>
              <a:ext cx="161460" cy="1623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7772" y="2544675"/>
              <a:ext cx="161460" cy="1623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0149" y="2637142"/>
              <a:ext cx="161460" cy="1623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002" y="2851622"/>
              <a:ext cx="161460" cy="1623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826" y="2732737"/>
              <a:ext cx="161460" cy="1623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1108" y="1744092"/>
              <a:ext cx="161460" cy="1623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2894" y="2054523"/>
              <a:ext cx="161460" cy="1623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5081" y="2202262"/>
              <a:ext cx="1003900" cy="179999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923697" y="3283011"/>
            <a:ext cx="937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Time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t+1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61034" y="3928171"/>
            <a:ext cx="218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Forgot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oldest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instance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29797" y="2315593"/>
            <a:ext cx="1383665" cy="2094864"/>
            <a:chOff x="7064484" y="2255842"/>
            <a:chExt cx="1383665" cy="2094864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4484" y="2255842"/>
              <a:ext cx="475611" cy="18627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0095" y="2255842"/>
              <a:ext cx="908029" cy="2318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4484" y="2255842"/>
              <a:ext cx="1383640" cy="209462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4484" y="4118630"/>
              <a:ext cx="908028" cy="2318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72512" y="2487683"/>
              <a:ext cx="475612" cy="1862787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50867" y="4508976"/>
            <a:ext cx="8818880" cy="1564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Pfahringer,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B.,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Read,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&amp;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Efficient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via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probabilistic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adaptive windows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28th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symposium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applied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computing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(2013).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43282" y="4768596"/>
            <a:ext cx="9969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20" dirty="0">
                <a:solidFill>
                  <a:srgbClr val="202729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2672E8A-FF1F-5C45-A6BB-3A2A168212D2}"/>
              </a:ext>
            </a:extLst>
          </p:cNvPr>
          <p:cNvSpPr txBox="1"/>
          <p:nvPr/>
        </p:nvSpPr>
        <p:spPr>
          <a:xfrm>
            <a:off x="5410597" y="4173817"/>
            <a:ext cx="202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Latest instance added</a:t>
            </a: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DB8D3A68-7175-1249-490E-766EF9E41D8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99D20296-BE51-EEAA-909D-E73DA9DEFADA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96012"/>
            <a:ext cx="66961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202729"/>
                </a:solidFill>
                <a:latin typeface="Calibri"/>
                <a:cs typeface="Calibri"/>
              </a:rPr>
              <a:t>Online KNN with ADWIN</a:t>
            </a:r>
            <a:r>
              <a:rPr lang="en-GB" sz="3200" b="1" spc="-2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GB" sz="3200" b="1" dirty="0">
                <a:solidFill>
                  <a:srgbClr val="202729"/>
                </a:solidFill>
                <a:latin typeface="Calibri"/>
                <a:cs typeface="Calibri"/>
              </a:rPr>
              <a:t>(KNN-ADWIN)</a:t>
            </a: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38" y="827532"/>
            <a:ext cx="837255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202729"/>
                </a:solidFill>
                <a:latin typeface="Calibri"/>
                <a:cs typeface="Calibri"/>
              </a:rPr>
              <a:t>If a concept drift occurs, with KNN there is the risk that the instances saved into the window belong to the old concept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Use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202729"/>
                </a:solidFill>
                <a:latin typeface="Calibri"/>
                <a:cs typeface="Calibri"/>
              </a:rPr>
              <a:t>ADWIN to </a:t>
            </a:r>
            <a:r>
              <a:rPr lang="en-US" sz="2000" i="1" spc="-5" dirty="0">
                <a:solidFill>
                  <a:srgbClr val="202729"/>
                </a:solidFill>
                <a:latin typeface="Calibri"/>
                <a:cs typeface="Calibri"/>
              </a:rPr>
              <a:t>automatically</a:t>
            </a:r>
            <a:r>
              <a:rPr lang="en-US" sz="2000" spc="-5" dirty="0">
                <a:solidFill>
                  <a:srgbClr val="202729"/>
                </a:solidFill>
                <a:latin typeface="Calibri"/>
                <a:cs typeface="Calibri"/>
              </a:rPr>
              <a:t> set the </a:t>
            </a:r>
            <a:r>
              <a:rPr lang="en-US" sz="2000" i="1" spc="-5" dirty="0">
                <a:solidFill>
                  <a:srgbClr val="202729"/>
                </a:solidFill>
                <a:latin typeface="Calibri"/>
                <a:cs typeface="Calibri"/>
              </a:rPr>
              <a:t>size </a:t>
            </a:r>
            <a:r>
              <a:rPr lang="en-US" sz="2000" spc="-5" dirty="0">
                <a:solidFill>
                  <a:srgbClr val="202729"/>
                </a:solidFill>
                <a:latin typeface="Calibri"/>
                <a:cs typeface="Calibri"/>
              </a:rPr>
              <a:t>of the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sliding window</a:t>
            </a:r>
            <a:r>
              <a:rPr sz="2000" i="1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save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instances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0867" y="4508976"/>
            <a:ext cx="8818880" cy="1564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Pfahringer,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B.,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Read,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&amp;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Efficient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via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probabilistic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adaptive windows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28th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symposium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applied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computing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(2013).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43282" y="4768596"/>
            <a:ext cx="9969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20" dirty="0">
                <a:solidFill>
                  <a:srgbClr val="202729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6245E40-2822-956B-3889-47CD8127A26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rgbClr val="000000"/>
                </a:solidFill>
              </a:rPr>
              <a:t>16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11</a:t>
            </a:r>
            <a:r>
              <a:rPr lang="en-US" spc="-10" dirty="0">
                <a:solidFill>
                  <a:srgbClr val="000000"/>
                </a:solidFill>
              </a:rPr>
              <a:t>-</a:t>
            </a:r>
            <a:r>
              <a:rPr lang="en-US" spc="5" dirty="0">
                <a:solidFill>
                  <a:srgbClr val="000000"/>
                </a:solidFill>
              </a:rPr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91A0D17-ECC3-1AB1-5509-F4A3D9DA419E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52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8692</TotalTime>
  <Words>1383</Words>
  <Application>Microsoft Macintosh PowerPoint</Application>
  <PresentationFormat>Presentazione su schermo (16:9)</PresentationFormat>
  <Paragraphs>250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Calibri-BoldItalic</vt:lpstr>
      <vt:lpstr>Cambria Math</vt:lpstr>
      <vt:lpstr>STIXGeneral</vt:lpstr>
      <vt:lpstr>Wingdings</vt:lpstr>
      <vt:lpstr>Office Theme</vt:lpstr>
      <vt:lpstr>Presentazione standard di PowerPoint</vt:lpstr>
      <vt:lpstr>Presentazione standard di PowerPoint</vt:lpstr>
      <vt:lpstr>Credits</vt:lpstr>
      <vt:lpstr>SML Classification models</vt:lpstr>
      <vt:lpstr>Naïve Bayes</vt:lpstr>
      <vt:lpstr>Naïve Bayes</vt:lpstr>
      <vt:lpstr>K-Nearest Neighbours (KNN)</vt:lpstr>
      <vt:lpstr>Online K-Nearest Neighbours (KNN)</vt:lpstr>
      <vt:lpstr>Online KNN with ADWIN (KNN-ADWIN)</vt:lpstr>
      <vt:lpstr>Decision Trees Recommending drinks</vt:lpstr>
      <vt:lpstr>Decision Trees Recommending drinks</vt:lpstr>
      <vt:lpstr>Decision Trees</vt:lpstr>
      <vt:lpstr>Hoeffding Trees (VFDT)</vt:lpstr>
      <vt:lpstr>Hoeffding Trees (VFDT)</vt:lpstr>
      <vt:lpstr>Hoeffding Trees (VFDT)</vt:lpstr>
      <vt:lpstr>Hoeffding Trees (VFDT)</vt:lpstr>
      <vt:lpstr>Hoeffding Trees (VFDT)</vt:lpstr>
      <vt:lpstr>Concept Adapting VFDT (CVFDT)</vt:lpstr>
      <vt:lpstr>Hoeffding Adaptive Tree (HAT)</vt:lpstr>
      <vt:lpstr>CASH problem and AutoML</vt:lpstr>
      <vt:lpstr>CASH problem with SML</vt:lpstr>
      <vt:lpstr>EvoAutoML</vt:lpstr>
      <vt:lpstr>EXERCISE 3: Stream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Alessio Bernardo</cp:lastModifiedBy>
  <cp:revision>36</cp:revision>
  <dcterms:created xsi:type="dcterms:W3CDTF">2022-03-10T12:55:33Z</dcterms:created>
  <dcterms:modified xsi:type="dcterms:W3CDTF">2022-11-16T14:43:28Z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2021-06-30T00:00:00Z</vt:filetime>
  </property>
  <property fmtid="{D5CDD505-2E9C-101B-9397-08002B2CF9AE}" pid="3" name="LastSaved">
    <vt:filetime>2022-03-10T00:00:00Z</vt:filetime>
  </property>
</Properties>
</file>