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0" r:id="rId7"/>
    <p:sldId id="284" r:id="rId8"/>
    <p:sldId id="283" r:id="rId9"/>
    <p:sldId id="261" r:id="rId10"/>
    <p:sldId id="281" r:id="rId11"/>
    <p:sldId id="277" r:id="rId12"/>
    <p:sldId id="285" r:id="rId13"/>
    <p:sldId id="286" r:id="rId14"/>
    <p:sldId id="279" r:id="rId15"/>
    <p:sldId id="278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0" r:id="rId24"/>
    <p:sldId id="271" r:id="rId25"/>
    <p:sldId id="272" r:id="rId26"/>
    <p:sldId id="276" r:id="rId27"/>
  </p:sldIdLst>
  <p:sldSz cx="9144000" cy="5143500" type="screen16x9"/>
  <p:notesSz cx="9144000" cy="5143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6"/>
    <p:restoredTop sz="96197"/>
  </p:normalViewPr>
  <p:slideViewPr>
    <p:cSldViewPr>
      <p:cViewPr varScale="1">
        <p:scale>
          <a:sx n="165" d="100"/>
          <a:sy n="165" d="100"/>
        </p:scale>
        <p:origin x="2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5B709-AA57-084B-87A8-760D29DDA2F1}" type="datetimeFigureOut">
              <a:rPr lang="it-IT" smtClean="0"/>
              <a:t>04/11/22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0B78-EEE3-C140-9976-4961A59A86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5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47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quindi in SML ci sono più opportunità di creare cose perché i dati evolvono nel tempo w.r.t. ML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34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64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22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medium.com</a:t>
            </a:r>
            <a:r>
              <a:rPr lang="it-IT" dirty="0"/>
              <a:t>/@mp32445/understanding-bias-variance-tradeoff-ca59a22e2a83</a:t>
            </a:r>
          </a:p>
          <a:p>
            <a:r>
              <a:rPr lang="it-IT" dirty="0"/>
              <a:t>http://www.r2d3.us/visual-intro-to-machine-learning-part-2/</a:t>
            </a:r>
          </a:p>
          <a:p>
            <a:r>
              <a:rPr lang="it-IT" dirty="0"/>
              <a:t>https://</a:t>
            </a:r>
            <a:r>
              <a:rPr lang="it-IT" dirty="0" err="1"/>
              <a:t>brookewenig.com</a:t>
            </a:r>
            <a:r>
              <a:rPr lang="it-IT" dirty="0"/>
              <a:t>/</a:t>
            </a:r>
            <a:r>
              <a:rPr lang="it-IT" dirty="0" err="1"/>
              <a:t>RandomForests.html</a:t>
            </a:r>
            <a:r>
              <a:rPr lang="it-IT" dirty="0"/>
              <a:t>#/2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24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brookewenig.com</a:t>
            </a:r>
            <a:r>
              <a:rPr lang="it-IT" dirty="0"/>
              <a:t>/</a:t>
            </a:r>
            <a:r>
              <a:rPr lang="it-IT" dirty="0" err="1"/>
              <a:t>RandomForests.html</a:t>
            </a:r>
            <a:r>
              <a:rPr lang="it-IT" dirty="0"/>
              <a:t>#/5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7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brookewenig.com</a:t>
            </a:r>
            <a:r>
              <a:rPr lang="it-IT" dirty="0"/>
              <a:t>/</a:t>
            </a:r>
            <a:r>
              <a:rPr lang="it-IT" dirty="0" err="1"/>
              <a:t>RandomForests.html</a:t>
            </a:r>
            <a:r>
              <a:rPr lang="it-IT" dirty="0"/>
              <a:t>#/5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77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97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best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with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weights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compute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update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coefficient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scalar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account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ensemble model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update the strong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new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coefficient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compute new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weights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to focus on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(weights of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wrongly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weights of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correctly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predicted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43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(visual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brookewenig.com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RandomForests.html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#/23</a:t>
            </a: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best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pseudo-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opposite of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strong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compute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step size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the ensemble model in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new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update the ensemble model by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new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step size (make a step of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descent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compute new pseudo-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indicate, for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direction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to update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ensemble model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predictions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91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split the training data in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folds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data of the first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for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L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make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second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</a:t>
            </a: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meta-model on the second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 by the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learners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inputs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10B78-EEE3-C140-9976-4961A59A862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44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19050">
            <a:solidFill>
              <a:srgbClr val="63D2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174" y="1971548"/>
            <a:ext cx="79656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9174" y="3236467"/>
            <a:ext cx="7965650" cy="76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05</a:t>
            </a:r>
            <a:r>
              <a:rPr spc="-10" dirty="0"/>
              <a:t>-</a:t>
            </a:r>
            <a:r>
              <a:rPr spc="5" dirty="0"/>
              <a:t>07</a:t>
            </a:r>
            <a:r>
              <a:rPr spc="-10" dirty="0"/>
              <a:t>-</a:t>
            </a:r>
            <a:r>
              <a:rPr spc="5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‹N›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05</a:t>
            </a:r>
            <a:r>
              <a:rPr spc="-10" dirty="0"/>
              <a:t>-</a:t>
            </a:r>
            <a:r>
              <a:rPr spc="5" dirty="0"/>
              <a:t>07</a:t>
            </a:r>
            <a:r>
              <a:rPr spc="-10" dirty="0"/>
              <a:t>-</a:t>
            </a:r>
            <a:r>
              <a:rPr spc="5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‹N›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05</a:t>
            </a:r>
            <a:r>
              <a:rPr spc="-10" dirty="0"/>
              <a:t>-</a:t>
            </a:r>
            <a:r>
              <a:rPr spc="5" dirty="0"/>
              <a:t>07</a:t>
            </a:r>
            <a:r>
              <a:rPr spc="-10" dirty="0"/>
              <a:t>-</a:t>
            </a:r>
            <a:r>
              <a:rPr spc="5" dirty="0"/>
              <a:t>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‹N›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05</a:t>
            </a:r>
            <a:r>
              <a:rPr spc="-10" dirty="0"/>
              <a:t>-</a:t>
            </a:r>
            <a:r>
              <a:rPr spc="5" dirty="0"/>
              <a:t>07</a:t>
            </a:r>
            <a:r>
              <a:rPr spc="-10" dirty="0"/>
              <a:t>-</a:t>
            </a:r>
            <a:r>
              <a:rPr spc="5"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‹N›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05</a:t>
            </a:r>
            <a:r>
              <a:rPr spc="-10" dirty="0"/>
              <a:t>-</a:t>
            </a:r>
            <a:r>
              <a:rPr spc="5" dirty="0"/>
              <a:t>07</a:t>
            </a:r>
            <a:r>
              <a:rPr spc="-10" dirty="0"/>
              <a:t>-</a:t>
            </a:r>
            <a:r>
              <a:rPr spc="5" dirty="0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‹N›</a:t>
            </a:fld>
            <a:endParaRPr spc="-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9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4000" y="0"/>
                </a:moveTo>
                <a:lnTo>
                  <a:pt x="0" y="0"/>
                </a:lnTo>
                <a:lnTo>
                  <a:pt x="0" y="97800"/>
                </a:lnTo>
                <a:lnTo>
                  <a:pt x="9144000" y="97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3D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5" y="96012"/>
            <a:ext cx="8724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027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698" y="1043940"/>
            <a:ext cx="8314602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5" dirty="0"/>
              <a:t>05</a:t>
            </a:r>
            <a:r>
              <a:rPr spc="-10" dirty="0"/>
              <a:t>-</a:t>
            </a:r>
            <a:r>
              <a:rPr spc="5" dirty="0"/>
              <a:t>07</a:t>
            </a:r>
            <a:r>
              <a:rPr spc="-10" dirty="0"/>
              <a:t>-</a:t>
            </a:r>
            <a:r>
              <a:rPr spc="5"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02729"/>
                </a:solidFill>
                <a:latin typeface="Arial"/>
                <a:cs typeface="Arial"/>
              </a:defRPr>
            </a:lvl1pPr>
          </a:lstStyle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‹N›</a:t>
            </a:fld>
            <a:endParaRPr spc="-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619" y="1966976"/>
            <a:ext cx="8132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4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(SML)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3445" y="4758435"/>
            <a:ext cx="68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174" y="3236467"/>
            <a:ext cx="5069205" cy="7565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Alessio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Bernard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-202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74307" y="4538961"/>
            <a:ext cx="27720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dirty="0">
                <a:latin typeface="Calibri"/>
                <a:cs typeface="Calibri"/>
              </a:rPr>
              <a:t>L. </a:t>
            </a:r>
            <a:r>
              <a:rPr lang="en-US" sz="1000" dirty="0" err="1">
                <a:latin typeface="Calibri"/>
                <a:cs typeface="Calibri"/>
              </a:rPr>
              <a:t>Breiman</a:t>
            </a:r>
            <a:r>
              <a:rPr lang="en-US" sz="1000" dirty="0">
                <a:cs typeface="Calibri"/>
              </a:rPr>
              <a:t>. </a:t>
            </a:r>
            <a:r>
              <a:rPr lang="en-US" sz="1000" b="1" dirty="0">
                <a:cs typeface="Calibri"/>
              </a:rPr>
              <a:t>Random Forests. </a:t>
            </a:r>
            <a:r>
              <a:rPr lang="en-US" sz="1000" dirty="0">
                <a:cs typeface="Calibri"/>
              </a:rPr>
              <a:t>Machine Learning, 2001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10</a:t>
            </a:fld>
            <a:endParaRPr spc="-85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6BC448B-912D-FF87-B92F-6367580DF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GB" spc="-5" dirty="0"/>
              <a:t>Ensemble</a:t>
            </a:r>
            <a:r>
              <a:rPr lang="en-GB" spc="-30" dirty="0"/>
              <a:t> </a:t>
            </a:r>
            <a:r>
              <a:rPr lang="en-GB" spc="-5" dirty="0"/>
              <a:t>Classifiers in ML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2400" spc="-5" dirty="0">
                <a:solidFill>
                  <a:srgbClr val="C00000"/>
                </a:solidFill>
              </a:rPr>
              <a:t>Bagging </a:t>
            </a:r>
            <a:r>
              <a:rPr lang="en-GB" sz="2400" spc="-5" dirty="0">
                <a:solidFill>
                  <a:srgbClr val="C00000"/>
                </a:solidFill>
                <a:sym typeface="Wingdings" pitchFamily="2" charset="2"/>
              </a:rPr>
              <a:t> Random Forests</a:t>
            </a:r>
            <a:endParaRPr lang="en-GB" sz="2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366D1F-7FFA-44F3-EDEB-6433CD1C36EF}"/>
              </a:ext>
            </a:extLst>
          </p:cNvPr>
          <p:cNvSpPr txBox="1"/>
          <p:nvPr/>
        </p:nvSpPr>
        <p:spPr>
          <a:xfrm>
            <a:off x="390425" y="1225790"/>
            <a:ext cx="8348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random forest</a:t>
            </a:r>
            <a:r>
              <a:rPr lang="en-US" sz="2000" dirty="0"/>
              <a:t> approach is a </a:t>
            </a:r>
            <a:r>
              <a:rPr lang="en-US" sz="2000" b="1" dirty="0"/>
              <a:t>bagging</a:t>
            </a:r>
            <a:r>
              <a:rPr lang="en-US" sz="2000" dirty="0"/>
              <a:t> method where </a:t>
            </a:r>
            <a:r>
              <a:rPr lang="en-US" sz="2000" b="1" i="1" dirty="0"/>
              <a:t>M</a:t>
            </a:r>
            <a:r>
              <a:rPr lang="en-US" sz="2000" dirty="0"/>
              <a:t> trees, fitted on </a:t>
            </a:r>
            <a:r>
              <a:rPr lang="en-US" sz="2000" b="1" dirty="0"/>
              <a:t>bootstrap samples</a:t>
            </a:r>
            <a:r>
              <a:rPr lang="en-US" sz="2000" dirty="0"/>
              <a:t>, are combined to produce an output with lower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make the </a:t>
            </a:r>
            <a:r>
              <a:rPr lang="en-US" sz="2000" b="1" i="1" dirty="0"/>
              <a:t>M</a:t>
            </a:r>
            <a:r>
              <a:rPr lang="en-US" sz="2000" dirty="0"/>
              <a:t> trees a bit less </a:t>
            </a:r>
            <a:r>
              <a:rPr lang="en-US" sz="2000" b="1" dirty="0"/>
              <a:t>correlated</a:t>
            </a:r>
            <a:r>
              <a:rPr lang="en-US" sz="2000" dirty="0"/>
              <a:t> with each others: random forest also samples over features and keep only a random subset of them to build the tree.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2618737-9365-FE04-BE30-EC4FA9FD977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51BA2DB-CB2E-9616-715A-1F007BCC5BCF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1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30000" y="4538961"/>
            <a:ext cx="42840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dirty="0">
                <a:latin typeface="Calibri"/>
                <a:cs typeface="Calibri"/>
              </a:rPr>
              <a:t>Y. Freund &amp; R. </a:t>
            </a:r>
            <a:r>
              <a:rPr lang="en-US" sz="1000" dirty="0" err="1">
                <a:latin typeface="Calibri"/>
                <a:cs typeface="Calibri"/>
              </a:rPr>
              <a:t>Schapire</a:t>
            </a:r>
            <a:r>
              <a:rPr lang="en-US" sz="1000" dirty="0">
                <a:latin typeface="Calibri"/>
                <a:cs typeface="Calibri"/>
              </a:rPr>
              <a:t>. </a:t>
            </a:r>
            <a:r>
              <a:rPr lang="en-US" sz="1000" b="1" dirty="0">
                <a:latin typeface="Calibri"/>
                <a:cs typeface="Calibri"/>
              </a:rPr>
              <a:t>Experiments with a new boosting algorithm. </a:t>
            </a:r>
            <a:r>
              <a:rPr lang="en-US" sz="1000" dirty="0">
                <a:latin typeface="Calibri"/>
                <a:cs typeface="Calibri"/>
              </a:rPr>
              <a:t>ICML, 1996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11</a:t>
            </a:fld>
            <a:endParaRPr spc="-8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093F76B-A3E0-816F-6075-E9160384E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US" spc="-5" dirty="0"/>
              <a:t>Ensemble</a:t>
            </a:r>
            <a:r>
              <a:rPr lang="en-US" spc="-30" dirty="0"/>
              <a:t> </a:t>
            </a:r>
            <a:r>
              <a:rPr lang="en-US" spc="-5" dirty="0"/>
              <a:t>Classifiers in ML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2400" spc="-5" dirty="0">
                <a:solidFill>
                  <a:srgbClr val="C00000"/>
                </a:solidFill>
              </a:rPr>
              <a:t>Boosting</a:t>
            </a:r>
            <a:endParaRPr lang="en-US" sz="24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010B0D-49C0-802C-9181-0E3AA3977B08}"/>
              </a:ext>
            </a:extLst>
          </p:cNvPr>
          <p:cNvSpPr/>
          <p:nvPr/>
        </p:nvSpPr>
        <p:spPr>
          <a:xfrm>
            <a:off x="390425" y="1203510"/>
            <a:ext cx="83480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292929"/>
                </a:solidFill>
              </a:rPr>
              <a:t>Sequential </a:t>
            </a:r>
            <a:r>
              <a:rPr lang="en-AU" sz="2000" dirty="0">
                <a:solidFill>
                  <a:srgbClr val="292929"/>
                </a:solidFill>
              </a:rPr>
              <a:t>method that combines weak models </a:t>
            </a:r>
            <a:r>
              <a:rPr lang="en-AU" sz="2000" b="1" dirty="0">
                <a:solidFill>
                  <a:srgbClr val="292929"/>
                </a:solidFill>
              </a:rPr>
              <a:t>no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longer</a:t>
            </a:r>
            <a:r>
              <a:rPr lang="en-AU" sz="2000" dirty="0">
                <a:solidFill>
                  <a:srgbClr val="292929"/>
                </a:solidFill>
              </a:rPr>
              <a:t> fitted </a:t>
            </a:r>
            <a:r>
              <a:rPr lang="en-AU" sz="2000" b="1" dirty="0">
                <a:solidFill>
                  <a:srgbClr val="292929"/>
                </a:solidFill>
              </a:rPr>
              <a:t>independently</a:t>
            </a:r>
            <a:r>
              <a:rPr lang="en-AU" sz="2000" dirty="0">
                <a:solidFill>
                  <a:srgbClr val="292929"/>
                </a:solidFill>
              </a:rPr>
              <a:t> from each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292929"/>
                </a:solidFill>
              </a:rPr>
              <a:t>It fits models </a:t>
            </a:r>
            <a:r>
              <a:rPr lang="en-AU" sz="2000" b="1" dirty="0">
                <a:solidFill>
                  <a:srgbClr val="292929"/>
                </a:solidFill>
              </a:rPr>
              <a:t>iteratively</a:t>
            </a:r>
            <a:r>
              <a:rPr lang="en-AU" sz="2000" dirty="0">
                <a:solidFill>
                  <a:srgbClr val="292929"/>
                </a:solidFill>
              </a:rPr>
              <a:t> such that the training of model at a given </a:t>
            </a:r>
            <a:r>
              <a:rPr lang="en-AU" sz="2000" b="1" dirty="0">
                <a:solidFill>
                  <a:srgbClr val="292929"/>
                </a:solidFill>
              </a:rPr>
              <a:t>step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depends</a:t>
            </a:r>
            <a:r>
              <a:rPr lang="en-AU" sz="2000" dirty="0">
                <a:solidFill>
                  <a:srgbClr val="292929"/>
                </a:solidFill>
              </a:rPr>
              <a:t> on the models fitted at the </a:t>
            </a:r>
            <a:r>
              <a:rPr lang="en-AU" sz="2000" b="1" dirty="0">
                <a:solidFill>
                  <a:srgbClr val="292929"/>
                </a:solidFill>
              </a:rPr>
              <a:t>previous steps: </a:t>
            </a:r>
            <a:r>
              <a:rPr lang="en-AU" sz="2000" dirty="0">
                <a:solidFill>
                  <a:srgbClr val="292929"/>
                </a:solidFill>
              </a:rPr>
              <a:t>it gives</a:t>
            </a:r>
            <a:r>
              <a:rPr lang="en-AU" sz="2000" b="1" dirty="0">
                <a:solidFill>
                  <a:srgbClr val="292929"/>
                </a:solidFill>
              </a:rPr>
              <a:t> more importance</a:t>
            </a:r>
            <a:r>
              <a:rPr lang="en-AU" sz="2000" dirty="0">
                <a:solidFill>
                  <a:srgbClr val="292929"/>
                </a:solidFill>
              </a:rPr>
              <a:t> to observations in the dataset that were </a:t>
            </a:r>
            <a:r>
              <a:rPr lang="en-AU" sz="2000" b="1" dirty="0">
                <a:solidFill>
                  <a:srgbClr val="292929"/>
                </a:solidFill>
              </a:rPr>
              <a:t>badly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handled</a:t>
            </a:r>
            <a:r>
              <a:rPr lang="en-AU" sz="2000" dirty="0">
                <a:solidFill>
                  <a:srgbClr val="292929"/>
                </a:solidFill>
              </a:rPr>
              <a:t> by the </a:t>
            </a:r>
            <a:r>
              <a:rPr lang="en-AU" sz="2000" b="1" dirty="0">
                <a:solidFill>
                  <a:srgbClr val="292929"/>
                </a:solidFill>
              </a:rPr>
              <a:t>previous</a:t>
            </a:r>
            <a:r>
              <a:rPr lang="en-AU" sz="2000" dirty="0">
                <a:solidFill>
                  <a:srgbClr val="292929"/>
                </a:solidFill>
              </a:rPr>
              <a:t> models in the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292929"/>
                </a:solidFill>
              </a:rPr>
              <a:t>It produces an ensemble model that is in general </a:t>
            </a:r>
            <a:r>
              <a:rPr lang="en-AU" sz="2000" b="1" dirty="0">
                <a:solidFill>
                  <a:srgbClr val="292929"/>
                </a:solidFill>
              </a:rPr>
              <a:t>less biased</a:t>
            </a:r>
            <a:r>
              <a:rPr lang="en-AU" sz="2000" dirty="0">
                <a:solidFill>
                  <a:srgbClr val="292929"/>
                </a:solidFill>
              </a:rPr>
              <a:t> than the weak learners that compose it.</a:t>
            </a:r>
            <a:endParaRPr lang="en-AU" sz="20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9E46CF3-627A-9D6A-4595-A4D3A1DB72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DE2F538-3294-33E2-D679-8F84C60B8B98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5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30000" y="4538961"/>
            <a:ext cx="42840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dirty="0">
                <a:latin typeface="Calibri"/>
                <a:cs typeface="Calibri"/>
              </a:rPr>
              <a:t>Y. Freund &amp; R. </a:t>
            </a:r>
            <a:r>
              <a:rPr lang="en-US" sz="1000" dirty="0" err="1">
                <a:latin typeface="Calibri"/>
                <a:cs typeface="Calibri"/>
              </a:rPr>
              <a:t>Schapire</a:t>
            </a:r>
            <a:r>
              <a:rPr lang="en-US" sz="1000" dirty="0">
                <a:latin typeface="Calibri"/>
                <a:cs typeface="Calibri"/>
              </a:rPr>
              <a:t>. </a:t>
            </a:r>
            <a:r>
              <a:rPr lang="en-US" sz="1000" b="1" dirty="0">
                <a:latin typeface="Calibri"/>
                <a:cs typeface="Calibri"/>
              </a:rPr>
              <a:t>Experiments with a new boosting algorithm. </a:t>
            </a:r>
            <a:r>
              <a:rPr lang="en-US" sz="1000" dirty="0">
                <a:latin typeface="Calibri"/>
                <a:cs typeface="Calibri"/>
              </a:rPr>
              <a:t>ICML, 1996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12</a:t>
            </a:fld>
            <a:endParaRPr spc="-8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093F76B-A3E0-816F-6075-E9160384E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547697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US" spc="-5" dirty="0"/>
              <a:t>Ensemble</a:t>
            </a:r>
            <a:r>
              <a:rPr lang="en-US" spc="-30" dirty="0"/>
              <a:t> </a:t>
            </a:r>
            <a:r>
              <a:rPr lang="en-US" spc="-5" dirty="0"/>
              <a:t>Classifiers in ML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2400" spc="-5" dirty="0">
                <a:solidFill>
                  <a:srgbClr val="C00000"/>
                </a:solidFill>
              </a:rPr>
              <a:t>Boosting </a:t>
            </a:r>
            <a:r>
              <a:rPr lang="en-US" sz="2400" spc="-5" dirty="0">
                <a:solidFill>
                  <a:srgbClr val="C00000"/>
                </a:solidFill>
                <a:sym typeface="Wingdings" pitchFamily="2" charset="2"/>
              </a:rPr>
              <a:t> Adaptive Boosting (AdaBoost)</a:t>
            </a:r>
            <a:endParaRPr lang="en-US" sz="24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010B0D-49C0-802C-9181-0E3AA3977B08}"/>
              </a:ext>
            </a:extLst>
          </p:cNvPr>
          <p:cNvSpPr/>
          <p:nvPr/>
        </p:nvSpPr>
        <p:spPr>
          <a:xfrm>
            <a:off x="390425" y="1203510"/>
            <a:ext cx="83480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292929"/>
                </a:solidFill>
              </a:rPr>
              <a:t>It puts </a:t>
            </a:r>
            <a:r>
              <a:rPr lang="en-AU" sz="2000" b="1" dirty="0">
                <a:solidFill>
                  <a:srgbClr val="292929"/>
                </a:solidFill>
              </a:rPr>
              <a:t>more weight</a:t>
            </a:r>
            <a:r>
              <a:rPr lang="en-AU" sz="2000" dirty="0">
                <a:solidFill>
                  <a:srgbClr val="292929"/>
                </a:solidFill>
              </a:rPr>
              <a:t> on </a:t>
            </a:r>
            <a:r>
              <a:rPr lang="en-AU" sz="2000" b="1" dirty="0">
                <a:solidFill>
                  <a:srgbClr val="292929"/>
                </a:solidFill>
              </a:rPr>
              <a:t>difficult</a:t>
            </a:r>
            <a:r>
              <a:rPr lang="en-AU" sz="2000" dirty="0">
                <a:solidFill>
                  <a:srgbClr val="292929"/>
                </a:solidFill>
              </a:rPr>
              <a:t> to classify instances and </a:t>
            </a:r>
            <a:r>
              <a:rPr lang="en-AU" sz="2000" b="1" dirty="0">
                <a:solidFill>
                  <a:srgbClr val="292929"/>
                </a:solidFill>
              </a:rPr>
              <a:t>less</a:t>
            </a:r>
            <a:r>
              <a:rPr lang="en-AU" sz="2000" dirty="0">
                <a:solidFill>
                  <a:srgbClr val="292929"/>
                </a:solidFill>
              </a:rPr>
              <a:t> on those already </a:t>
            </a:r>
            <a:r>
              <a:rPr lang="en-AU" sz="2000" b="1" dirty="0">
                <a:solidFill>
                  <a:srgbClr val="292929"/>
                </a:solidFill>
              </a:rPr>
              <a:t>handled</a:t>
            </a:r>
            <a:r>
              <a:rPr lang="en-AU" sz="2000" dirty="0">
                <a:solidFill>
                  <a:srgbClr val="292929"/>
                </a:solidFill>
              </a:rPr>
              <a:t> well: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292929"/>
                </a:solidFill>
              </a:rPr>
              <a:t>First, it </a:t>
            </a:r>
            <a:r>
              <a:rPr lang="en-AU" sz="2000" b="1" dirty="0">
                <a:solidFill>
                  <a:srgbClr val="292929"/>
                </a:solidFill>
              </a:rPr>
              <a:t>updates</a:t>
            </a:r>
            <a:r>
              <a:rPr lang="en-AU" sz="2000" dirty="0">
                <a:solidFill>
                  <a:srgbClr val="292929"/>
                </a:solidFill>
              </a:rPr>
              <a:t> the observations </a:t>
            </a:r>
            <a:r>
              <a:rPr lang="en-AU" sz="2000" b="1" dirty="0">
                <a:solidFill>
                  <a:srgbClr val="292929"/>
                </a:solidFill>
              </a:rPr>
              <a:t>weights</a:t>
            </a:r>
            <a:r>
              <a:rPr lang="en-AU" sz="2000" dirty="0">
                <a:solidFill>
                  <a:srgbClr val="292929"/>
                </a:solidFill>
              </a:rPr>
              <a:t> in the dataset and train a </a:t>
            </a:r>
            <a:r>
              <a:rPr lang="en-AU" sz="2000" b="1" dirty="0">
                <a:solidFill>
                  <a:srgbClr val="292929"/>
                </a:solidFill>
              </a:rPr>
              <a:t>new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weak learner</a:t>
            </a:r>
            <a:r>
              <a:rPr lang="en-AU" sz="2000" dirty="0">
                <a:solidFill>
                  <a:srgbClr val="292929"/>
                </a:solidFill>
              </a:rPr>
              <a:t> with a special </a:t>
            </a:r>
            <a:r>
              <a:rPr lang="en-AU" sz="2000" b="1" dirty="0">
                <a:solidFill>
                  <a:srgbClr val="292929"/>
                </a:solidFill>
              </a:rPr>
              <a:t>focus</a:t>
            </a:r>
            <a:r>
              <a:rPr lang="en-AU" sz="2000" dirty="0">
                <a:solidFill>
                  <a:srgbClr val="292929"/>
                </a:solidFill>
              </a:rPr>
              <a:t> given to the </a:t>
            </a:r>
            <a:r>
              <a:rPr lang="en-AU" sz="2000" b="1" dirty="0">
                <a:solidFill>
                  <a:srgbClr val="292929"/>
                </a:solidFill>
              </a:rPr>
              <a:t>observations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misclassified</a:t>
            </a:r>
            <a:r>
              <a:rPr lang="en-AU" sz="2000" dirty="0">
                <a:solidFill>
                  <a:srgbClr val="292929"/>
                </a:solidFill>
              </a:rPr>
              <a:t> by the current ensemble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292929"/>
                </a:solidFill>
              </a:rPr>
              <a:t>Second, it </a:t>
            </a:r>
            <a:r>
              <a:rPr lang="en-AU" sz="2000" b="1" dirty="0">
                <a:solidFill>
                  <a:srgbClr val="292929"/>
                </a:solidFill>
              </a:rPr>
              <a:t>adds</a:t>
            </a:r>
            <a:r>
              <a:rPr lang="en-AU" sz="2000" dirty="0">
                <a:solidFill>
                  <a:srgbClr val="292929"/>
                </a:solidFill>
              </a:rPr>
              <a:t> the </a:t>
            </a:r>
            <a:r>
              <a:rPr lang="en-AU" sz="2000" b="1" dirty="0">
                <a:solidFill>
                  <a:srgbClr val="292929"/>
                </a:solidFill>
              </a:rPr>
              <a:t>weak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learner</a:t>
            </a:r>
            <a:r>
              <a:rPr lang="en-AU" sz="2000" dirty="0">
                <a:solidFill>
                  <a:srgbClr val="292929"/>
                </a:solidFill>
              </a:rPr>
              <a:t> to the weighted sum according to an </a:t>
            </a:r>
            <a:r>
              <a:rPr lang="en-AU" sz="2000" b="1" dirty="0">
                <a:solidFill>
                  <a:srgbClr val="292929"/>
                </a:solidFill>
              </a:rPr>
              <a:t>update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coefficient</a:t>
            </a:r>
            <a:r>
              <a:rPr lang="en-AU" sz="2000" dirty="0">
                <a:solidFill>
                  <a:srgbClr val="292929"/>
                </a:solidFill>
              </a:rPr>
              <a:t> that expresses the performances of this weak model: the </a:t>
            </a:r>
            <a:r>
              <a:rPr lang="en-AU" sz="2000" b="1" dirty="0">
                <a:solidFill>
                  <a:srgbClr val="292929"/>
                </a:solidFill>
              </a:rPr>
              <a:t>better</a:t>
            </a:r>
            <a:r>
              <a:rPr lang="en-AU" sz="2000" dirty="0">
                <a:solidFill>
                  <a:srgbClr val="292929"/>
                </a:solidFill>
              </a:rPr>
              <a:t> a weak learner performs, the </a:t>
            </a:r>
            <a:r>
              <a:rPr lang="en-AU" sz="2000" b="1" dirty="0">
                <a:solidFill>
                  <a:srgbClr val="292929"/>
                </a:solidFill>
              </a:rPr>
              <a:t>more</a:t>
            </a:r>
            <a:r>
              <a:rPr lang="en-AU" sz="2000" dirty="0">
                <a:solidFill>
                  <a:srgbClr val="292929"/>
                </a:solidFill>
              </a:rPr>
              <a:t> it contributes to the strong learner.</a:t>
            </a:r>
            <a:endParaRPr lang="en-AU" sz="20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A81510D-18FC-2F3A-DE52-FE936380BE4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1CFE07D-A856-CF4E-4E22-B813F8882545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06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66307" y="4538961"/>
            <a:ext cx="4788000" cy="16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dirty="0">
                <a:latin typeface="Calibri"/>
                <a:cs typeface="Calibri"/>
              </a:rPr>
              <a:t>J. H. Friedman</a:t>
            </a:r>
            <a:r>
              <a:rPr lang="en-US" sz="1000" dirty="0">
                <a:cs typeface="Calibri"/>
              </a:rPr>
              <a:t>. </a:t>
            </a:r>
            <a:r>
              <a:rPr lang="en-US" sz="1000" b="1" dirty="0">
                <a:cs typeface="Calibri"/>
              </a:rPr>
              <a:t>Stochastic gradient boosting.</a:t>
            </a:r>
            <a:r>
              <a:rPr lang="en-US" sz="1000" dirty="0">
                <a:cs typeface="Calibri"/>
              </a:rPr>
              <a:t> Computational statistics &amp; data analysis, 2022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13</a:t>
            </a:fld>
            <a:endParaRPr spc="-8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093F76B-A3E0-816F-6075-E9160384E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547697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US" spc="-5" dirty="0"/>
              <a:t>Ensemble</a:t>
            </a:r>
            <a:r>
              <a:rPr lang="en-US" spc="-30" dirty="0"/>
              <a:t> </a:t>
            </a:r>
            <a:r>
              <a:rPr lang="en-US" spc="-5" dirty="0"/>
              <a:t>Classifiers in ML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2400" spc="-5" dirty="0">
                <a:solidFill>
                  <a:srgbClr val="C00000"/>
                </a:solidFill>
              </a:rPr>
              <a:t>Boosting </a:t>
            </a:r>
            <a:r>
              <a:rPr lang="en-US" sz="2400" spc="-5" dirty="0">
                <a:solidFill>
                  <a:srgbClr val="C00000"/>
                </a:solidFill>
                <a:sym typeface="Wingdings" pitchFamily="2" charset="2"/>
              </a:rPr>
              <a:t> Gradient Boosting</a:t>
            </a:r>
            <a:endParaRPr lang="en-US" sz="24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010B0D-49C0-802C-9181-0E3AA3977B08}"/>
              </a:ext>
            </a:extLst>
          </p:cNvPr>
          <p:cNvSpPr/>
          <p:nvPr/>
        </p:nvSpPr>
        <p:spPr>
          <a:xfrm>
            <a:off x="390425" y="1203510"/>
            <a:ext cx="83480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292929"/>
                </a:solidFill>
              </a:rPr>
              <a:t>Instead of fitting a weak learner on the data at each iteration, it actually </a:t>
            </a:r>
            <a:r>
              <a:rPr lang="en-AU" sz="2000" b="1" dirty="0">
                <a:solidFill>
                  <a:srgbClr val="292929"/>
                </a:solidFill>
              </a:rPr>
              <a:t>fits</a:t>
            </a:r>
            <a:r>
              <a:rPr lang="en-AU" sz="2000" dirty="0">
                <a:solidFill>
                  <a:srgbClr val="292929"/>
                </a:solidFill>
              </a:rPr>
              <a:t> a new weak learner to the </a:t>
            </a:r>
            <a:r>
              <a:rPr lang="en-AU" sz="2000" b="1" dirty="0">
                <a:solidFill>
                  <a:srgbClr val="292929"/>
                </a:solidFill>
              </a:rPr>
              <a:t>residual errors</a:t>
            </a:r>
            <a:r>
              <a:rPr lang="en-AU" sz="2000" dirty="0">
                <a:solidFill>
                  <a:srgbClr val="292929"/>
                </a:solidFill>
              </a:rPr>
              <a:t> made by the previous 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For every instance in the training set, it calculates the </a:t>
            </a:r>
            <a:r>
              <a:rPr lang="en-AU" sz="2000" b="1" dirty="0"/>
              <a:t>residuals</a:t>
            </a:r>
            <a:r>
              <a:rPr lang="en-AU" sz="2000" dirty="0"/>
              <a:t> for that instance, or, in other words, the </a:t>
            </a:r>
            <a:r>
              <a:rPr lang="en-AU" sz="2000" b="1" dirty="0"/>
              <a:t>observed value minus the predicted value</a:t>
            </a:r>
            <a:r>
              <a:rPr lang="en-AU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Once it has done this, it </a:t>
            </a:r>
            <a:r>
              <a:rPr lang="en-AU" sz="2000" b="1" dirty="0">
                <a:solidFill>
                  <a:srgbClr val="292929"/>
                </a:solidFill>
              </a:rPr>
              <a:t>adds</a:t>
            </a:r>
            <a:r>
              <a:rPr lang="en-AU" sz="2000" dirty="0">
                <a:solidFill>
                  <a:srgbClr val="292929"/>
                </a:solidFill>
              </a:rPr>
              <a:t> a </a:t>
            </a:r>
            <a:r>
              <a:rPr lang="en-AU" sz="2000" b="1" dirty="0">
                <a:solidFill>
                  <a:srgbClr val="292929"/>
                </a:solidFill>
              </a:rPr>
              <a:t>weak</a:t>
            </a:r>
            <a:r>
              <a:rPr lang="en-AU" sz="2000" dirty="0">
                <a:solidFill>
                  <a:srgbClr val="292929"/>
                </a:solidFill>
              </a:rPr>
              <a:t> </a:t>
            </a:r>
            <a:r>
              <a:rPr lang="en-AU" sz="2000" b="1" dirty="0">
                <a:solidFill>
                  <a:srgbClr val="292929"/>
                </a:solidFill>
              </a:rPr>
              <a:t>learner</a:t>
            </a:r>
            <a:r>
              <a:rPr lang="en-AU" sz="2000" dirty="0"/>
              <a:t> that tries to </a:t>
            </a:r>
            <a:r>
              <a:rPr lang="en-AU" sz="2000" b="1" dirty="0"/>
              <a:t>predict</a:t>
            </a:r>
            <a:r>
              <a:rPr lang="en-AU" sz="2000" dirty="0"/>
              <a:t> the </a:t>
            </a:r>
            <a:r>
              <a:rPr lang="en-AU" sz="2000" b="1" dirty="0"/>
              <a:t>residuals</a:t>
            </a:r>
            <a:r>
              <a:rPr lang="en-AU" sz="2000" dirty="0"/>
              <a:t> that was previously calculated.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F90FEAC-37EF-5883-5B3E-9BDE4F0E58E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82C1E7B-2900-D757-3A0E-B09A912FC0F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48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14</a:t>
            </a:fld>
            <a:endParaRPr spc="-85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093F76B-A3E0-816F-6075-E9160384E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US" spc="-5" dirty="0"/>
              <a:t>Ensemble</a:t>
            </a:r>
            <a:r>
              <a:rPr lang="en-US" spc="-30" dirty="0"/>
              <a:t> </a:t>
            </a:r>
            <a:r>
              <a:rPr lang="en-US" spc="-5" dirty="0"/>
              <a:t>Classifiers in ML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2400" spc="-5" dirty="0">
                <a:solidFill>
                  <a:srgbClr val="C00000"/>
                </a:solidFill>
              </a:rPr>
              <a:t>Stacking</a:t>
            </a:r>
            <a:endParaRPr lang="en-US" sz="24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E010B0D-49C0-802C-9181-0E3AA3977B08}"/>
              </a:ext>
            </a:extLst>
          </p:cNvPr>
          <p:cNvSpPr/>
          <p:nvPr/>
        </p:nvSpPr>
        <p:spPr>
          <a:xfrm>
            <a:off x="379791" y="1203510"/>
            <a:ext cx="83587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considers heterogeneous weak learners (different learning algorithms are combined).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learns to combine the base models using a meta-model.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292929"/>
                </a:solidFill>
              </a:rPr>
              <a:t>It produces an ensemble model that is in general </a:t>
            </a:r>
            <a:r>
              <a:rPr lang="en-AU" sz="2000" b="1" dirty="0">
                <a:solidFill>
                  <a:srgbClr val="292929"/>
                </a:solidFill>
              </a:rPr>
              <a:t>less biased</a:t>
            </a:r>
            <a:r>
              <a:rPr lang="en-AU" sz="2000" dirty="0">
                <a:solidFill>
                  <a:srgbClr val="292929"/>
                </a:solidFill>
              </a:rPr>
              <a:t> than the weak learners that compose it.</a:t>
            </a:r>
            <a:r>
              <a:rPr lang="en-GB" sz="2000" dirty="0"/>
              <a:t> 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BF35556-CD3F-5D77-E9A9-BADFDB6DF558}"/>
              </a:ext>
            </a:extLst>
          </p:cNvPr>
          <p:cNvSpPr txBox="1"/>
          <p:nvPr/>
        </p:nvSpPr>
        <p:spPr>
          <a:xfrm>
            <a:off x="2772000" y="4538961"/>
            <a:ext cx="3600000" cy="16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dirty="0">
                <a:cs typeface="Calibri"/>
              </a:rPr>
              <a:t>K. M. Ting &amp; I. H. Witten. </a:t>
            </a:r>
            <a:r>
              <a:rPr lang="en-US" sz="1000" b="1" dirty="0">
                <a:cs typeface="Calibri"/>
              </a:rPr>
              <a:t>Stacking bagged and </a:t>
            </a:r>
            <a:r>
              <a:rPr lang="en-US" sz="1000" b="1" dirty="0" err="1">
                <a:cs typeface="Calibri"/>
              </a:rPr>
              <a:t>dagged</a:t>
            </a:r>
            <a:r>
              <a:rPr lang="en-US" sz="1000" b="1" dirty="0">
                <a:cs typeface="Calibri"/>
              </a:rPr>
              <a:t> models. </a:t>
            </a:r>
            <a:r>
              <a:rPr lang="en-US" sz="1000" dirty="0">
                <a:cs typeface="Calibri"/>
              </a:rPr>
              <a:t>1997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9330388-C769-13A3-8823-BDEDE9C1B43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014CE0D-D9E6-49C5-F749-F140385B60BC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49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47313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Ensemble</a:t>
            </a:r>
            <a:r>
              <a:rPr spc="-30" dirty="0"/>
              <a:t> </a:t>
            </a:r>
            <a:r>
              <a:rPr spc="-5" dirty="0"/>
              <a:t>Classifiers</a:t>
            </a:r>
            <a:r>
              <a:rPr lang="en-US" spc="-5" dirty="0"/>
              <a:t> in SML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15</a:t>
            </a:fld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390440" y="854963"/>
            <a:ext cx="473138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Diversity: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induce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diversity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among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Combination:</a:t>
            </a:r>
            <a:r>
              <a:rPr sz="2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combine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predictions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Adaptation:</a:t>
            </a:r>
            <a:r>
              <a:rPr sz="2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adapt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Pro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High Predictive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performance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Flexibility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Cons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Computational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resources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CE814F7-1613-C3B4-6C1F-ADAB3F38CF1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2282DB9-76D4-F53F-FD0A-9B6BBC5AAF98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60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2903855" cy="1045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5" dirty="0"/>
              <a:t>Induce</a:t>
            </a:r>
            <a:r>
              <a:rPr spc="-30" dirty="0"/>
              <a:t> </a:t>
            </a:r>
            <a:r>
              <a:rPr spc="-5" dirty="0"/>
              <a:t>Diversity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C00000"/>
                </a:solidFill>
              </a:rPr>
              <a:t>Horizontal</a:t>
            </a:r>
            <a:r>
              <a:rPr sz="2400" spc="-5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Partitioning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16</a:t>
            </a:fld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390440" y="1391411"/>
            <a:ext cx="80816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Bagging: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build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set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M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base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models,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with a bootstrap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sample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original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dataset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size 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, created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by drawing random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samples with 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replacement.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Each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bootstrap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contains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original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sample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K</a:t>
            </a:r>
            <a:r>
              <a:rPr sz="2000" b="1" i="1" spc="5" dirty="0">
                <a:solidFill>
                  <a:srgbClr val="202729"/>
                </a:solidFill>
                <a:latin typeface="Calibri-BoldItalic"/>
                <a:cs typeface="Calibri-BoldItalic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times,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where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Pr(K=k)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follows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binomial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distribution.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714FCD-38A4-0BB6-3FAB-123AEC41CE2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EB50288-9E50-975D-DD50-E6885B16FF4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440" y="654811"/>
            <a:ext cx="7236459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Vertical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Partitioning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Random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Subspaces:</a:t>
            </a:r>
            <a:r>
              <a:rPr sz="2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train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learners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different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subsets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features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875" y="96012"/>
            <a:ext cx="27457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Induce</a:t>
            </a:r>
            <a:r>
              <a:rPr spc="-60" dirty="0"/>
              <a:t> </a:t>
            </a:r>
            <a:r>
              <a:rPr spc="-5" dirty="0"/>
              <a:t>Diversity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27" y="2316594"/>
            <a:ext cx="3487529" cy="17935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6619" y="2329367"/>
            <a:ext cx="1373908" cy="19627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8739" y="1703323"/>
            <a:ext cx="199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Local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Randomization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17</a:t>
            </a:fld>
            <a:endParaRPr spc="-85" dirty="0"/>
          </a:p>
        </p:txBody>
      </p:sp>
      <p:sp>
        <p:nvSpPr>
          <p:cNvPr id="7" name="object 7"/>
          <p:cNvSpPr txBox="1"/>
          <p:nvPr/>
        </p:nvSpPr>
        <p:spPr>
          <a:xfrm>
            <a:off x="5449685" y="1685035"/>
            <a:ext cx="212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Global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Randomization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4D9EA33-5D9D-460D-07A4-DCFD7896515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C6DCB6DF-C903-076D-364B-8BB522D77518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875" y="1185"/>
            <a:ext cx="2745740" cy="1045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5" dirty="0"/>
              <a:t>Induce</a:t>
            </a:r>
            <a:r>
              <a:rPr spc="-60" dirty="0"/>
              <a:t> </a:t>
            </a:r>
            <a:r>
              <a:rPr spc="-5" dirty="0"/>
              <a:t>Diversity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C00000"/>
                </a:solidFill>
              </a:rPr>
              <a:t>Others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18</a:t>
            </a:fld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390440" y="1760220"/>
            <a:ext cx="8236584" cy="1190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Base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 Learner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 Manipulation: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varying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parameters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 same base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learner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Heterogeneous 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Base</a:t>
            </a:r>
            <a:r>
              <a:rPr sz="2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r>
              <a:rPr lang="en-US" sz="2000" b="1" dirty="0">
                <a:solidFill>
                  <a:srgbClr val="202729"/>
                </a:solidFill>
                <a:latin typeface="Calibri"/>
                <a:cs typeface="Calibri"/>
              </a:rPr>
              <a:t> (Stacking)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: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use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heterogeneous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base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obtain </a:t>
            </a:r>
            <a:r>
              <a:rPr sz="2000" spc="-434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ensemble members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with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different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biases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8A799AF-4E2E-3244-2D6B-8200C11A7C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41F1928-5159-56B5-9BAC-4776DBEDDE49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2204085" cy="1045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5" dirty="0"/>
              <a:t>Combination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C00000"/>
                </a:solidFill>
              </a:rPr>
              <a:t>Architecture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791" y="1139163"/>
            <a:ext cx="8340416" cy="28771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6465" y="4158996"/>
            <a:ext cx="417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3630" y="4158996"/>
            <a:ext cx="1475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-L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arn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9432" y="4165091"/>
            <a:ext cx="1280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Hierarchical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3906" y="4158996"/>
            <a:ext cx="94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wo</a:t>
            </a:r>
            <a:r>
              <a:rPr sz="2000" b="1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1696" y="421408"/>
            <a:ext cx="241400" cy="241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85472" y="409955"/>
            <a:ext cx="998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Base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77397" y="434108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09">
                <a:moveTo>
                  <a:pt x="0" y="0"/>
                </a:moveTo>
                <a:lnTo>
                  <a:pt x="219600" y="0"/>
                </a:lnTo>
                <a:lnTo>
                  <a:pt x="219600" y="219600"/>
                </a:lnTo>
                <a:lnTo>
                  <a:pt x="0" y="21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426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75736" y="422147"/>
            <a:ext cx="706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Instances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19</a:t>
            </a:fld>
            <a:endParaRPr spc="-85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8EA8717-C215-045B-BF0B-B096C8F4DE3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3F84F972-38A5-9226-E1F3-E2356684DE5C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174" y="1971548"/>
            <a:ext cx="1687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sz="4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IV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174" y="3236467"/>
            <a:ext cx="291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Ensemble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C603AC-A82A-0547-9789-28B3C3BFB0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chemeClr val="bg1"/>
                </a:solidFill>
              </a:rPr>
              <a:t>17</a:t>
            </a:r>
            <a:r>
              <a:rPr spc="-10" dirty="0">
                <a:solidFill>
                  <a:schemeClr val="bg1"/>
                </a:solidFill>
              </a:rPr>
              <a:t>-</a:t>
            </a:r>
            <a:r>
              <a:rPr lang="en-US" spc="5" dirty="0">
                <a:solidFill>
                  <a:schemeClr val="bg1"/>
                </a:solidFill>
              </a:rPr>
              <a:t>11</a:t>
            </a:r>
            <a:r>
              <a:rPr spc="-10" dirty="0">
                <a:solidFill>
                  <a:schemeClr val="bg1"/>
                </a:solidFill>
              </a:rPr>
              <a:t>-</a:t>
            </a:r>
            <a:r>
              <a:rPr spc="5" dirty="0">
                <a:solidFill>
                  <a:schemeClr val="bg1"/>
                </a:solidFill>
              </a:rPr>
              <a:t>202</a:t>
            </a:r>
            <a:r>
              <a:rPr lang="en-US" spc="5" dirty="0">
                <a:solidFill>
                  <a:schemeClr val="bg1"/>
                </a:solidFill>
              </a:rPr>
              <a:t>2</a:t>
            </a:r>
            <a:endParaRPr spc="5" dirty="0">
              <a:solidFill>
                <a:schemeClr val="bg1"/>
              </a:solidFill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6D673C-ECEA-A343-AD62-3C598790522B}"/>
              </a:ext>
            </a:extLst>
          </p:cNvPr>
          <p:cNvSpPr txBox="1"/>
          <p:nvPr/>
        </p:nvSpPr>
        <p:spPr>
          <a:xfrm>
            <a:off x="8819470" y="4768596"/>
            <a:ext cx="16002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chemeClr val="bg1"/>
                </a:solidFill>
                <a:latin typeface="Arial"/>
                <a:cs typeface="Arial"/>
              </a:rPr>
              <a:t>2</a:t>
            </a:fld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F230A82-CF48-65A3-7C17-A194D404EFB8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Alessio</a:t>
            </a:r>
            <a:r>
              <a:rPr sz="10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Bernardo</a:t>
            </a:r>
            <a:endParaRPr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2204085" cy="1045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5" dirty="0"/>
              <a:t>Combination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C00000"/>
                </a:solidFill>
              </a:rPr>
              <a:t>Voting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5265" y="3558540"/>
            <a:ext cx="9347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Maj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154" y="3558540"/>
            <a:ext cx="2022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Weighted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Majority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2048" y="3558540"/>
            <a:ext cx="552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Ra</a:t>
            </a:r>
            <a:r>
              <a:rPr sz="2000" b="1" dirty="0">
                <a:latin typeface="Calibri"/>
                <a:cs typeface="Calibri"/>
              </a:rPr>
              <a:t>nk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596" y="3558540"/>
            <a:ext cx="1147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Abstaining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696" y="421408"/>
            <a:ext cx="241400" cy="241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85472" y="409955"/>
            <a:ext cx="998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Base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77397" y="434108"/>
            <a:ext cx="219710" cy="219710"/>
          </a:xfrm>
          <a:custGeom>
            <a:avLst/>
            <a:gdLst/>
            <a:ahLst/>
            <a:cxnLst/>
            <a:rect l="l" t="t" r="r" b="b"/>
            <a:pathLst>
              <a:path w="219709" h="219709">
                <a:moveTo>
                  <a:pt x="0" y="0"/>
                </a:moveTo>
                <a:lnTo>
                  <a:pt x="219600" y="0"/>
                </a:lnTo>
                <a:lnTo>
                  <a:pt x="219600" y="219600"/>
                </a:lnTo>
                <a:lnTo>
                  <a:pt x="0" y="21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426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75736" y="422147"/>
            <a:ext cx="706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Instances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05132"/>
            <a:ext cx="9135079" cy="15332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93966" y="3558540"/>
            <a:ext cx="1094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la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io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20</a:t>
            </a:fld>
            <a:endParaRPr spc="-85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D027BBB-29F4-4D31-4FB2-7B50C2014A4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E1F5622-FFD1-699F-A6C2-7BDE88CA5300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1927225" cy="10452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5" dirty="0"/>
              <a:t>Adaptation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5" dirty="0">
                <a:solidFill>
                  <a:srgbClr val="C00000"/>
                </a:solidFill>
              </a:rPr>
              <a:t>Cardinality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83442" y="4538961"/>
            <a:ext cx="73787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Barddal,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J.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Enembreck,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F.,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&amp;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(2017).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 survey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ensemble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learning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classification.</a:t>
            </a:r>
            <a:r>
              <a:rPr sz="1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ACM,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50(2),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1-36.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21</a:t>
            </a:fld>
            <a:endParaRPr spc="-85" dirty="0"/>
          </a:p>
        </p:txBody>
      </p:sp>
      <p:sp>
        <p:nvSpPr>
          <p:cNvPr id="3" name="object 3"/>
          <p:cNvSpPr txBox="1"/>
          <p:nvPr/>
        </p:nvSpPr>
        <p:spPr>
          <a:xfrm>
            <a:off x="390440" y="1760220"/>
            <a:ext cx="42487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Fixed: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fixed numbers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base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Dynamic:</a:t>
            </a:r>
            <a:r>
              <a:rPr sz="2000" b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add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classifiers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fly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0108974-69B8-9030-C0AE-1503FCCEF49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B984F09-479E-A981-1687-73572536E230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2554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Online</a:t>
            </a:r>
            <a:r>
              <a:rPr spc="-75" dirty="0"/>
              <a:t> </a:t>
            </a:r>
            <a:r>
              <a:rPr spc="-5" dirty="0"/>
              <a:t>Bagging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98" y="1043940"/>
            <a:ext cx="7986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Since data streams are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supposed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be unbounded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(large 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N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)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, the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binomial </a:t>
            </a:r>
            <a:r>
              <a:rPr sz="2000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distribution tends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to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Poisson(1)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distribution.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695" y="1990378"/>
            <a:ext cx="2171420" cy="2219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3947" y="2592323"/>
            <a:ext cx="3169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3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Train learners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different </a:t>
            </a:r>
            <a:r>
              <a:rPr sz="2000" b="1" spc="-5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subsets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73559" y="3010617"/>
            <a:ext cx="904875" cy="79375"/>
            <a:chOff x="4073559" y="3010617"/>
            <a:chExt cx="904875" cy="79375"/>
          </a:xfrm>
        </p:grpSpPr>
        <p:sp>
          <p:nvSpPr>
            <p:cNvPr id="7" name="object 7"/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852322" y="0"/>
                  </a:moveTo>
                  <a:lnTo>
                    <a:pt x="852322" y="13397"/>
                  </a:lnTo>
                  <a:lnTo>
                    <a:pt x="0" y="13397"/>
                  </a:lnTo>
                  <a:lnTo>
                    <a:pt x="0" y="40191"/>
                  </a:lnTo>
                  <a:lnTo>
                    <a:pt x="852322" y="40191"/>
                  </a:lnTo>
                  <a:lnTo>
                    <a:pt x="852322" y="53588"/>
                  </a:lnTo>
                  <a:lnTo>
                    <a:pt x="879115" y="26795"/>
                  </a:lnTo>
                  <a:lnTo>
                    <a:pt x="85232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0" y="13397"/>
                  </a:moveTo>
                  <a:lnTo>
                    <a:pt x="852321" y="13397"/>
                  </a:lnTo>
                  <a:lnTo>
                    <a:pt x="852321" y="0"/>
                  </a:lnTo>
                  <a:lnTo>
                    <a:pt x="879115" y="26794"/>
                  </a:lnTo>
                  <a:lnTo>
                    <a:pt x="852321" y="53589"/>
                  </a:lnTo>
                  <a:lnTo>
                    <a:pt x="852321" y="40191"/>
                  </a:lnTo>
                  <a:lnTo>
                    <a:pt x="0" y="40191"/>
                  </a:lnTo>
                  <a:lnTo>
                    <a:pt x="0" y="13397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1067" y="4538961"/>
            <a:ext cx="474218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Oza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 and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Russel,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“Online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boosting,”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in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Artificial Intelligence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Statistics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2001.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6607" y="4768596"/>
            <a:ext cx="202565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-110" dirty="0">
                <a:solidFill>
                  <a:srgbClr val="202729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E8058B4-8752-51D5-74D7-48D8F94BC16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8E7811E-5069-5610-FD7F-568A1F6BAE54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260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Leveraging</a:t>
            </a:r>
            <a:r>
              <a:rPr spc="-80" dirty="0"/>
              <a:t> </a:t>
            </a:r>
            <a:r>
              <a:rPr spc="-5" dirty="0"/>
              <a:t>Bagging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698" y="1043940"/>
            <a:ext cx="5128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Add</a:t>
            </a:r>
            <a:r>
              <a:rPr sz="2000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an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ADWIN</a:t>
            </a:r>
            <a:r>
              <a:rPr sz="2000" b="1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drift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detector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per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base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learner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Use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more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weight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during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training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Poisson(6)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6290" y="1796477"/>
            <a:ext cx="4495361" cy="26816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97867" y="4538961"/>
            <a:ext cx="5147945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B.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Pfahringer,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“Leveraging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streams,”</a:t>
            </a:r>
            <a:r>
              <a:rPr sz="1000" b="1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in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PKDD,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2010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3432" y="4768596"/>
            <a:ext cx="20701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-95" dirty="0">
                <a:solidFill>
                  <a:srgbClr val="202729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3CA808B-728A-E7D6-7A22-164B34563D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2D74F05-9A78-E4B1-25B3-2DF36643A45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208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Adaptive</a:t>
            </a:r>
            <a:r>
              <a:rPr spc="-20" dirty="0"/>
              <a:t> </a:t>
            </a:r>
            <a:r>
              <a:rPr spc="-5" dirty="0"/>
              <a:t>Random</a:t>
            </a:r>
            <a:r>
              <a:rPr spc="-20" dirty="0"/>
              <a:t> </a:t>
            </a:r>
            <a:r>
              <a:rPr dirty="0"/>
              <a:t>Forest</a:t>
            </a:r>
            <a:r>
              <a:rPr spc="-20" dirty="0"/>
              <a:t> </a:t>
            </a:r>
            <a:r>
              <a:rPr spc="-5" dirty="0"/>
              <a:t>(ARF)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98832" y="4768596"/>
            <a:ext cx="14351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0" dirty="0">
                <a:solidFill>
                  <a:srgbClr val="202729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98" y="1043940"/>
            <a:ext cx="81737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Base</a:t>
            </a:r>
            <a:r>
              <a:rPr sz="2000" b="1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Hoeffding</a:t>
            </a:r>
            <a:r>
              <a:rPr sz="2000" spc="-2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Trees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Diversity:</a:t>
            </a:r>
            <a:r>
              <a:rPr sz="2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Leveraging Bagging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Local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Random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Subspaces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Combination:</a:t>
            </a:r>
            <a:endParaRPr sz="2000" dirty="0">
              <a:latin typeface="Calibri"/>
              <a:cs typeface="Calibri"/>
            </a:endParaRPr>
          </a:p>
          <a:p>
            <a:pPr marL="608965" lvl="1" indent="-286385">
              <a:lnSpc>
                <a:spcPts val="2125"/>
              </a:lnSpc>
              <a:spcBef>
                <a:spcPts val="270"/>
              </a:spcBef>
              <a:buFont typeface="Wingdings" pitchFamily="2" charset="2"/>
              <a:buChar char="Ø"/>
              <a:tabLst>
                <a:tab pos="609600" algn="l"/>
              </a:tabLst>
            </a:pPr>
            <a:r>
              <a:rPr sz="1800" spc="-5" dirty="0">
                <a:latin typeface="Calibri"/>
                <a:cs typeface="Calibri"/>
              </a:rPr>
              <a:t>Flat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endParaRPr sz="1800" dirty="0">
              <a:latin typeface="Calibri"/>
              <a:cs typeface="Calibri"/>
            </a:endParaRPr>
          </a:p>
          <a:p>
            <a:pPr marL="608965" lvl="1" indent="-286385">
              <a:lnSpc>
                <a:spcPts val="2125"/>
              </a:lnSpc>
              <a:buFont typeface="Wingdings" pitchFamily="2" charset="2"/>
              <a:buChar char="Ø"/>
              <a:tabLst>
                <a:tab pos="609600" algn="l"/>
              </a:tabLst>
            </a:pPr>
            <a:r>
              <a:rPr sz="1800" spc="-5" dirty="0">
                <a:latin typeface="Calibri"/>
                <a:cs typeface="Calibri"/>
              </a:rPr>
              <a:t>Weighted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voting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Adaptation: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window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+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warning period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(train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 background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learners)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367" y="4532884"/>
            <a:ext cx="5783580" cy="17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H.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M.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et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al,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“Adaptive random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 evolving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classification,”</a:t>
            </a:r>
            <a:r>
              <a:rPr sz="1000" b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Machine</a:t>
            </a:r>
            <a:r>
              <a:rPr sz="10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Learning,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2017.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1BC287B-9A48-0FCF-9E5F-601442CE234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304D06B-FCBC-DD98-6E4D-DAE9B653CE7C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5638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Streaming</a:t>
            </a:r>
            <a:r>
              <a:rPr spc="-20" dirty="0"/>
              <a:t> </a:t>
            </a:r>
            <a:r>
              <a:rPr spc="-5" dirty="0"/>
              <a:t>Random</a:t>
            </a:r>
            <a:r>
              <a:rPr spc="-15" dirty="0"/>
              <a:t> </a:t>
            </a:r>
            <a:r>
              <a:rPr spc="-5" dirty="0"/>
              <a:t>Patches</a:t>
            </a:r>
            <a:r>
              <a:rPr spc="-10" dirty="0"/>
              <a:t> </a:t>
            </a:r>
            <a:r>
              <a:rPr spc="-5" dirty="0"/>
              <a:t>(SRP)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5020" y="4768596"/>
            <a:ext cx="20574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spc="-100" dirty="0">
                <a:solidFill>
                  <a:srgbClr val="202729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698" y="1043940"/>
            <a:ext cx="63893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Base</a:t>
            </a:r>
            <a:r>
              <a:rPr sz="2000" b="1" spc="-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User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choice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Diversity: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Leveraging Bagging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Global</a:t>
            </a:r>
            <a:r>
              <a:rPr sz="2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Random</a:t>
            </a:r>
            <a:r>
              <a:rPr sz="2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Subspaces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Combination:</a:t>
            </a:r>
            <a:endParaRPr sz="2000" dirty="0">
              <a:latin typeface="Calibri"/>
              <a:cs typeface="Calibri"/>
            </a:endParaRPr>
          </a:p>
          <a:p>
            <a:pPr marL="608965" lvl="1" indent="-286385">
              <a:lnSpc>
                <a:spcPts val="2125"/>
              </a:lnSpc>
              <a:spcBef>
                <a:spcPts val="270"/>
              </a:spcBef>
              <a:buFont typeface="Wingdings" pitchFamily="2" charset="2"/>
              <a:buChar char="Ø"/>
              <a:tabLst>
                <a:tab pos="609600" algn="l"/>
              </a:tabLst>
            </a:pPr>
            <a:r>
              <a:rPr sz="1800" spc="-5" dirty="0">
                <a:latin typeface="Calibri"/>
                <a:cs typeface="Calibri"/>
              </a:rPr>
              <a:t>Flat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endParaRPr sz="1800" dirty="0">
              <a:latin typeface="Calibri"/>
              <a:cs typeface="Calibri"/>
            </a:endParaRPr>
          </a:p>
          <a:p>
            <a:pPr marL="608965" lvl="1" indent="-286385">
              <a:lnSpc>
                <a:spcPts val="2125"/>
              </a:lnSpc>
              <a:buFont typeface="Wingdings" pitchFamily="2" charset="2"/>
              <a:buChar char="Ø"/>
              <a:tabLst>
                <a:tab pos="609600" algn="l"/>
              </a:tabLst>
            </a:pPr>
            <a:r>
              <a:rPr sz="1800" spc="-5" dirty="0">
                <a:latin typeface="Calibri"/>
                <a:cs typeface="Calibri"/>
              </a:rPr>
              <a:t>Weighted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voting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202729"/>
                </a:solidFill>
                <a:latin typeface="Calibri"/>
                <a:cs typeface="Calibri"/>
              </a:rPr>
              <a:t>Adaptation: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window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729"/>
                </a:solidFill>
                <a:latin typeface="Calibri"/>
                <a:cs typeface="Calibri"/>
              </a:rPr>
              <a:t>+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warning</a:t>
            </a:r>
            <a:r>
              <a:rPr sz="2000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729"/>
                </a:solidFill>
                <a:latin typeface="Calibri"/>
                <a:cs typeface="Calibri"/>
              </a:rPr>
              <a:t>period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604" y="4532884"/>
            <a:ext cx="5538470" cy="177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Gomes,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Read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“Streaming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Random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Patches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for Evolving</a:t>
            </a:r>
            <a:r>
              <a:rPr sz="10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Data Stream</a:t>
            </a:r>
            <a:r>
              <a:rPr sz="10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202729"/>
                </a:solidFill>
                <a:latin typeface="Calibri"/>
                <a:cs typeface="Calibri"/>
              </a:rPr>
              <a:t>Classification”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,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2729"/>
                </a:solidFill>
                <a:latin typeface="Calibri"/>
                <a:cs typeface="Calibri"/>
              </a:rPr>
              <a:t>ICDM,</a:t>
            </a:r>
            <a:r>
              <a:rPr sz="10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02729"/>
                </a:solidFill>
                <a:latin typeface="Calibri"/>
                <a:cs typeface="Calibri"/>
              </a:rPr>
              <a:t>2019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5800A2F-A9CD-A4A1-E341-4741C676372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7FA4DA35-FE56-1F9B-C35A-38A114C9FDA6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19050">
            <a:solidFill>
              <a:srgbClr val="63D2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801" y="2296033"/>
            <a:ext cx="867473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0" spc="-265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r>
              <a:rPr sz="35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0" spc="-85" dirty="0">
                <a:solidFill>
                  <a:srgbClr val="FFFFFF"/>
                </a:solidFill>
                <a:latin typeface="Arial"/>
                <a:cs typeface="Arial"/>
              </a:rPr>
              <a:t>4:</a:t>
            </a:r>
            <a:r>
              <a:rPr sz="35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0" spc="-70" dirty="0">
                <a:solidFill>
                  <a:srgbClr val="FFFFFF"/>
                </a:solidFill>
                <a:latin typeface="Arial"/>
                <a:cs typeface="Arial"/>
              </a:rPr>
              <a:t>Stream</a:t>
            </a:r>
            <a:r>
              <a:rPr sz="3500" b="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0" spc="-60" dirty="0">
                <a:solidFill>
                  <a:srgbClr val="FFFFFF"/>
                </a:solidFill>
                <a:latin typeface="Arial"/>
                <a:cs typeface="Arial"/>
              </a:rPr>
              <a:t>Ensemble</a:t>
            </a:r>
            <a:r>
              <a:rPr sz="3500" b="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0" spc="-40" dirty="0">
                <a:solidFill>
                  <a:srgbClr val="FFFFFF"/>
                </a:solidFill>
                <a:latin typeface="Arial"/>
                <a:cs typeface="Arial"/>
              </a:rPr>
              <a:t>Classification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8507" y="4768596"/>
            <a:ext cx="241300" cy="15645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40" smtClean="0">
                <a:solidFill>
                  <a:schemeClr val="bg1"/>
                </a:solidFill>
              </a:rPr>
              <a:t>26</a:t>
            </a:fld>
            <a:endParaRPr spc="40" dirty="0">
              <a:solidFill>
                <a:schemeClr val="bg1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A9F964C-962A-263A-950F-83D1B8E05FE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>
                <a:solidFill>
                  <a:schemeClr val="bg1"/>
                </a:solidFill>
              </a:rPr>
              <a:t>17</a:t>
            </a:r>
            <a:r>
              <a:rPr lang="it-IT" spc="-10" dirty="0">
                <a:solidFill>
                  <a:schemeClr val="bg1"/>
                </a:solidFill>
              </a:rPr>
              <a:t>-</a:t>
            </a:r>
            <a:r>
              <a:rPr lang="en-US" spc="5" dirty="0">
                <a:solidFill>
                  <a:schemeClr val="bg1"/>
                </a:solidFill>
              </a:rPr>
              <a:t>11</a:t>
            </a:r>
            <a:r>
              <a:rPr lang="en-US" spc="-10" dirty="0">
                <a:solidFill>
                  <a:schemeClr val="bg1"/>
                </a:solidFill>
              </a:rPr>
              <a:t>-</a:t>
            </a:r>
            <a:r>
              <a:rPr spc="5" dirty="0">
                <a:solidFill>
                  <a:schemeClr val="bg1"/>
                </a:solidFill>
              </a:rPr>
              <a:t>202</a:t>
            </a:r>
            <a:r>
              <a:rPr lang="en-US" spc="5" dirty="0">
                <a:solidFill>
                  <a:schemeClr val="bg1"/>
                </a:solidFill>
              </a:rPr>
              <a:t>2</a:t>
            </a:r>
            <a:endParaRPr spc="5" dirty="0">
              <a:solidFill>
                <a:schemeClr val="bg1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F29B22A-F8DA-621B-14D6-252FC734C1C0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Alessio</a:t>
            </a:r>
            <a:r>
              <a:rPr sz="10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Calibri"/>
                <a:cs typeface="Calibri"/>
              </a:rPr>
              <a:t>Bernardo</a:t>
            </a:r>
            <a:endParaRPr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783" y="849884"/>
            <a:ext cx="6880225" cy="8121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sz="1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sz="1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sz="1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sz="1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sz="1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sz="1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spc="-10" dirty="0"/>
              <a:t>-</a:t>
            </a:r>
            <a:r>
              <a:rPr lang="en-US" spc="5" dirty="0"/>
              <a:t>11</a:t>
            </a:r>
            <a:r>
              <a:rPr spc="-10" dirty="0"/>
              <a:t>-</a:t>
            </a:r>
            <a:r>
              <a:rPr spc="5" dirty="0"/>
              <a:t>202</a:t>
            </a:r>
            <a:r>
              <a:rPr lang="en-US" spc="5" dirty="0"/>
              <a:t>2</a:t>
            </a:r>
            <a:endParaRPr spc="5" dirty="0"/>
          </a:p>
        </p:txBody>
      </p:sp>
      <p:sp>
        <p:nvSpPr>
          <p:cNvPr id="6" name="object 6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Credits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FEC558-1A76-9544-EBAC-78AC953FF012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69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4000" y="0"/>
                </a:moveTo>
                <a:lnTo>
                  <a:pt x="0" y="0"/>
                </a:lnTo>
                <a:lnTo>
                  <a:pt x="0" y="97800"/>
                </a:lnTo>
                <a:lnTo>
                  <a:pt x="9144000" y="97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3D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1" y="676610"/>
            <a:ext cx="76307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SML</a:t>
            </a:r>
            <a:r>
              <a:rPr sz="4000" spc="-40" dirty="0"/>
              <a:t> </a:t>
            </a:r>
            <a:r>
              <a:rPr sz="4000" dirty="0"/>
              <a:t>Ensemble</a:t>
            </a:r>
            <a:r>
              <a:rPr sz="4000" spc="-40" dirty="0"/>
              <a:t> </a:t>
            </a:r>
            <a:r>
              <a:rPr sz="4000" dirty="0"/>
              <a:t>Classification</a:t>
            </a:r>
            <a:r>
              <a:rPr sz="4000" spc="-30" dirty="0"/>
              <a:t> </a:t>
            </a:r>
            <a:r>
              <a:rPr sz="4000" dirty="0"/>
              <a:t>models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343" y="1810644"/>
            <a:ext cx="3143313" cy="1955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5AD6AAB-B5E5-EEBE-2CFA-41E4FD3766F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2550CF3-9974-D1E2-73A7-0431BB88DBF2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96012"/>
            <a:ext cx="34340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Ensemble</a:t>
            </a:r>
            <a:r>
              <a:rPr spc="-30" dirty="0"/>
              <a:t> </a:t>
            </a:r>
            <a:r>
              <a:rPr spc="-5" dirty="0"/>
              <a:t>Classifiers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9237" y="1632204"/>
            <a:ext cx="6104255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“An 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ensemble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can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be described as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a 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composition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of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multiple weak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learners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to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 form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one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with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(expected)</a:t>
            </a:r>
            <a:r>
              <a:rPr sz="2000" i="1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higher 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predictive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performance</a:t>
            </a:r>
            <a:r>
              <a:rPr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(strong learner),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such that</a:t>
            </a:r>
            <a:r>
              <a:rPr sz="2000" i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a</a:t>
            </a:r>
            <a:r>
              <a:rPr sz="2000" i="1" spc="-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weak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learner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is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loosely defined as 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a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learner that performs slightly </a:t>
            </a:r>
            <a:r>
              <a:rPr sz="2000" i="1" spc="-44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better than random</a:t>
            </a:r>
            <a:r>
              <a:rPr sz="2000" i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02729"/>
                </a:solidFill>
                <a:latin typeface="Calibri"/>
                <a:cs typeface="Calibri"/>
              </a:rPr>
              <a:t>guessing”</a:t>
            </a:r>
            <a:endParaRPr sz="2000" dirty="0">
              <a:latin typeface="Calibri"/>
              <a:cs typeface="Calibri"/>
            </a:endParaRPr>
          </a:p>
          <a:p>
            <a:pPr marL="3808729">
              <a:lnSpc>
                <a:spcPct val="100000"/>
              </a:lnSpc>
              <a:spcBef>
                <a:spcPts val="1845"/>
              </a:spcBef>
            </a:pPr>
            <a:r>
              <a:rPr sz="1400" b="1" i="1" spc="-5" dirty="0">
                <a:latin typeface="Arial-BoldItalicMT"/>
                <a:cs typeface="Arial-BoldItalicMT"/>
              </a:rPr>
              <a:t>Freund</a:t>
            </a:r>
            <a:r>
              <a:rPr sz="1400" b="1" i="1" spc="-30" dirty="0">
                <a:latin typeface="Arial-BoldItalicMT"/>
                <a:cs typeface="Arial-BoldItalicMT"/>
              </a:rPr>
              <a:t> </a:t>
            </a:r>
            <a:r>
              <a:rPr sz="1400" b="1" i="1" spc="-5" dirty="0">
                <a:latin typeface="Arial-BoldItalicMT"/>
                <a:cs typeface="Arial-BoldItalicMT"/>
              </a:rPr>
              <a:t>and</a:t>
            </a:r>
            <a:r>
              <a:rPr sz="1400" b="1" i="1" spc="-30" dirty="0">
                <a:latin typeface="Arial-BoldItalicMT"/>
                <a:cs typeface="Arial-BoldItalicMT"/>
              </a:rPr>
              <a:t> </a:t>
            </a:r>
            <a:r>
              <a:rPr sz="1400" b="1" i="1" spc="-5" dirty="0">
                <a:latin typeface="Arial-BoldItalicMT"/>
                <a:cs typeface="Arial-BoldItalicMT"/>
              </a:rPr>
              <a:t>Schapire,</a:t>
            </a:r>
            <a:r>
              <a:rPr sz="1400" b="1" i="1" spc="-25" dirty="0">
                <a:latin typeface="Arial-BoldItalicMT"/>
                <a:cs typeface="Arial-BoldItalicMT"/>
              </a:rPr>
              <a:t> </a:t>
            </a:r>
            <a:r>
              <a:rPr sz="1400" b="1" i="1" spc="-5" dirty="0">
                <a:latin typeface="Arial-BoldItalicMT"/>
                <a:cs typeface="Arial-BoldItalicMT"/>
              </a:rPr>
              <a:t>1997</a:t>
            </a:r>
            <a:endParaRPr sz="1400" dirty="0">
              <a:latin typeface="Arial-BoldItalicMT"/>
              <a:cs typeface="Arial-BoldItalicMT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D65FEB6-EF34-316A-C400-B5554E2A509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29E88FE-8EB9-BF6D-01FE-008C410A3614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9D63525-E011-9379-08E3-277F662EFA3C}"/>
              </a:ext>
            </a:extLst>
          </p:cNvPr>
          <p:cNvSpPr txBox="1"/>
          <p:nvPr/>
        </p:nvSpPr>
        <p:spPr>
          <a:xfrm>
            <a:off x="2871600" y="4538961"/>
            <a:ext cx="33006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b="1" dirty="0">
                <a:cs typeface="Calibri"/>
              </a:rPr>
              <a:t>http://www.r2d3.us/visual-intro-to-machine-learning-part-2/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37564DD-720C-36D3-F740-BE1BF00D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26" y="1886656"/>
            <a:ext cx="5088347" cy="239207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53EBA13C-8D7F-592C-A639-6D313A2A4DF8}"/>
              </a:ext>
            </a:extLst>
          </p:cNvPr>
          <p:cNvSpPr/>
          <p:nvPr/>
        </p:nvSpPr>
        <p:spPr>
          <a:xfrm>
            <a:off x="390425" y="1113518"/>
            <a:ext cx="859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When a model is less complex, it ignores relevant information, and error due to bias is high. As the model becomes more complex, error due to bias decreases.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29CD4126-29A5-900B-75EB-06A9A84E5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GB" spc="-5" dirty="0"/>
              <a:t>Bias-Variance trade-off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2400" spc="-5" dirty="0">
                <a:solidFill>
                  <a:srgbClr val="C00000"/>
                </a:solidFill>
              </a:rPr>
              <a:t>Bias</a:t>
            </a:r>
            <a:endParaRPr lang="en-GB" sz="24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8CF2765-BF3D-2979-1D09-CCE876036BF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9669CD8-4958-A517-8383-BC662711E95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35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9D63525-E011-9379-08E3-277F662EFA3C}"/>
              </a:ext>
            </a:extLst>
          </p:cNvPr>
          <p:cNvSpPr txBox="1"/>
          <p:nvPr/>
        </p:nvSpPr>
        <p:spPr>
          <a:xfrm>
            <a:off x="2871600" y="4538961"/>
            <a:ext cx="33006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b="1" dirty="0">
                <a:cs typeface="Calibri"/>
              </a:rPr>
              <a:t>http://www.r2d3.us/visual-intro-to-machine-learning-part-2/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3EBA13C-8D7F-592C-A639-6D313A2A4DF8}"/>
              </a:ext>
            </a:extLst>
          </p:cNvPr>
          <p:cNvSpPr/>
          <p:nvPr/>
        </p:nvSpPr>
        <p:spPr>
          <a:xfrm>
            <a:off x="390425" y="1114660"/>
            <a:ext cx="859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On the other hand, when a model is less complex, error due to variance il low. Error due to variance increases as complexity increases.</a:t>
            </a:r>
            <a:endParaRPr 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29CD4126-29A5-900B-75EB-06A9A84E5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GB" spc="-5" dirty="0"/>
              <a:t>Bias-Variance trade-off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2400" spc="-5" dirty="0">
                <a:solidFill>
                  <a:srgbClr val="C00000"/>
                </a:solidFill>
              </a:rPr>
              <a:t>Variance</a:t>
            </a:r>
            <a:endParaRPr lang="en-GB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56EA3-6D1F-0681-9F42-2380C6D49D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0" y="1886400"/>
            <a:ext cx="5094000" cy="239760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ED157E0-EAE6-BB60-6411-CF81DD0D84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458C11E-68C4-768F-5DFE-11F745A26B5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16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819470" y="4768596"/>
            <a:ext cx="160020" cy="1803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000" dirty="0">
                <a:solidFill>
                  <a:srgbClr val="20272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15EF39C-FBBE-B143-C212-A2496B100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GB" spc="-5" dirty="0"/>
              <a:t>Bias-Variance trade-off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2400" spc="-5" dirty="0">
                <a:solidFill>
                  <a:srgbClr val="C00000"/>
                </a:solidFill>
              </a:rPr>
              <a:t>Trade-off</a:t>
            </a:r>
            <a:endParaRPr lang="en-GB" sz="24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58155B3-F657-B10C-F95C-7BB9502D289E}"/>
              </a:ext>
            </a:extLst>
          </p:cNvPr>
          <p:cNvSpPr txBox="1"/>
          <p:nvPr/>
        </p:nvSpPr>
        <p:spPr>
          <a:xfrm>
            <a:off x="2871600" y="4538961"/>
            <a:ext cx="33006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b="1" dirty="0">
                <a:cs typeface="Calibri"/>
              </a:rPr>
              <a:t>http://www.r2d3.us/visual-intro-to-machine-learning-part-2/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15C021-5841-D325-63CE-21DA2C6014A6}"/>
              </a:ext>
            </a:extLst>
          </p:cNvPr>
          <p:cNvSpPr/>
          <p:nvPr/>
        </p:nvSpPr>
        <p:spPr>
          <a:xfrm>
            <a:off x="390425" y="1114660"/>
            <a:ext cx="859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Overall model error is a function error due to </a:t>
            </a:r>
            <a:r>
              <a:rPr lang="en-US" sz="2000" b="1" dirty="0">
                <a:solidFill>
                  <a:srgbClr val="333333"/>
                </a:solidFill>
              </a:rPr>
              <a:t>bias</a:t>
            </a:r>
            <a:r>
              <a:rPr lang="en-US" sz="2000" dirty="0">
                <a:solidFill>
                  <a:srgbClr val="333333"/>
                </a:solidFill>
              </a:rPr>
              <a:t> and </a:t>
            </a:r>
            <a:r>
              <a:rPr lang="en-US" sz="2000" b="1" dirty="0">
                <a:solidFill>
                  <a:srgbClr val="333333"/>
                </a:solidFill>
              </a:rPr>
              <a:t>variance. </a:t>
            </a:r>
            <a:r>
              <a:rPr lang="en-US" sz="2000" dirty="0">
                <a:solidFill>
                  <a:srgbClr val="333333"/>
                </a:solidFill>
              </a:rPr>
              <a:t>The ideal model minimized error from each.</a:t>
            </a:r>
            <a:endParaRPr lang="en-US" sz="20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1A431A3-D80D-A1AE-5D5A-71DF365323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0" y="1886400"/>
            <a:ext cx="5094000" cy="23976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F8934C2C-6A51-D333-A02A-C0CC58B4D20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F99FF866-362E-7582-0E45-C99BB2E73E8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9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02307" y="4538961"/>
            <a:ext cx="2916000" cy="160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en-US" sz="1000" dirty="0">
                <a:latin typeface="Calibri"/>
                <a:cs typeface="Calibri"/>
              </a:rPr>
              <a:t>L. </a:t>
            </a:r>
            <a:r>
              <a:rPr lang="en-US" sz="1000" dirty="0" err="1">
                <a:latin typeface="Calibri"/>
                <a:cs typeface="Calibri"/>
              </a:rPr>
              <a:t>Breiman</a:t>
            </a:r>
            <a:r>
              <a:rPr lang="en-US" sz="1000" dirty="0">
                <a:cs typeface="Calibri"/>
              </a:rPr>
              <a:t>. </a:t>
            </a:r>
            <a:r>
              <a:rPr lang="en-US" sz="1000" b="1" dirty="0">
                <a:cs typeface="Calibri"/>
              </a:rPr>
              <a:t>Bagging predictors. </a:t>
            </a:r>
            <a:r>
              <a:rPr lang="en-US" sz="1000" dirty="0">
                <a:cs typeface="Calibri"/>
              </a:rPr>
              <a:t>Machine Learning, 1996</a:t>
            </a:r>
            <a:endParaRPr sz="10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85" dirty="0"/>
              <a:t>9</a:t>
            </a:fld>
            <a:endParaRPr spc="-85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6BC448B-912D-FF87-B92F-6367580DF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25" y="1185"/>
            <a:ext cx="4731385" cy="104708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GB" spc="-5" dirty="0"/>
              <a:t>Ensemble</a:t>
            </a:r>
            <a:r>
              <a:rPr lang="en-GB" spc="-30" dirty="0"/>
              <a:t> </a:t>
            </a:r>
            <a:r>
              <a:rPr lang="en-GB" spc="-5" dirty="0"/>
              <a:t>Classifiers in ML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GB" sz="2400" spc="-5" dirty="0">
                <a:solidFill>
                  <a:srgbClr val="C00000"/>
                </a:solidFill>
              </a:rPr>
              <a:t>Bagging</a:t>
            </a:r>
            <a:endParaRPr lang="en-GB" sz="2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7366D1F-7FFA-44F3-EDEB-6433CD1C36EF}"/>
              </a:ext>
            </a:extLst>
          </p:cNvPr>
          <p:cNvSpPr txBox="1"/>
          <p:nvPr/>
        </p:nvSpPr>
        <p:spPr>
          <a:xfrm>
            <a:off x="390425" y="1060209"/>
            <a:ext cx="8348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Fits </a:t>
            </a:r>
            <a:r>
              <a:rPr lang="en-US" sz="2000" b="1" i="1" dirty="0"/>
              <a:t>M</a:t>
            </a:r>
            <a:r>
              <a:rPr lang="en-US" sz="2000" dirty="0"/>
              <a:t> </a:t>
            </a:r>
            <a:r>
              <a:rPr lang="en-US" sz="2000" b="1" dirty="0"/>
              <a:t>independent</a:t>
            </a:r>
            <a:r>
              <a:rPr lang="en-US" sz="2000" dirty="0"/>
              <a:t> models and “average” their predictions in order to obtain a model with a </a:t>
            </a:r>
            <a:r>
              <a:rPr lang="en-US" sz="2000" b="1" dirty="0"/>
              <a:t>lower variance</a:t>
            </a:r>
            <a:r>
              <a:rPr lang="en-US" sz="20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we have only </a:t>
            </a:r>
            <a:r>
              <a:rPr lang="en-US" sz="2000" b="1" dirty="0"/>
              <a:t>one</a:t>
            </a:r>
            <a:r>
              <a:rPr lang="en-US" sz="2000" dirty="0"/>
              <a:t> dataset, how can we build </a:t>
            </a:r>
            <a:r>
              <a:rPr lang="en-US" sz="2000" b="1" dirty="0"/>
              <a:t>independent</a:t>
            </a:r>
            <a:r>
              <a:rPr lang="en-US" sz="2000" dirty="0"/>
              <a:t> models?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9060FC-56F0-2EB1-C51D-F562346B177F}"/>
              </a:ext>
            </a:extLst>
          </p:cNvPr>
          <p:cNvSpPr txBox="1"/>
          <p:nvPr/>
        </p:nvSpPr>
        <p:spPr>
          <a:xfrm>
            <a:off x="390425" y="2075872"/>
            <a:ext cx="20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Bootstrapping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CB5D10-4F28-948B-75B7-6913F688F143}"/>
              </a:ext>
            </a:extLst>
          </p:cNvPr>
          <p:cNvSpPr txBox="1"/>
          <p:nvPr/>
        </p:nvSpPr>
        <p:spPr>
          <a:xfrm>
            <a:off x="390425" y="2541859"/>
            <a:ext cx="83480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02729"/>
                </a:solidFill>
                <a:cs typeface="Calibri"/>
              </a:rPr>
              <a:t>Create </a:t>
            </a:r>
            <a:r>
              <a:rPr lang="en-GB" sz="2000" b="1" i="1" dirty="0">
                <a:solidFill>
                  <a:srgbClr val="202729"/>
                </a:solidFill>
                <a:cs typeface="Calibri"/>
              </a:rPr>
              <a:t>M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 bootstrap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samples (one for each model)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from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the original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dataset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of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size </a:t>
            </a:r>
            <a:r>
              <a:rPr lang="en-GB"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N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, created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by drawing random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samples with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replacement.</a:t>
            </a:r>
            <a:r>
              <a:rPr lang="en-GB" sz="2000" spc="-10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Each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 bootstrap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contains</a:t>
            </a:r>
            <a:r>
              <a:rPr lang="en-GB" sz="2000" spc="5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each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original</a:t>
            </a:r>
            <a:r>
              <a:rPr lang="en-GB" sz="2000" spc="5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sample</a:t>
            </a:r>
            <a:r>
              <a:rPr lang="en-GB" sz="2000" spc="5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b="1" i="1" dirty="0">
                <a:solidFill>
                  <a:srgbClr val="202729"/>
                </a:solidFill>
                <a:latin typeface="Calibri-BoldItalic"/>
                <a:cs typeface="Calibri-BoldItalic"/>
              </a:rPr>
              <a:t>K</a:t>
            </a:r>
            <a:r>
              <a:rPr lang="en-GB" sz="2000" b="1" i="1" spc="5" dirty="0">
                <a:solidFill>
                  <a:srgbClr val="202729"/>
                </a:solidFill>
                <a:latin typeface="Calibri-BoldItalic"/>
                <a:cs typeface="Calibri-BoldItalic"/>
              </a:rPr>
              <a:t> 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times,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where </a:t>
            </a:r>
            <a:r>
              <a:rPr lang="en-GB" sz="2000" spc="-434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b="1" i="1" spc="-5" dirty="0" err="1">
                <a:solidFill>
                  <a:srgbClr val="202729"/>
                </a:solidFill>
                <a:latin typeface="Calibri-BoldItalic"/>
                <a:cs typeface="Calibri-BoldItalic"/>
              </a:rPr>
              <a:t>Pr</a:t>
            </a:r>
            <a:r>
              <a:rPr lang="en-GB" sz="2000" b="1" i="1" spc="-5" dirty="0">
                <a:solidFill>
                  <a:srgbClr val="202729"/>
                </a:solidFill>
                <a:latin typeface="Calibri-BoldItalic"/>
                <a:cs typeface="Calibri-BoldItalic"/>
              </a:rPr>
              <a:t>(K=k)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follows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 a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binomial</a:t>
            </a:r>
            <a:r>
              <a:rPr lang="en-GB" sz="2000" dirty="0">
                <a:solidFill>
                  <a:srgbClr val="202729"/>
                </a:solidFill>
                <a:cs typeface="Calibri"/>
              </a:rPr>
              <a:t> </a:t>
            </a:r>
            <a:r>
              <a:rPr lang="en-GB" sz="2000" spc="-5" dirty="0">
                <a:solidFill>
                  <a:srgbClr val="202729"/>
                </a:solidFill>
                <a:cs typeface="Calibri"/>
              </a:rPr>
              <a:t>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i="1" dirty="0"/>
              <a:t>0.632</a:t>
            </a:r>
            <a:r>
              <a:rPr lang="en-GB" sz="2000" dirty="0"/>
              <a:t> of the data points in the original sample show up in the bootstrap sample (the other </a:t>
            </a:r>
            <a:r>
              <a:rPr lang="en-GB" sz="2000" b="1" i="1" dirty="0"/>
              <a:t>0.368</a:t>
            </a:r>
            <a:r>
              <a:rPr lang="en-GB" sz="2000" dirty="0"/>
              <a:t> won't be present in it)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6D5970B-B9BC-CAA5-06EB-0B4B760911B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41801" y="4764513"/>
            <a:ext cx="6223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5" dirty="0"/>
              <a:t>17</a:t>
            </a:r>
            <a:r>
              <a:rPr lang="en-US" spc="-10" dirty="0"/>
              <a:t>-</a:t>
            </a:r>
            <a:r>
              <a:rPr lang="en-US" spc="5" dirty="0"/>
              <a:t>11</a:t>
            </a:r>
            <a:r>
              <a:rPr lang="en-US" spc="-10" dirty="0"/>
              <a:t>-</a:t>
            </a:r>
            <a:r>
              <a:rPr lang="en-US" spc="5" dirty="0"/>
              <a:t>2022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9BA2D6E-A9BB-6B56-BFC9-5CB56530D9A3}"/>
              </a:ext>
            </a:extLst>
          </p:cNvPr>
          <p:cNvSpPr txBox="1"/>
          <p:nvPr/>
        </p:nvSpPr>
        <p:spPr>
          <a:xfrm>
            <a:off x="4122000" y="4764513"/>
            <a:ext cx="900000" cy="1603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spc="-5" dirty="0">
                <a:latin typeface="Calibri"/>
                <a:cs typeface="Calibri"/>
              </a:rPr>
              <a:t>Alessio</a:t>
            </a:r>
            <a:r>
              <a:rPr lang="it-IT" sz="1000" spc="-15" dirty="0">
                <a:latin typeface="Calibri"/>
                <a:cs typeface="Calibri"/>
              </a:rPr>
              <a:t> </a:t>
            </a:r>
            <a:r>
              <a:rPr lang="it-IT" sz="1000" spc="-5" dirty="0">
                <a:latin typeface="Calibri"/>
                <a:cs typeface="Calibri"/>
              </a:rPr>
              <a:t>Bernardo</a:t>
            </a:r>
            <a:endParaRPr lang="it-IT" sz="1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</TotalTime>
  <Words>1945</Words>
  <Application>Microsoft Macintosh PowerPoint</Application>
  <PresentationFormat>Presentazione su schermo (16:9)</PresentationFormat>
  <Paragraphs>248</Paragraphs>
  <Slides>26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Arial-BoldItalicMT</vt:lpstr>
      <vt:lpstr>Calibri</vt:lpstr>
      <vt:lpstr>Calibri-BoldItalic</vt:lpstr>
      <vt:lpstr>Wingdings</vt:lpstr>
      <vt:lpstr>Office Theme</vt:lpstr>
      <vt:lpstr>Presentazione standard di PowerPoint</vt:lpstr>
      <vt:lpstr>Presentazione standard di PowerPoint</vt:lpstr>
      <vt:lpstr>Credits</vt:lpstr>
      <vt:lpstr>SML Ensemble Classification models</vt:lpstr>
      <vt:lpstr>Ensemble Classifiers</vt:lpstr>
      <vt:lpstr>Bias-Variance trade-off Bias</vt:lpstr>
      <vt:lpstr>Bias-Variance trade-off Variance</vt:lpstr>
      <vt:lpstr>Bias-Variance trade-off Trade-off</vt:lpstr>
      <vt:lpstr>Ensemble Classifiers in ML Bagging</vt:lpstr>
      <vt:lpstr>Ensemble Classifiers in ML Bagging  Random Forests</vt:lpstr>
      <vt:lpstr>Ensemble Classifiers in ML Boosting</vt:lpstr>
      <vt:lpstr>Ensemble Classifiers in ML Boosting  Adaptive Boosting (AdaBoost)</vt:lpstr>
      <vt:lpstr>Ensemble Classifiers in ML Boosting  Gradient Boosting</vt:lpstr>
      <vt:lpstr>Ensemble Classifiers in ML Stacking</vt:lpstr>
      <vt:lpstr>Ensemble Classifiers in SML</vt:lpstr>
      <vt:lpstr>Induce Diversity Horizontal Partitioning</vt:lpstr>
      <vt:lpstr>Induce Diversity</vt:lpstr>
      <vt:lpstr>Induce Diversity Others</vt:lpstr>
      <vt:lpstr>Combination Architecture</vt:lpstr>
      <vt:lpstr>Combination Voting</vt:lpstr>
      <vt:lpstr>Adaptation Cardinality</vt:lpstr>
      <vt:lpstr>Online Bagging</vt:lpstr>
      <vt:lpstr>Leveraging Bagging</vt:lpstr>
      <vt:lpstr>Adaptive Random Forest (ARF)</vt:lpstr>
      <vt:lpstr>Streaming Random Patches (SRP)</vt:lpstr>
      <vt:lpstr>EXERCISE 4: Stream Ensemble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Alessio Bernardo</cp:lastModifiedBy>
  <cp:revision>31</cp:revision>
  <dcterms:created xsi:type="dcterms:W3CDTF">2022-03-10T13:34:33Z</dcterms:created>
  <dcterms:modified xsi:type="dcterms:W3CDTF">2022-11-04T07:45:01Z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2021-06-30T00:00:00Z</vt:filetime>
  </property>
  <property fmtid="{D5CDD505-2E9C-101B-9397-08002B2CF9AE}" pid="3" name="LastSaved">
    <vt:filetime>2022-03-10T00:00:00Z</vt:filetime>
  </property>
</Properties>
</file>