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9"/>
  </p:notesMasterIdLst>
  <p:sldIdLst>
    <p:sldId id="384" r:id="rId2"/>
    <p:sldId id="10967" r:id="rId3"/>
    <p:sldId id="1687" r:id="rId4"/>
    <p:sldId id="11030" r:id="rId5"/>
    <p:sldId id="10996" r:id="rId6"/>
    <p:sldId id="11013" r:id="rId7"/>
    <p:sldId id="11014" r:id="rId8"/>
    <p:sldId id="10997" r:id="rId9"/>
    <p:sldId id="11015" r:id="rId10"/>
    <p:sldId id="11016" r:id="rId11"/>
    <p:sldId id="11017" r:id="rId12"/>
    <p:sldId id="11018" r:id="rId13"/>
    <p:sldId id="11019" r:id="rId14"/>
    <p:sldId id="10998" r:id="rId15"/>
    <p:sldId id="11020" r:id="rId16"/>
    <p:sldId id="11021" r:id="rId17"/>
    <p:sldId id="11022" r:id="rId18"/>
    <p:sldId id="11023" r:id="rId19"/>
    <p:sldId id="11024" r:id="rId20"/>
    <p:sldId id="11025" r:id="rId21"/>
    <p:sldId id="11026" r:id="rId22"/>
    <p:sldId id="11027" r:id="rId23"/>
    <p:sldId id="11028" r:id="rId24"/>
    <p:sldId id="11029" r:id="rId25"/>
    <p:sldId id="10964" r:id="rId26"/>
    <p:sldId id="10927" r:id="rId27"/>
    <p:sldId id="109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197"/>
  </p:normalViewPr>
  <p:slideViewPr>
    <p:cSldViewPr snapToGrid="0" snapToObjects="1">
      <p:cViewPr>
        <p:scale>
          <a:sx n="84" d="100"/>
          <a:sy n="84" d="100"/>
        </p:scale>
        <p:origin x="1280" y="1040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5003 0 24575,'-54'21'0,"0"1"0,-16 4 0,-6 3 0,6-3 0,-6 2 0,-2-2-852,-6 2 0,-2 0 1,-3-3 851,19-6 0,-2-2 0,-2-1 0,0-1 0,-4-2 0,-1-1 0,-2-2 0,0-2 0,0-1 0,-1-2 0,0-1 0,0-1 0,-2 0 0,0-1 0,-1-1 0,2 0 0,2-1 0,1 0 0,0-1 0,1-1 0,-19 0 0,1-2 0,2-3 0,5 1 0,2-3 0,1 0-13,4 0 1,1-2 0,1 0 12,4 1 0,0-1 0,1 1 0,4 2 0,1 2 0,0 1 305,-26-1 1,2 3-306,7 1 0,3 3 0,8 3 0,3 2 0,6 4 0,3 4 637,3 6 0,4 4-637,3 7 0,5 5 0,2 6 0,4 6 0,-2 9 0,3 3 30,14-15 0,0 1 0,1 0-30,1 2 0,0 0 0,1-1 0,2-1 0,0 0 0,1-2 2,-6 13 1,2-3-3,7-12 0,2-4 0,-7 14 0,13-23 0,8-17 0,2-5 0,2-5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1 345 24575,'20'1'0,"4"5"0,3 7 0,0 4 0,-2 4 0,-4-2 0,-2-2 0,-3-3 0,-2-2 0,1-1 0,0 0 0,2 2 0,1-1 0,2 1 0,0 0 0,-1-2 0,-4 0 0,-3-4 0,-5-2 0,-2-2 0,-2 1 0,1 1 0,2-2 0,-1 0 0,0-1 0,-1-2 0,-2-1 0,0-2 0,-2-1 0,0-4 0,1-1 0,3-5 0,2-3 0,5-6 0,1-6 0,2-6 0,0-4 0,1-5 0,2-1 0,0 2 0,-2 4 0,-1 6 0,-2 4 0,-1 4 0,1 1 0,0 0 0,1-1 0,1 1 0,-1 4 0,-2 5 0,-4 4 0,-4 6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0,2 10 0,2 5 0,2-6 0,0-11 0,-3-9 0,0-8 0,0-6 0,-1-2 0,2-4 0,5-4 0,13-6 0,26-8 0,28-9 0,-24 12 0,3 0 0,6-2 0,1 2 0,4-2 0,0 2 0,-2 0 0,0 2 0,-6 2 0,-3 1 0,38-10 0,-28 9 0,-21 6 0,-12 4 0,-17 5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1785 1 24575,'0'6'0,"0"3"0,0 14 0,0 6 0,0 7 0,-10 7 0,-27 5 0,3-20 0,-8-1 0,-14 3 0,-6-1 0,-12 1 0,-4-1 0,1-1 0,1-2 0,2 0 0,1-1 0,6-2 0,2-1 0,7-2 0,2 1 0,-1 2 0,2 2 0,2 1 0,3 3 0,0 3 0,2 3 0,-2 5 0,2 2 0,1 2 0,1 1 0,2 1 0,0 1 0,3-3 0,3 0 0,6-5 0,2-3 0,-16 26 0,15-14 0,14-8 0,6-7 0,5-4 0,4-7 0,2-7 0,0-6 0,0-6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24575,'0'15'0,"0"1"0,0 4 0,0 0 0,0 0 0,0-2 0,0-2 0,0 2 0,0 3 0,1 3 0,4 6 0,4 5 0,8 1 0,2-1 0,1-2 0,-2-4 0,-2-7 0,-3-7 0,-3-5 0,-4-6 0,-1-1 0,0-2 0,6-2 0,20-6 0,21-10 0,36-12 0,-30 8 0,3-2 0,8-2 0,1-1 0,4-2 0,-1 0 0,-2 1 0,-1 1 0,-5 2 0,-3 1 0,-7 4 0,-2 2 0,34-9 0,-29 12 0,-23 7 0,-16 5 0,-11 0 0,-5-1 0,-3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24575,'37'4'0,"39"8"0,-7-3 0,11 1 0,-9-2 0,5 1 0,4-1-1038,15 1 1,5 1 0,1-1 1037,-19-2 0,2 2 0,0-2 0,0 1 0,0 1 0,1 1 0,-1-1 0,-1 2 0,-2 1 0,-1 0 0,0 1 0,-3 1 71,15 3 1,-3 3 0,-3-1-72,-11 0 0,-3 1 0,-3 0 341,16 7 1,-7 1-342,-19-5 0,-5 1 0,26 18 0,-29-7 1569,-19-6-1569,-8 3 645,-5 11-645,-2 16 0,-10-18 0,-2 3 0,-1 8 0,-2 4 0,0 3 0,-1 1 0,-1-1 0,0 0 0,0-5 0,0-3 0,0-10 0,0-4 0,0 18 0,0-21 0,0-19 0,0-8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24575,'12'16'0,"9"4"0,10 7 0,3 1 0,-2 0 0,-6-1 0,-5-3 0,-5 0 0,-6-4 0,-4-3 0,-2-2 0,2-1 0,2 1 0,3 0 0,-1 0 0,-2-1 0,-1-5 0,0-3 0,-2-1 0,0 1 0,0 3 0,3 2 0,2 3 0,1 1 0,1 2 0,-1 0 0,2 1 0,1 1 0,-1-2 0,0-1 0,-1-2 0,-3-2 0,-2-3 0,-2-4 0,-2-2 0,0-2 0,2-1 0,7-5 0,23-18 0,34-26 0,-18 11 0,4-4 0,5-4 0,2-2 0,0 1 0,0 2 0,-7 4 0,-1 4 0,-10 7 0,-2 2 0,23-12 0,-25 17 0,-15 12 0,-16 8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24575,'38'4'0,"29"19"0,-5 4 0,7 7 0,-7-4 0,5 2 0,3 2-982,-2-3 0,3 2 0,4 1 0,1 0 982,11 4 0,5 0 0,2 0 0,1 0-506,-10-5 1,1-1 0,1 1 0,2-1 0,0 1 505,-8-4 0,0 0 0,1 0 0,1 0 0,1-1 0,-2 0 0,3 0 0,2 0 0,-1 0 0,0-1 0,1-1 0,-2 0 0,0-1 0,-1 0 0,0 0 0,1-2 0,-1 0 0,-1-2 0,-1 0 0,0-2 0,0-1 0,-1 0 0,0-1 0,-1-2 0,11 2 0,1-2 0,-3-2 0,1 0 0,-4-2 64,10 1 1,-1-2-1,-3-1 1,-3-2-65,-9-1 0,-2-2 0,-3 0 0,-3 0 0,2-1 0,-3 1 0,-6-1 0,8 2 0,-9 1 1604,29 3-1604,-44 3 3085,-19-3-3085,-20-1 376,-1-1 1,-9-4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24575,'19'19'0,"18"29"0,22 34 0,-16-26 0,1 3 0,9 7 0,1 1 0,5 0 0,1 0 0,2-2 0,1-3 0,-4-5 0,-2-1 0,-2-7 0,-3-3 0,-5-5 0,-2-2 0,37 26 0,-16-14 0,-16-13 0,-14-9 0,-13-9 0,-8-6 0,-5-6 0,-7-1 0,-1-3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2651 1 24575,'-13'22'0,"-25"24"0,-34 33 0,24-27 0,-3 3 0,-11 5 0,-1 2 0,-8 2 0,-1-1 0,-10 2 0,-4-1 0,20-20 0,-5 0 0,-1-1-396,-13 2 1,-4 1 0,-2-2 395,-12 0 0,-3 1 0,0-4 0,-2 0 0,2-3 0,-2-2 0,7-3 0,-1-2 0,6-3 0,14-5 0,3-3 0,4 0 0,-9 1 0,7-4 0,-27 5 0,52-12 0,32-9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02/11/23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9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05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84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49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99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98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6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263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55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99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986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1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gif"/><Relationship Id="rId21" Type="http://schemas.openxmlformats.org/officeDocument/2006/relationships/image" Target="../media/image5.png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24" Type="http://schemas.openxmlformats.org/officeDocument/2006/relationships/customXml" Target="../ink/ink11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314.png"/><Relationship Id="rId31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dirty="0"/>
              <a:t>Ensemble </a:t>
            </a: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Sequential</a:t>
            </a:r>
            <a:r>
              <a:rPr lang="en-GB" sz="2600" spc="-5" dirty="0">
                <a:cs typeface="Calibri"/>
              </a:rPr>
              <a:t> method that combines weak models </a:t>
            </a:r>
            <a:r>
              <a:rPr lang="en-GB" sz="2600" b="1" spc="-5" dirty="0">
                <a:cs typeface="Calibri"/>
              </a:rPr>
              <a:t>no longer </a:t>
            </a:r>
            <a:r>
              <a:rPr lang="en-GB" sz="2600" spc="-5" dirty="0">
                <a:cs typeface="Calibri"/>
              </a:rPr>
              <a:t>fitted </a:t>
            </a:r>
            <a:r>
              <a:rPr lang="en-GB" sz="2600" b="1" spc="-5" dirty="0">
                <a:cs typeface="Calibri"/>
              </a:rPr>
              <a:t>independently</a:t>
            </a:r>
            <a:r>
              <a:rPr lang="en-GB" sz="2600" spc="-5" dirty="0">
                <a:cs typeface="Calibri"/>
              </a:rPr>
              <a:t> from each others.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fits models </a:t>
            </a:r>
            <a:r>
              <a:rPr lang="en-GB" sz="2600" b="1" spc="-5" dirty="0">
                <a:cs typeface="Calibri"/>
              </a:rPr>
              <a:t>iteratively</a:t>
            </a:r>
            <a:r>
              <a:rPr lang="en-GB" sz="2600" spc="-5" dirty="0">
                <a:cs typeface="Calibri"/>
              </a:rPr>
              <a:t> such that the training of model at a given </a:t>
            </a:r>
            <a:r>
              <a:rPr lang="en-GB" sz="2600" b="1" spc="-5" dirty="0">
                <a:cs typeface="Calibri"/>
              </a:rPr>
              <a:t>step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depends</a:t>
            </a:r>
            <a:r>
              <a:rPr lang="en-GB" sz="2600" spc="-5" dirty="0">
                <a:cs typeface="Calibri"/>
              </a:rPr>
              <a:t> on the models fitted at the </a:t>
            </a:r>
            <a:r>
              <a:rPr lang="en-GB" sz="2600" b="1" spc="-5" dirty="0">
                <a:cs typeface="Calibri"/>
              </a:rPr>
              <a:t>previous steps</a:t>
            </a:r>
            <a:r>
              <a:rPr lang="en-GB" sz="2600" spc="-5" dirty="0">
                <a:cs typeface="Calibri"/>
              </a:rPr>
              <a:t>: it gives </a:t>
            </a:r>
            <a:r>
              <a:rPr lang="en-GB" sz="2600" b="1" spc="-5" dirty="0">
                <a:cs typeface="Calibri"/>
              </a:rPr>
              <a:t>more importance</a:t>
            </a:r>
            <a:r>
              <a:rPr lang="en-GB" sz="2600" spc="-5" dirty="0">
                <a:cs typeface="Calibri"/>
              </a:rPr>
              <a:t> to observations in the dataset that were </a:t>
            </a:r>
            <a:r>
              <a:rPr lang="en-GB" sz="2600" b="1" spc="-5" dirty="0">
                <a:cs typeface="Calibri"/>
              </a:rPr>
              <a:t>badly handled </a:t>
            </a:r>
            <a:r>
              <a:rPr lang="en-GB" sz="2600" spc="-5" dirty="0">
                <a:cs typeface="Calibri"/>
              </a:rPr>
              <a:t>by the </a:t>
            </a:r>
            <a:r>
              <a:rPr lang="en-GB" sz="2600" b="1" spc="-5" dirty="0">
                <a:cs typeface="Calibri"/>
              </a:rPr>
              <a:t>previous</a:t>
            </a:r>
            <a:r>
              <a:rPr lang="en-GB" sz="2600" spc="-5" dirty="0">
                <a:cs typeface="Calibri"/>
              </a:rPr>
              <a:t> models in the sequence.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51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Adaptive Boosting (AdaBoost)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6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puts </a:t>
            </a:r>
            <a:r>
              <a:rPr lang="en-GB" sz="2600" b="1" spc="-5" dirty="0">
                <a:cs typeface="Calibri"/>
              </a:rPr>
              <a:t>more weight </a:t>
            </a:r>
            <a:r>
              <a:rPr lang="en-GB" sz="2600" spc="-5" dirty="0">
                <a:cs typeface="Calibri"/>
              </a:rPr>
              <a:t>on </a:t>
            </a:r>
            <a:r>
              <a:rPr lang="en-GB" sz="2600" b="1" spc="-5" dirty="0">
                <a:cs typeface="Calibri"/>
              </a:rPr>
              <a:t>difficult</a:t>
            </a:r>
            <a:r>
              <a:rPr lang="en-GB" sz="2600" spc="-5" dirty="0">
                <a:cs typeface="Calibri"/>
              </a:rPr>
              <a:t> to classify instances and less on those already </a:t>
            </a:r>
            <a:r>
              <a:rPr lang="en-GB" sz="2600" b="1" spc="-5" dirty="0">
                <a:cs typeface="Calibri"/>
              </a:rPr>
              <a:t>handled</a:t>
            </a:r>
            <a:r>
              <a:rPr lang="en-GB" sz="2600" spc="-5" dirty="0">
                <a:cs typeface="Calibri"/>
              </a:rPr>
              <a:t> well: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First, it </a:t>
            </a:r>
            <a:r>
              <a:rPr lang="en-GB" sz="2600" b="1" spc="-5" dirty="0">
                <a:cs typeface="Calibri"/>
              </a:rPr>
              <a:t>updates</a:t>
            </a:r>
            <a:r>
              <a:rPr lang="en-GB" sz="2600" spc="-5" dirty="0">
                <a:cs typeface="Calibri"/>
              </a:rPr>
              <a:t> the observations </a:t>
            </a:r>
            <a:r>
              <a:rPr lang="en-GB" sz="2600" b="1" spc="-5" dirty="0">
                <a:cs typeface="Calibri"/>
              </a:rPr>
              <a:t>weights</a:t>
            </a:r>
            <a:r>
              <a:rPr lang="en-GB" sz="2600" spc="-5" dirty="0">
                <a:cs typeface="Calibri"/>
              </a:rPr>
              <a:t> in the dataset and train a </a:t>
            </a:r>
            <a:r>
              <a:rPr lang="en-GB" sz="2600" b="1" spc="-5" dirty="0">
                <a:cs typeface="Calibri"/>
              </a:rPr>
              <a:t>new weak learner</a:t>
            </a:r>
            <a:r>
              <a:rPr lang="en-GB" sz="2600" spc="-5" dirty="0">
                <a:cs typeface="Calibri"/>
              </a:rPr>
              <a:t> with a special </a:t>
            </a:r>
            <a:r>
              <a:rPr lang="en-GB" sz="2600" b="1" spc="-5" dirty="0">
                <a:cs typeface="Calibri"/>
              </a:rPr>
              <a:t>focus</a:t>
            </a:r>
            <a:r>
              <a:rPr lang="en-GB" sz="2600" spc="-5" dirty="0">
                <a:cs typeface="Calibri"/>
              </a:rPr>
              <a:t> given to the </a:t>
            </a:r>
            <a:r>
              <a:rPr lang="en-GB" sz="2600" b="1" spc="-5" dirty="0">
                <a:cs typeface="Calibri"/>
              </a:rPr>
              <a:t>observations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misclassified</a:t>
            </a:r>
            <a:r>
              <a:rPr lang="en-GB" sz="2600" spc="-5" dirty="0">
                <a:cs typeface="Calibri"/>
              </a:rPr>
              <a:t> by the current ensemble model.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Second,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to the weighted sum according to an </a:t>
            </a:r>
            <a:r>
              <a:rPr lang="en-GB" sz="2600" b="1" spc="-5" dirty="0">
                <a:cs typeface="Calibri"/>
              </a:rPr>
              <a:t>update coefficient</a:t>
            </a:r>
            <a:r>
              <a:rPr lang="en-GB" sz="2600" spc="-5" dirty="0">
                <a:cs typeface="Calibri"/>
              </a:rPr>
              <a:t> that expresses the performances of this weak model: the </a:t>
            </a:r>
            <a:r>
              <a:rPr lang="en-GB" sz="2600" b="1" spc="-5" dirty="0">
                <a:cs typeface="Calibri"/>
              </a:rPr>
              <a:t>better</a:t>
            </a:r>
            <a:r>
              <a:rPr lang="en-GB" sz="2600" spc="-5" dirty="0">
                <a:cs typeface="Calibri"/>
              </a:rPr>
              <a:t> a weak learner performs, the </a:t>
            </a:r>
            <a:r>
              <a:rPr lang="en-GB" sz="2600" b="1" spc="-5" dirty="0">
                <a:cs typeface="Calibri"/>
              </a:rPr>
              <a:t>more</a:t>
            </a:r>
            <a:r>
              <a:rPr lang="en-GB" sz="2600" spc="-5" dirty="0">
                <a:cs typeface="Calibri"/>
              </a:rPr>
              <a:t> it contributes to the strong learner.</a:t>
            </a:r>
          </a:p>
        </p:txBody>
      </p:sp>
    </p:spTree>
    <p:extLst>
      <p:ext uri="{BB962C8B-B14F-4D97-AF65-F5344CB8AC3E}">
        <p14:creationId xmlns:p14="http://schemas.microsoft.com/office/powerpoint/2010/main" val="41782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01999" y="6054190"/>
            <a:ext cx="658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J. H. Friedman.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Stochastic gradient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Computational statistics &amp; data analysis, 2022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Gradient 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Instead of fitting a weak learner on the data at each iteration, it actually fits a new weak learner to the </a:t>
            </a:r>
            <a:r>
              <a:rPr lang="en-GB" sz="2600" b="1" spc="-5" dirty="0">
                <a:cs typeface="Calibri"/>
              </a:rPr>
              <a:t>residual errors </a:t>
            </a:r>
            <a:r>
              <a:rPr lang="en-GB" sz="2600" spc="-5" dirty="0">
                <a:cs typeface="Calibri"/>
              </a:rPr>
              <a:t>made by the previous one: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For every instance in the training set, it calculates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for that instance, or, in other words, the </a:t>
            </a:r>
            <a:r>
              <a:rPr lang="en-GB" sz="2600" b="1" spc="-5" dirty="0">
                <a:cs typeface="Calibri"/>
              </a:rPr>
              <a:t>observed value minus the predicted value</a:t>
            </a:r>
            <a:r>
              <a:rPr lang="en-GB" sz="2600" spc="-5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Once it has done this,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a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that tries to </a:t>
            </a:r>
            <a:r>
              <a:rPr lang="en-GB" sz="2600" b="1" spc="-5" dirty="0">
                <a:cs typeface="Calibri"/>
              </a:rPr>
              <a:t>predict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that was previously calculated.</a:t>
            </a:r>
          </a:p>
        </p:txBody>
      </p:sp>
    </p:spTree>
    <p:extLst>
      <p:ext uri="{BB962C8B-B14F-4D97-AF65-F5344CB8AC3E}">
        <p14:creationId xmlns:p14="http://schemas.microsoft.com/office/powerpoint/2010/main" val="32168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611999" y="6054190"/>
            <a:ext cx="49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K. M. Ting &amp; I. H. Witten.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Stacking bagged and </a:t>
            </a:r>
            <a:r>
              <a:rPr lang="en-GB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dagged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 models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1997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Stacking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considers heterogeneous weak learners (different learning algorithms are combined).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learns to combine the base models using a meta-model.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 </a:t>
            </a:r>
          </a:p>
        </p:txBody>
      </p:sp>
    </p:spTree>
    <p:extLst>
      <p:ext uri="{BB962C8B-B14F-4D97-AF65-F5344CB8AC3E}">
        <p14:creationId xmlns:p14="http://schemas.microsoft.com/office/powerpoint/2010/main" val="9211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Diversity</a:t>
            </a:r>
            <a:r>
              <a:rPr lang="en-GB" sz="2400" spc="-5" dirty="0">
                <a:cs typeface="Calibri"/>
              </a:rPr>
              <a:t>: induce diversity among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Combination</a:t>
            </a:r>
            <a:r>
              <a:rPr lang="en-GB" sz="2400" spc="-5" dirty="0">
                <a:cs typeface="Calibri"/>
              </a:rPr>
              <a:t>: combine the predictions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Adaptation</a:t>
            </a:r>
            <a:r>
              <a:rPr lang="en-GB" sz="2400" spc="-5" dirty="0">
                <a:cs typeface="Calibri"/>
              </a:rPr>
              <a:t>: adapt to evolving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High Predictive performance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Flexibility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resources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010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Horizontal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: build a set of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base models, with a bootstrap sample from the  original dataset of size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, created by drawing random samples with  replacement. Each bootstrap contains each original sample </a:t>
            </a:r>
            <a:r>
              <a:rPr lang="en-GB" sz="2600" b="1" i="1" spc="-5" dirty="0">
                <a:cs typeface="Calibri"/>
              </a:rPr>
              <a:t>K</a:t>
            </a:r>
            <a:r>
              <a:rPr lang="en-GB" sz="2600" spc="-5" dirty="0">
                <a:cs typeface="Calibri"/>
              </a:rPr>
              <a:t> times, where  </a:t>
            </a:r>
            <a:r>
              <a:rPr lang="en-GB" sz="2600" b="1" i="1" spc="-5" dirty="0" err="1">
                <a:cs typeface="Calibri"/>
              </a:rPr>
              <a:t>Pr</a:t>
            </a:r>
            <a:r>
              <a:rPr lang="en-GB" sz="2600" b="1" i="1" spc="-5" dirty="0">
                <a:cs typeface="Calibri"/>
              </a:rPr>
              <a:t>(K=k) </a:t>
            </a:r>
            <a:r>
              <a:rPr lang="en-GB" sz="2600" spc="-5" dirty="0">
                <a:cs typeface="Calibri"/>
              </a:rPr>
              <a:t>follows a binomial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19046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2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Vertical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Random Subspaces: </a:t>
            </a:r>
            <a:r>
              <a:rPr lang="en-GB" sz="2600" spc="-5" dirty="0">
                <a:cs typeface="Calibri"/>
              </a:rPr>
              <a:t>train learners on different subsets of features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D3504E-FFBB-9958-6D60-C616E2E0D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9" y="3414768"/>
            <a:ext cx="4081001" cy="20988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2CE2ACD3-1614-E469-8D7E-703BFD06F2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693" y="3415593"/>
            <a:ext cx="1468582" cy="20979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3EBDA-0F98-9319-1897-DE63D2EF465F}"/>
              </a:ext>
            </a:extLst>
          </p:cNvPr>
          <p:cNvSpPr txBox="1"/>
          <p:nvPr/>
        </p:nvSpPr>
        <p:spPr>
          <a:xfrm>
            <a:off x="2655813" y="2863320"/>
            <a:ext cx="279937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Local Randomization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32C159-B08A-02C3-B733-E0960B85116C}"/>
              </a:ext>
            </a:extLst>
          </p:cNvPr>
          <p:cNvSpPr txBox="1"/>
          <p:nvPr/>
        </p:nvSpPr>
        <p:spPr>
          <a:xfrm>
            <a:off x="6451461" y="2863320"/>
            <a:ext cx="2969045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Global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42573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242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Others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 Manipulation: </a:t>
            </a:r>
            <a:r>
              <a:rPr lang="en-GB" sz="2600" spc="-5" dirty="0">
                <a:cs typeface="Calibri"/>
              </a:rPr>
              <a:t>varying parameters of the same base learner</a:t>
            </a:r>
            <a:endParaRPr lang="en-GB" sz="2600" b="1" spc="-5" dirty="0"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Heterogeneous Base Learners (Stacking): </a:t>
            </a:r>
            <a:r>
              <a:rPr lang="en-GB" sz="2600" spc="-5" dirty="0">
                <a:cs typeface="Calibri"/>
              </a:rPr>
              <a:t>use heterogeneous base learners and obtain  ensemble members with different biases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76667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Architecture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388" y="2024641"/>
            <a:ext cx="8934260" cy="31194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1958622" y="5365757"/>
            <a:ext cx="652376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Flat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3822939" y="5365757"/>
            <a:ext cx="19712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Meta-Learner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6246195" y="5365757"/>
            <a:ext cx="169618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Hierarchical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8967100" y="5365757"/>
            <a:ext cx="1354413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Network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3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Voting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52540" y="2434759"/>
            <a:ext cx="10770463" cy="20058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507136" y="4644048"/>
            <a:ext cx="131155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Majority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2284810" y="4644048"/>
            <a:ext cx="262135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Weighted Majority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5274525" y="4644048"/>
            <a:ext cx="848668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Rank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717649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Abstaining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363DAB-CCC8-B6B9-E514-AE5E01392C4B}"/>
              </a:ext>
            </a:extLst>
          </p:cNvPr>
          <p:cNvSpPr txBox="1"/>
          <p:nvPr/>
        </p:nvSpPr>
        <p:spPr>
          <a:xfrm>
            <a:off x="937207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4165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46770" y="1960010"/>
            <a:ext cx="10498457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6000" dirty="0"/>
              <a:t>SML Ensemble Classification models</a:t>
            </a:r>
            <a:endParaRPr lang="en-US" sz="60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823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Cardinality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Fixed: </a:t>
            </a:r>
            <a:r>
              <a:rPr lang="en-GB" sz="2600" spc="-5" dirty="0">
                <a:cs typeface="Calibri"/>
              </a:rPr>
              <a:t>fixed numbers of base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Dynamic: </a:t>
            </a:r>
            <a:r>
              <a:rPr lang="en-GB" sz="2600" spc="-5" dirty="0">
                <a:cs typeface="Calibri"/>
              </a:rPr>
              <a:t>add classifiers on the fly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418563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Since data streams are supposed to be unbounded (large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), the binomial  distribution tends to a </a:t>
            </a:r>
            <a:r>
              <a:rPr lang="en-GB" sz="2600" b="1" spc="-5" dirty="0">
                <a:cs typeface="Calibri"/>
              </a:rPr>
              <a:t>Poisson(1)</a:t>
            </a:r>
            <a:r>
              <a:rPr lang="en-GB" sz="2600" spc="-5" dirty="0">
                <a:cs typeface="Calibri"/>
              </a:rPr>
              <a:t>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981999" y="6054191"/>
            <a:ext cx="622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 and Russel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Online bagging and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Artificial Intelligence and Statistics, 2001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8017247-9D13-2580-EC8F-1E39DAFD0A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484" y="2367454"/>
            <a:ext cx="3060107" cy="317496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91C3A7-3038-3DA1-4EC0-6665A469DE10}"/>
              </a:ext>
            </a:extLst>
          </p:cNvPr>
          <p:cNvSpPr txBox="1"/>
          <p:nvPr/>
        </p:nvSpPr>
        <p:spPr>
          <a:xfrm>
            <a:off x="7251688" y="3517635"/>
            <a:ext cx="42148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Train learners on different  subsets of instances</a:t>
            </a: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1EE522-FAB6-5882-2172-337476B3F076}"/>
              </a:ext>
            </a:extLst>
          </p:cNvPr>
          <p:cNvGrpSpPr/>
          <p:nvPr/>
        </p:nvGrpSpPr>
        <p:grpSpPr>
          <a:xfrm>
            <a:off x="5463991" y="3748371"/>
            <a:ext cx="1264015" cy="267597"/>
            <a:chOff x="4073559" y="3010617"/>
            <a:chExt cx="904875" cy="7937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05BCD9-E071-14BE-CFBD-10ECC62F39BF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00436F-EA6E-EA73-7592-28AA301AE7AE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4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Add an </a:t>
            </a:r>
            <a:r>
              <a:rPr lang="en-GB" sz="2600" b="1" spc="-5" dirty="0">
                <a:cs typeface="Calibri"/>
              </a:rPr>
              <a:t>ADWIN</a:t>
            </a:r>
            <a:r>
              <a:rPr lang="en-GB" sz="2600" spc="-5" dirty="0">
                <a:cs typeface="Calibri"/>
              </a:rPr>
              <a:t> drift detector per base learner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more weight during training - </a:t>
            </a:r>
            <a:r>
              <a:rPr lang="en-GB" sz="2600" b="1" spc="-5" dirty="0">
                <a:cs typeface="Calibri"/>
              </a:rPr>
              <a:t>Poisson(6)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693998" y="6054191"/>
            <a:ext cx="68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Leveraging</a:t>
            </a:r>
            <a:r>
              <a:rPr lang="it-IT" sz="14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streams</a:t>
            </a:r>
            <a:r>
              <a:rPr lang="it-IT" sz="1400" b="1" spc="1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lang="it-IT"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8A0A74C-7900-4C63-F819-C04B11852C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712" y="2481768"/>
            <a:ext cx="5520573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Random Forest (ARF)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877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Local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Weighted majority voting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10177" y="6054191"/>
            <a:ext cx="7884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H. M. Gomes et al.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Machine Learning, 2017</a:t>
            </a:r>
          </a:p>
        </p:txBody>
      </p:sp>
    </p:spTree>
    <p:extLst>
      <p:ext uri="{BB962C8B-B14F-4D97-AF65-F5344CB8AC3E}">
        <p14:creationId xmlns:p14="http://schemas.microsoft.com/office/powerpoint/2010/main" val="182515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Random Patches (SRP)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477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Weighted majority voting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329386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25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642648" y="2103438"/>
            <a:ext cx="10906699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4: Stream Ensemble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Ensemble Classification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1785191" y="2162548"/>
            <a:ext cx="8621616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i="1" spc="-5" dirty="0">
                <a:cs typeface="Calibri"/>
              </a:rPr>
              <a:t>“An </a:t>
            </a:r>
            <a:r>
              <a:rPr lang="en-GB" sz="2800" b="1" i="1" spc="-5" dirty="0">
                <a:cs typeface="Calibri"/>
              </a:rPr>
              <a:t>ensemble</a:t>
            </a:r>
            <a:r>
              <a:rPr lang="en-GB" sz="2800" i="1" spc="-5" dirty="0">
                <a:cs typeface="Calibri"/>
              </a:rPr>
              <a:t> can be described as a </a:t>
            </a:r>
            <a:r>
              <a:rPr lang="en-GB" sz="2800" b="1" i="1" spc="-5" dirty="0">
                <a:cs typeface="Calibri"/>
              </a:rPr>
              <a:t>composition</a:t>
            </a:r>
            <a:r>
              <a:rPr lang="en-GB" sz="2800" i="1" spc="-5" dirty="0">
                <a:cs typeface="Calibri"/>
              </a:rPr>
              <a:t> of  </a:t>
            </a:r>
            <a:r>
              <a:rPr lang="en-GB" sz="2800" b="1" i="1" spc="-5" dirty="0">
                <a:cs typeface="Calibri"/>
              </a:rPr>
              <a:t>multiple weak </a:t>
            </a:r>
            <a:r>
              <a:rPr lang="en-GB" sz="2800" i="1" spc="-5" dirty="0">
                <a:cs typeface="Calibri"/>
              </a:rPr>
              <a:t>learners to form one with (expected) </a:t>
            </a:r>
            <a:r>
              <a:rPr lang="en-GB" sz="2800" b="1" i="1" spc="-5" dirty="0">
                <a:cs typeface="Calibri"/>
              </a:rPr>
              <a:t>higher</a:t>
            </a:r>
            <a:r>
              <a:rPr lang="en-GB" sz="2800" i="1" spc="-5" dirty="0">
                <a:cs typeface="Calibri"/>
              </a:rPr>
              <a:t> predictive </a:t>
            </a:r>
            <a:r>
              <a:rPr lang="en-GB" sz="2800" b="1" i="1" spc="-5" dirty="0">
                <a:cs typeface="Calibri"/>
              </a:rPr>
              <a:t>performance</a:t>
            </a:r>
            <a:r>
              <a:rPr lang="en-GB" sz="2800" i="1" spc="-5" dirty="0">
                <a:cs typeface="Calibri"/>
              </a:rPr>
              <a:t> (strong learner), such that a weak  learner is loosely defined as a learner that performs slightly  better than random guessing”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Freund and </a:t>
            </a:r>
            <a:r>
              <a:rPr lang="en-GB" sz="2400" b="1" i="1" spc="-5" dirty="0" err="1">
                <a:cs typeface="Calibri"/>
              </a:rPr>
              <a:t>Schapire</a:t>
            </a:r>
            <a:r>
              <a:rPr lang="en-GB" sz="2400" b="1" i="1" spc="-5" dirty="0">
                <a:cs typeface="Calibri"/>
              </a:rPr>
              <a:t>, 1997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9BC643E-63A2-E055-7526-F1C442955463}"/>
              </a:ext>
            </a:extLst>
          </p:cNvPr>
          <p:cNvGrpSpPr/>
          <p:nvPr/>
        </p:nvGrpSpPr>
        <p:grpSpPr>
          <a:xfrm>
            <a:off x="3245255" y="1394053"/>
            <a:ext cx="5701487" cy="4962297"/>
            <a:chOff x="2497018" y="1394015"/>
            <a:chExt cx="5701487" cy="4962297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B88C0D75-CAB2-D0D0-A3DA-8A2C03C4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97018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team Community :: :: Grut">
              <a:extLst>
                <a:ext uri="{FF2B5EF4-FFF2-40B4-BE49-F238E27FC236}">
                  <a16:creationId xmlns:a16="http://schemas.microsoft.com/office/drawing/2014/main" id="{41D50F0C-97B7-5ED0-2078-FB22EE643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715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eam Community :: :: Grut">
              <a:extLst>
                <a:ext uri="{FF2B5EF4-FFF2-40B4-BE49-F238E27FC236}">
                  <a16:creationId xmlns:a16="http://schemas.microsoft.com/office/drawing/2014/main" id="{06425E2B-60B5-3374-55AC-7C8158D8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2196" y="2395705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22FAEA-ACC7-E5DA-D823-A4E96EC0EF8F}"/>
                </a:ext>
              </a:extLst>
            </p:cNvPr>
            <p:cNvSpPr txBox="1"/>
            <p:nvPr/>
          </p:nvSpPr>
          <p:spPr>
            <a:xfrm>
              <a:off x="5849022" y="3434255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8B9C4D3E-93BC-12D5-3215-E733A6682163}"/>
                </a:ext>
              </a:extLst>
            </p:cNvPr>
            <p:cNvSpPr txBox="1"/>
            <p:nvPr/>
          </p:nvSpPr>
          <p:spPr>
            <a:xfrm>
              <a:off x="4511857" y="1394015"/>
              <a:ext cx="2955623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 from the stream</a:t>
              </a: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FF972098-ECB7-1143-0A79-E3C8AFBE6BC7}"/>
                </a:ext>
              </a:extLst>
            </p:cNvPr>
            <p:cNvGrpSpPr/>
            <p:nvPr/>
          </p:nvGrpSpPr>
          <p:grpSpPr>
            <a:xfrm>
              <a:off x="3333657" y="1783858"/>
              <a:ext cx="1867320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6">
                    <a:extLst>
                      <a:ext uri="{FF2B5EF4-FFF2-40B4-BE49-F238E27FC236}">
                        <a16:creationId xmlns:a16="http://schemas.microsoft.com/office/drawing/2014/main" id="{E653BD2D-CE4A-D065-0710-061BE900D59D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7">
                    <a:extLst>
                      <a:ext uri="{FF2B5EF4-FFF2-40B4-BE49-F238E27FC236}">
                        <a16:creationId xmlns:a16="http://schemas.microsoft.com/office/drawing/2014/main" id="{D39FA39C-09FF-CA58-5A63-DD90E07D454E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DC615B9F-C966-79D2-C2A0-1FAB370A03DC}"/>
                </a:ext>
              </a:extLst>
            </p:cNvPr>
            <p:cNvGrpSpPr/>
            <p:nvPr/>
          </p:nvGrpSpPr>
          <p:grpSpPr>
            <a:xfrm>
              <a:off x="4816137" y="1792858"/>
              <a:ext cx="729360" cy="533880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9">
                    <a:extLst>
                      <a:ext uri="{FF2B5EF4-FFF2-40B4-BE49-F238E27FC236}">
                        <a16:creationId xmlns:a16="http://schemas.microsoft.com/office/drawing/2014/main" id="{1E261EC0-81D5-54B3-AC6B-5C62C69F52E5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20">
                    <a:extLst>
                      <a:ext uri="{FF2B5EF4-FFF2-40B4-BE49-F238E27FC236}">
                        <a16:creationId xmlns:a16="http://schemas.microsoft.com/office/drawing/2014/main" id="{26052E7F-C673-71A9-5B09-D22E9ABDAE34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5">
              <a:extLst>
                <a:ext uri="{FF2B5EF4-FFF2-40B4-BE49-F238E27FC236}">
                  <a16:creationId xmlns:a16="http://schemas.microsoft.com/office/drawing/2014/main" id="{06F09873-1537-C08F-DA25-D0842CA9BF8F}"/>
                </a:ext>
              </a:extLst>
            </p:cNvPr>
            <p:cNvGrpSpPr/>
            <p:nvPr/>
          </p:nvGrpSpPr>
          <p:grpSpPr>
            <a:xfrm>
              <a:off x="6597157" y="1741018"/>
              <a:ext cx="1293840" cy="585720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23">
                    <a:extLst>
                      <a:ext uri="{FF2B5EF4-FFF2-40B4-BE49-F238E27FC236}">
                        <a16:creationId xmlns:a16="http://schemas.microsoft.com/office/drawing/2014/main" id="{5DD99952-82C8-FAE5-C53D-F69B636DDC7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24">
                    <a:extLst>
                      <a:ext uri="{FF2B5EF4-FFF2-40B4-BE49-F238E27FC236}">
                        <a16:creationId xmlns:a16="http://schemas.microsoft.com/office/drawing/2014/main" id="{8D6BC91D-5070-82A7-E6EC-14918D9454C5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FEE6D62B-8BF8-2A89-B603-E7DDA185888A}"/>
                </a:ext>
              </a:extLst>
            </p:cNvPr>
            <p:cNvSpPr txBox="1"/>
            <p:nvPr/>
          </p:nvSpPr>
          <p:spPr>
            <a:xfrm>
              <a:off x="2812972" y="4494777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7D2CAA63-BB34-763F-3FB4-EAF44629A887}"/>
                </a:ext>
              </a:extLst>
            </p:cNvPr>
            <p:cNvSpPr txBox="1"/>
            <p:nvPr/>
          </p:nvSpPr>
          <p:spPr>
            <a:xfrm>
              <a:off x="4511857" y="4494454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149C5530-4897-D106-F3E1-AF3104D11C22}"/>
                </a:ext>
              </a:extLst>
            </p:cNvPr>
            <p:cNvSpPr txBox="1"/>
            <p:nvPr/>
          </p:nvSpPr>
          <p:spPr>
            <a:xfrm>
              <a:off x="6968150" y="4494492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 err="1"/>
                <a:t>HAT</a:t>
              </a:r>
              <a:r>
                <a:rPr lang="en-US" sz="2000" b="1" baseline="-25000" dirty="0" err="1"/>
                <a:t>n</a:t>
              </a:r>
              <a:endParaRPr lang="en-US" sz="2000" b="1" baseline="-25000" dirty="0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431C1FAD-FE0B-8B4C-43D7-B0CF2747DBAB}"/>
                </a:ext>
              </a:extLst>
            </p:cNvPr>
            <p:cNvSpPr txBox="1"/>
            <p:nvPr/>
          </p:nvSpPr>
          <p:spPr>
            <a:xfrm>
              <a:off x="5013221" y="5306665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Voting</a:t>
              </a:r>
              <a:endParaRPr lang="en-US" sz="2000" b="1" baseline="-25000" dirty="0"/>
            </a:p>
          </p:txBody>
        </p:sp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FE946CEC-7795-81D5-73A1-6936CC640795}"/>
                </a:ext>
              </a:extLst>
            </p:cNvPr>
            <p:cNvSpPr txBox="1"/>
            <p:nvPr/>
          </p:nvSpPr>
          <p:spPr>
            <a:xfrm>
              <a:off x="5319632" y="5970860"/>
              <a:ext cx="1145520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Prediction</a:t>
              </a:r>
              <a:endParaRPr lang="en-US" sz="2000" b="1" baseline="-25000" dirty="0"/>
            </a:p>
          </p:txBody>
        </p: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66CA4CD3-CCFE-C5C7-B01E-DCBEDC832A32}"/>
                </a:ext>
              </a:extLst>
            </p:cNvPr>
            <p:cNvGrpSpPr/>
            <p:nvPr/>
          </p:nvGrpSpPr>
          <p:grpSpPr>
            <a:xfrm>
              <a:off x="3207752" y="4820969"/>
              <a:ext cx="2337745" cy="643016"/>
              <a:chOff x="6312183" y="5300034"/>
              <a:chExt cx="2427332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Ink 33">
                    <a:extLst>
                      <a:ext uri="{FF2B5EF4-FFF2-40B4-BE49-F238E27FC236}">
                        <a16:creationId xmlns:a16="http://schemas.microsoft.com/office/drawing/2014/main" id="{FCE5A553-17A2-20B3-AC58-4CAC2873C789}"/>
                      </a:ext>
                    </a:extLst>
                  </p14:cNvPr>
                  <p14:cNvContentPartPr/>
                  <p14:nvPr/>
                </p14:nvContentPartPr>
                <p14:xfrm>
                  <a:off x="6312183" y="5366634"/>
                  <a:ext cx="1941480" cy="253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50E67A0-0D53-64BD-5F87-81B66622EE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305076" y="5363911"/>
                    <a:ext cx="1955694" cy="258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" name="Ink 38">
                    <a:extLst>
                      <a:ext uri="{FF2B5EF4-FFF2-40B4-BE49-F238E27FC236}">
                        <a16:creationId xmlns:a16="http://schemas.microsoft.com/office/drawing/2014/main" id="{63660C51-E59E-C610-EAA9-D731C0E50B32}"/>
                      </a:ext>
                    </a:extLst>
                  </p14:cNvPr>
                  <p14:cNvContentPartPr/>
                  <p14:nvPr/>
                </p14:nvContentPartPr>
                <p14:xfrm>
                  <a:off x="8307154" y="5300034"/>
                  <a:ext cx="432361" cy="212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9BC35EB-2D96-A7F7-E1C2-0E7B51F525A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300046" y="5297308"/>
                    <a:ext cx="446578" cy="21821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14:cNvPr>
                <p14:cNvContentPartPr/>
                <p14:nvPr/>
              </p14:nvContentPartPr>
              <p14:xfrm>
                <a:off x="6488062" y="4970541"/>
                <a:ext cx="954735" cy="493444"/>
              </p14:xfrm>
            </p:contentPart>
          </mc:Choice>
          <mc:Fallback>
            <p:pic>
              <p:nvPicPr>
                <p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1940" y="4964418"/>
                  <a:ext cx="966980" cy="505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14:cNvPr>
                <p14:cNvContentPartPr/>
                <p14:nvPr/>
              </p14:nvContentPartPr>
              <p14:xfrm>
                <a:off x="6345805" y="5359542"/>
                <a:ext cx="331200" cy="273562"/>
              </p14:xfrm>
            </p:contentPart>
          </mc:Choice>
          <mc:Fallback>
            <p:pic>
              <p:nvPicPr>
                <p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9685" y="5353423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293D9C71-A7A4-6B71-E96D-40D30D6BB7F5}"/>
                </a:ext>
              </a:extLst>
            </p:cNvPr>
            <p:cNvGrpSpPr/>
            <p:nvPr/>
          </p:nvGrpSpPr>
          <p:grpSpPr>
            <a:xfrm>
              <a:off x="5816052" y="56450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47">
                    <a:extLst>
                      <a:ext uri="{FF2B5EF4-FFF2-40B4-BE49-F238E27FC236}">
                        <a16:creationId xmlns:a16="http://schemas.microsoft.com/office/drawing/2014/main" id="{845D4899-5A9D-7A46-B31A-9721B9F3FADF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2" name="Ink 48">
                    <a:extLst>
                      <a:ext uri="{FF2B5EF4-FFF2-40B4-BE49-F238E27FC236}">
                        <a16:creationId xmlns:a16="http://schemas.microsoft.com/office/drawing/2014/main" id="{AEFF81B8-54CB-1F0F-46BA-B34904AEAA0E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14:cNvPr>
                <p14:cNvContentPartPr/>
                <p14:nvPr/>
              </p14:nvContentPartPr>
              <p14:xfrm>
                <a:off x="5408630" y="5176052"/>
                <a:ext cx="229680" cy="213120"/>
              </p14:xfrm>
            </p:contentPart>
          </mc:Choice>
          <mc:Fallback>
            <p:pic>
              <p:nvPicPr>
                <p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2510" y="5169932"/>
                  <a:ext cx="24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14:cNvPr>
                <p14:cNvContentPartPr/>
                <p14:nvPr/>
              </p14:nvContentPartPr>
              <p14:xfrm>
                <a:off x="5097293" y="5352725"/>
                <a:ext cx="200160" cy="231840"/>
              </p14:xfrm>
            </p:contentPart>
          </mc:Choice>
          <mc:Fallback>
            <p:pic>
              <p:nvPicPr>
                <p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1162" y="5346605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9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Bias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When a model is less complex, it ignores relevant information, and error due to bias is high. As the model becomes more complex, error due to bias decreases.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82" y="2849831"/>
            <a:ext cx="6269633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Variance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 the other hand, when a model is less complex, error due to variance il low. Error due to variance increases as complexity increases.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Trade-off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Overall model error is a function error due to bias and variance. The ideal model minimized error from each.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61999" y="6054191"/>
            <a:ext cx="406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 predictors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1996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Fits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b="1" spc="-5" dirty="0">
                <a:cs typeface="Calibri"/>
              </a:rPr>
              <a:t> independent</a:t>
            </a:r>
            <a:r>
              <a:rPr lang="en-GB" sz="2400" spc="-5" dirty="0">
                <a:cs typeface="Calibri"/>
              </a:rPr>
              <a:t> models and “average” their predictions in order to obtain a model with a </a:t>
            </a:r>
            <a:r>
              <a:rPr lang="en-GB" sz="2400" b="1" spc="-5" dirty="0">
                <a:cs typeface="Calibri"/>
              </a:rPr>
              <a:t>lower variance</a:t>
            </a:r>
            <a:r>
              <a:rPr lang="en-GB" sz="2400" spc="-5" dirty="0"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But we have only </a:t>
            </a:r>
            <a:r>
              <a:rPr lang="en-GB" sz="2400" b="1" spc="-5" dirty="0">
                <a:cs typeface="Calibri"/>
              </a:rPr>
              <a:t>one</a:t>
            </a:r>
            <a:r>
              <a:rPr lang="en-GB" sz="2400" spc="-5" dirty="0">
                <a:cs typeface="Calibri"/>
              </a:rPr>
              <a:t> dataset, how can we build </a:t>
            </a:r>
            <a:r>
              <a:rPr lang="en-GB" sz="2400" b="1" spc="-5" dirty="0">
                <a:cs typeface="Calibri"/>
              </a:rPr>
              <a:t>independent</a:t>
            </a:r>
            <a:r>
              <a:rPr lang="en-GB" sz="2400" spc="-5" dirty="0">
                <a:cs typeface="Calibri"/>
              </a:rPr>
              <a:t> models?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075798-7D1F-9BF5-C6D4-024460B211F7}"/>
              </a:ext>
            </a:extLst>
          </p:cNvPr>
          <p:cNvSpPr txBox="1"/>
          <p:nvPr/>
        </p:nvSpPr>
        <p:spPr>
          <a:xfrm>
            <a:off x="838200" y="3083762"/>
            <a:ext cx="10403244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Bootstrapping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Create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spc="-5" dirty="0">
                <a:cs typeface="Calibri"/>
              </a:rPr>
              <a:t> bootstrap samples (one for each model) from the original dataset of size </a:t>
            </a:r>
            <a:r>
              <a:rPr lang="en-GB" sz="2400" b="1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, created by drawing random samples with replacement. Each bootstrap contains each original sample </a:t>
            </a:r>
            <a:r>
              <a:rPr lang="en-GB" sz="2400" b="1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times, where </a:t>
            </a:r>
            <a:r>
              <a:rPr lang="en-GB" sz="2400" b="1" i="1" spc="-5" dirty="0" err="1">
                <a:cs typeface="Calibri"/>
              </a:rPr>
              <a:t>Pr</a:t>
            </a:r>
            <a:r>
              <a:rPr lang="en-GB" sz="2400" b="1" i="1" spc="-5" dirty="0">
                <a:cs typeface="Calibri"/>
              </a:rPr>
              <a:t>(K=k)</a:t>
            </a:r>
            <a:r>
              <a:rPr lang="en-GB" sz="2400" spc="-5" dirty="0">
                <a:cs typeface="Calibri"/>
              </a:rPr>
              <a:t> follows a binomial distribution.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0.632</a:t>
            </a:r>
            <a:r>
              <a:rPr lang="en-GB" sz="2400" spc="-5" dirty="0">
                <a:cs typeface="Calibri"/>
              </a:rPr>
              <a:t> of the data points in the original sample show up in the bootstrap sample (the other </a:t>
            </a:r>
            <a:r>
              <a:rPr lang="en-GB" sz="2400" b="1" i="1" spc="-5" dirty="0">
                <a:cs typeface="Calibri"/>
              </a:rPr>
              <a:t>0.368</a:t>
            </a:r>
            <a:r>
              <a:rPr lang="en-GB" sz="2400" spc="-5" dirty="0">
                <a:cs typeface="Calibri"/>
              </a:rPr>
              <a:t> won't be present in it)</a:t>
            </a:r>
          </a:p>
        </p:txBody>
      </p: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151999" y="6054191"/>
            <a:ext cx="388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Random Forests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2001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Random Forests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</a:t>
            </a:r>
            <a:r>
              <a:rPr lang="en-GB" sz="2600" b="1" spc="-5" dirty="0">
                <a:cs typeface="Calibri"/>
              </a:rPr>
              <a:t>random forest</a:t>
            </a:r>
            <a:r>
              <a:rPr lang="en-GB" sz="2600" spc="-5" dirty="0">
                <a:cs typeface="Calibri"/>
              </a:rPr>
              <a:t> approach is a </a:t>
            </a: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 method where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trees, fitted on </a:t>
            </a:r>
            <a:r>
              <a:rPr lang="en-GB" sz="2600" b="1" spc="-5" dirty="0">
                <a:cs typeface="Calibri"/>
              </a:rPr>
              <a:t>bootstrap samples</a:t>
            </a:r>
            <a:r>
              <a:rPr lang="en-GB" sz="2600" spc="-5" dirty="0">
                <a:cs typeface="Calibri"/>
              </a:rPr>
              <a:t>, are combined to produce an output with lower variance.</a:t>
            </a:r>
            <a:br>
              <a:rPr lang="en-GB" sz="2600" spc="-5" dirty="0">
                <a:cs typeface="Calibri"/>
              </a:rPr>
            </a:br>
            <a:endParaRPr lang="en-GB" sz="26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To make the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 a bit less </a:t>
            </a:r>
            <a:r>
              <a:rPr lang="en-GB" sz="2600" b="1" spc="-5" dirty="0">
                <a:cs typeface="Calibri"/>
              </a:rPr>
              <a:t>correlated</a:t>
            </a:r>
            <a:r>
              <a:rPr lang="en-GB" sz="2600" spc="-5" dirty="0">
                <a:cs typeface="Calibri"/>
              </a:rPr>
              <a:t> with each others: random forest also samples over features and keep only a random subset of them to build the tree.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87787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41373</TotalTime>
  <Words>1758</Words>
  <Application>Microsoft Macintosh PowerPoint</Application>
  <PresentationFormat>Widescreen</PresentationFormat>
  <Paragraphs>222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Ensemble Classification  </vt:lpstr>
      <vt:lpstr>SML Ensemble Classification models</vt:lpstr>
      <vt:lpstr>Ensemble Classifiers</vt:lpstr>
      <vt:lpstr>Ensemble Classifiers</vt:lpstr>
      <vt:lpstr>Bias-Variance trade-off</vt:lpstr>
      <vt:lpstr>Bias-Variance trade-off</vt:lpstr>
      <vt:lpstr>Bias-Variance trade-off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SML</vt:lpstr>
      <vt:lpstr>Induce Diversity</vt:lpstr>
      <vt:lpstr>Induce Diversity</vt:lpstr>
      <vt:lpstr>Induce Diversity</vt:lpstr>
      <vt:lpstr>Combination</vt:lpstr>
      <vt:lpstr>Combination</vt:lpstr>
      <vt:lpstr>Adaptation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  <vt:lpstr>Credits</vt:lpstr>
      <vt:lpstr>Streaming Machine Learning Ensemble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161</cp:revision>
  <dcterms:created xsi:type="dcterms:W3CDTF">2020-11-13T14:01:43Z</dcterms:created>
  <dcterms:modified xsi:type="dcterms:W3CDTF">2023-11-02T15:47:29Z</dcterms:modified>
</cp:coreProperties>
</file>