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8"/>
  </p:notesMasterIdLst>
  <p:sldIdLst>
    <p:sldId id="384" r:id="rId2"/>
    <p:sldId id="10967" r:id="rId3"/>
    <p:sldId id="1687" r:id="rId4"/>
    <p:sldId id="10996" r:id="rId5"/>
    <p:sldId id="11013" r:id="rId6"/>
    <p:sldId id="11014" r:id="rId7"/>
    <p:sldId id="10997" r:id="rId8"/>
    <p:sldId id="11015" r:id="rId9"/>
    <p:sldId id="11016" r:id="rId10"/>
    <p:sldId id="11017" r:id="rId11"/>
    <p:sldId id="11018" r:id="rId12"/>
    <p:sldId id="11019" r:id="rId13"/>
    <p:sldId id="10998" r:id="rId14"/>
    <p:sldId id="11020" r:id="rId15"/>
    <p:sldId id="11021" r:id="rId16"/>
    <p:sldId id="11022" r:id="rId17"/>
    <p:sldId id="11023" r:id="rId18"/>
    <p:sldId id="11024" r:id="rId19"/>
    <p:sldId id="11025" r:id="rId20"/>
    <p:sldId id="11026" r:id="rId21"/>
    <p:sldId id="11027" r:id="rId22"/>
    <p:sldId id="11028" r:id="rId23"/>
    <p:sldId id="11029" r:id="rId24"/>
    <p:sldId id="10964" r:id="rId25"/>
    <p:sldId id="10927" r:id="rId26"/>
    <p:sldId id="10966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1"/>
    <p:restoredTop sz="96197"/>
  </p:normalViewPr>
  <p:slideViewPr>
    <p:cSldViewPr snapToGrid="0" snapToObjects="1">
      <p:cViewPr varScale="1">
        <p:scale>
          <a:sx n="116" d="100"/>
          <a:sy n="116" d="100"/>
        </p:scale>
        <p:origin x="216" y="352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31/10/23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005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984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499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2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9993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8084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098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9218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068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30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7263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7559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585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992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14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601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3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32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dirty="0"/>
              <a:t>Ensemble </a:t>
            </a: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Adaptive Boosting (AdaBoost)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6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puts </a:t>
            </a:r>
            <a:r>
              <a:rPr lang="en-GB" sz="2600" b="1" spc="-5" dirty="0">
                <a:cs typeface="Calibri"/>
              </a:rPr>
              <a:t>more weight </a:t>
            </a:r>
            <a:r>
              <a:rPr lang="en-GB" sz="2600" spc="-5" dirty="0">
                <a:cs typeface="Calibri"/>
              </a:rPr>
              <a:t>on </a:t>
            </a:r>
            <a:r>
              <a:rPr lang="en-GB" sz="2600" b="1" spc="-5" dirty="0">
                <a:cs typeface="Calibri"/>
              </a:rPr>
              <a:t>difficult</a:t>
            </a:r>
            <a:r>
              <a:rPr lang="en-GB" sz="2600" spc="-5" dirty="0">
                <a:cs typeface="Calibri"/>
              </a:rPr>
              <a:t> to classify instances and less on those already </a:t>
            </a:r>
            <a:r>
              <a:rPr lang="en-GB" sz="2600" b="1" spc="-5" dirty="0">
                <a:cs typeface="Calibri"/>
              </a:rPr>
              <a:t>handled</a:t>
            </a:r>
            <a:r>
              <a:rPr lang="en-GB" sz="2600" spc="-5" dirty="0">
                <a:cs typeface="Calibri"/>
              </a:rPr>
              <a:t> well: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First, it </a:t>
            </a:r>
            <a:r>
              <a:rPr lang="en-GB" sz="2600" b="1" spc="-5" dirty="0">
                <a:cs typeface="Calibri"/>
              </a:rPr>
              <a:t>updates</a:t>
            </a:r>
            <a:r>
              <a:rPr lang="en-GB" sz="2600" spc="-5" dirty="0">
                <a:cs typeface="Calibri"/>
              </a:rPr>
              <a:t> the observations </a:t>
            </a:r>
            <a:r>
              <a:rPr lang="en-GB" sz="2600" b="1" spc="-5" dirty="0">
                <a:cs typeface="Calibri"/>
              </a:rPr>
              <a:t>weights</a:t>
            </a:r>
            <a:r>
              <a:rPr lang="en-GB" sz="2600" spc="-5" dirty="0">
                <a:cs typeface="Calibri"/>
              </a:rPr>
              <a:t> in the dataset and train a </a:t>
            </a:r>
            <a:r>
              <a:rPr lang="en-GB" sz="2600" b="1" spc="-5" dirty="0">
                <a:cs typeface="Calibri"/>
              </a:rPr>
              <a:t>new weak learner</a:t>
            </a:r>
            <a:r>
              <a:rPr lang="en-GB" sz="2600" spc="-5" dirty="0">
                <a:cs typeface="Calibri"/>
              </a:rPr>
              <a:t> with a special </a:t>
            </a:r>
            <a:r>
              <a:rPr lang="en-GB" sz="2600" b="1" spc="-5" dirty="0">
                <a:cs typeface="Calibri"/>
              </a:rPr>
              <a:t>focus</a:t>
            </a:r>
            <a:r>
              <a:rPr lang="en-GB" sz="2600" spc="-5" dirty="0">
                <a:cs typeface="Calibri"/>
              </a:rPr>
              <a:t> given to the </a:t>
            </a:r>
            <a:r>
              <a:rPr lang="en-GB" sz="2600" b="1" spc="-5" dirty="0">
                <a:cs typeface="Calibri"/>
              </a:rPr>
              <a:t>observations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misclassified</a:t>
            </a:r>
            <a:r>
              <a:rPr lang="en-GB" sz="2600" spc="-5" dirty="0">
                <a:cs typeface="Calibri"/>
              </a:rPr>
              <a:t> by the current ensemble model.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Second,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to the weighted sum according to an </a:t>
            </a:r>
            <a:r>
              <a:rPr lang="en-GB" sz="2600" b="1" spc="-5" dirty="0">
                <a:cs typeface="Calibri"/>
              </a:rPr>
              <a:t>update coefficient</a:t>
            </a:r>
            <a:r>
              <a:rPr lang="en-GB" sz="2600" spc="-5" dirty="0">
                <a:cs typeface="Calibri"/>
              </a:rPr>
              <a:t> that expresses the performances of this weak model: the </a:t>
            </a:r>
            <a:r>
              <a:rPr lang="en-GB" sz="2600" b="1" spc="-5" dirty="0">
                <a:cs typeface="Calibri"/>
              </a:rPr>
              <a:t>better</a:t>
            </a:r>
            <a:r>
              <a:rPr lang="en-GB" sz="2600" spc="-5" dirty="0">
                <a:cs typeface="Calibri"/>
              </a:rPr>
              <a:t> a weak learner performs, the </a:t>
            </a:r>
            <a:r>
              <a:rPr lang="en-GB" sz="2600" b="1" spc="-5" dirty="0">
                <a:cs typeface="Calibri"/>
              </a:rPr>
              <a:t>more</a:t>
            </a:r>
            <a:r>
              <a:rPr lang="en-GB" sz="2600" spc="-5" dirty="0">
                <a:cs typeface="Calibri"/>
              </a:rPr>
              <a:t> it contributes to the strong learner.</a:t>
            </a:r>
          </a:p>
        </p:txBody>
      </p:sp>
    </p:spTree>
    <p:extLst>
      <p:ext uri="{BB962C8B-B14F-4D97-AF65-F5344CB8AC3E}">
        <p14:creationId xmlns:p14="http://schemas.microsoft.com/office/powerpoint/2010/main" val="417824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801999" y="6054190"/>
            <a:ext cx="658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J. H. Friedman.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Stochastic gradient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Computational statistics &amp; data analysis, 2022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Gradient 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Instead of fitting a weak learner on the data at each iteration, it actually fits a new weak learner to the </a:t>
            </a:r>
            <a:r>
              <a:rPr lang="en-GB" sz="2600" b="1" spc="-5" dirty="0">
                <a:cs typeface="Calibri"/>
              </a:rPr>
              <a:t>residual errors </a:t>
            </a:r>
            <a:r>
              <a:rPr lang="en-GB" sz="2600" spc="-5" dirty="0">
                <a:cs typeface="Calibri"/>
              </a:rPr>
              <a:t>made by the previous one: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For every instance in the training set, it calculates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for that instance, or, in other words, the </a:t>
            </a:r>
            <a:r>
              <a:rPr lang="en-GB" sz="2600" b="1" spc="-5" dirty="0">
                <a:cs typeface="Calibri"/>
              </a:rPr>
              <a:t>observed value minus the predicted value</a:t>
            </a:r>
            <a:r>
              <a:rPr lang="en-GB" sz="2600" spc="-5" dirty="0"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Once it has done this,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a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that tries to </a:t>
            </a:r>
            <a:r>
              <a:rPr lang="en-GB" sz="2600" b="1" spc="-5" dirty="0">
                <a:cs typeface="Calibri"/>
              </a:rPr>
              <a:t>predict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that was previously calculated.</a:t>
            </a:r>
          </a:p>
        </p:txBody>
      </p:sp>
    </p:spTree>
    <p:extLst>
      <p:ext uri="{BB962C8B-B14F-4D97-AF65-F5344CB8AC3E}">
        <p14:creationId xmlns:p14="http://schemas.microsoft.com/office/powerpoint/2010/main" val="321685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611999" y="6054190"/>
            <a:ext cx="49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K. M. Ting &amp; I. H. Witten.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Stacking bagged and </a:t>
            </a:r>
            <a:r>
              <a:rPr lang="en-GB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dagged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 models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1997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Stacking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considers heterogeneous weak learners (different learning algorithms are combined).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learns to combine the base models using a meta-model.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 </a:t>
            </a:r>
          </a:p>
        </p:txBody>
      </p:sp>
    </p:spTree>
    <p:extLst>
      <p:ext uri="{BB962C8B-B14F-4D97-AF65-F5344CB8AC3E}">
        <p14:creationId xmlns:p14="http://schemas.microsoft.com/office/powerpoint/2010/main" val="92118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SML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Diversity</a:t>
            </a:r>
            <a:r>
              <a:rPr lang="en-GB" sz="2400" spc="-5" dirty="0">
                <a:cs typeface="Calibri"/>
              </a:rPr>
              <a:t>: induce diversity among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Combination</a:t>
            </a:r>
            <a:r>
              <a:rPr lang="en-GB" sz="2400" spc="-5" dirty="0">
                <a:cs typeface="Calibri"/>
              </a:rPr>
              <a:t>: combine the predictions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Adaptation</a:t>
            </a:r>
            <a:r>
              <a:rPr lang="en-GB" sz="2400" spc="-5" dirty="0">
                <a:cs typeface="Calibri"/>
              </a:rPr>
              <a:t>: adapt to evolving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Pro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High Predictive performance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Flexibility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Cons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Computational resources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203513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010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Horizontal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: build a set of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base models, with a bootstrap sample from the  original dataset of size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, created by drawing random samples with  replacement. Each bootstrap contains each original sample </a:t>
            </a:r>
            <a:r>
              <a:rPr lang="en-GB" sz="2600" b="1" i="1" spc="-5" dirty="0">
                <a:cs typeface="Calibri"/>
              </a:rPr>
              <a:t>K</a:t>
            </a:r>
            <a:r>
              <a:rPr lang="en-GB" sz="2600" spc="-5" dirty="0">
                <a:cs typeface="Calibri"/>
              </a:rPr>
              <a:t> times, where  </a:t>
            </a:r>
            <a:r>
              <a:rPr lang="en-GB" sz="2600" b="1" i="1" spc="-5" dirty="0" err="1">
                <a:cs typeface="Calibri"/>
              </a:rPr>
              <a:t>Pr</a:t>
            </a:r>
            <a:r>
              <a:rPr lang="en-GB" sz="2600" b="1" i="1" spc="-5" dirty="0">
                <a:cs typeface="Calibri"/>
              </a:rPr>
              <a:t>(K=k) </a:t>
            </a:r>
            <a:r>
              <a:rPr lang="en-GB" sz="2600" spc="-5" dirty="0">
                <a:cs typeface="Calibri"/>
              </a:rPr>
              <a:t>follows a binomial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190463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21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Vertical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Random Subspaces: </a:t>
            </a:r>
            <a:r>
              <a:rPr lang="en-GB" sz="2600" spc="-5" dirty="0">
                <a:cs typeface="Calibri"/>
              </a:rPr>
              <a:t>train learners on different subsets of features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6D3504E-FFBB-9958-6D60-C616E2E0D8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4999" y="3414768"/>
            <a:ext cx="4081001" cy="20988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2CE2ACD3-1614-E469-8D7E-703BFD06F26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1693" y="3415593"/>
            <a:ext cx="1468582" cy="20979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B3EBDA-0F98-9319-1897-DE63D2EF465F}"/>
              </a:ext>
            </a:extLst>
          </p:cNvPr>
          <p:cNvSpPr txBox="1"/>
          <p:nvPr/>
        </p:nvSpPr>
        <p:spPr>
          <a:xfrm>
            <a:off x="2655813" y="2863320"/>
            <a:ext cx="279937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Local Randomization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32C159-B08A-02C3-B733-E0960B85116C}"/>
              </a:ext>
            </a:extLst>
          </p:cNvPr>
          <p:cNvSpPr txBox="1"/>
          <p:nvPr/>
        </p:nvSpPr>
        <p:spPr>
          <a:xfrm>
            <a:off x="6451461" y="2863320"/>
            <a:ext cx="2969045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Global Randomization</a:t>
            </a:r>
          </a:p>
        </p:txBody>
      </p:sp>
    </p:spTree>
    <p:extLst>
      <p:ext uri="{BB962C8B-B14F-4D97-AF65-F5344CB8AC3E}">
        <p14:creationId xmlns:p14="http://schemas.microsoft.com/office/powerpoint/2010/main" val="142573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2423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Others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 Manipulation: </a:t>
            </a:r>
            <a:r>
              <a:rPr lang="en-GB" sz="2600" spc="-5" dirty="0">
                <a:cs typeface="Calibri"/>
              </a:rPr>
              <a:t>varying parameters of the same base learner</a:t>
            </a:r>
            <a:endParaRPr lang="en-GB" sz="2600" b="1" spc="-5" dirty="0">
              <a:cs typeface="Calibri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Heterogeneous Base Learners (Stacking): </a:t>
            </a:r>
            <a:r>
              <a:rPr lang="en-GB" sz="2600" spc="-5" dirty="0">
                <a:cs typeface="Calibri"/>
              </a:rPr>
              <a:t>use heterogeneous base learners and obtain  ensemble members with different biases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76667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Architecture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388" y="2024641"/>
            <a:ext cx="8934260" cy="31194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1958622" y="5365757"/>
            <a:ext cx="652376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Flat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3822939" y="5365757"/>
            <a:ext cx="19712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Meta-Learner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6246195" y="5365757"/>
            <a:ext cx="169618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Hierarchical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8967100" y="5365757"/>
            <a:ext cx="1354413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Network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83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Voting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352540" y="2434759"/>
            <a:ext cx="10770463" cy="200584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507136" y="4644048"/>
            <a:ext cx="131155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Majority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2284810" y="4644048"/>
            <a:ext cx="262135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Weighted Majority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5274525" y="4644048"/>
            <a:ext cx="848668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Rank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717649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Abstaining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363DAB-CCC8-B6B9-E514-AE5E01392C4B}"/>
              </a:ext>
            </a:extLst>
          </p:cNvPr>
          <p:cNvSpPr txBox="1"/>
          <p:nvPr/>
        </p:nvSpPr>
        <p:spPr>
          <a:xfrm>
            <a:off x="937207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416597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823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Cardinality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Fixed: </a:t>
            </a:r>
            <a:r>
              <a:rPr lang="en-GB" sz="2600" spc="-5" dirty="0">
                <a:cs typeface="Calibri"/>
              </a:rPr>
              <a:t>fixed numbers of base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Dynamic: </a:t>
            </a:r>
            <a:r>
              <a:rPr lang="en-GB" sz="2600" spc="-5" dirty="0">
                <a:cs typeface="Calibri"/>
              </a:rPr>
              <a:t>add classifiers on the fly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418563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46770" y="1960010"/>
            <a:ext cx="10498457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6000" dirty="0"/>
              <a:t>SML Ensemble Classification models</a:t>
            </a:r>
            <a:endParaRPr lang="en-US" sz="60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45BB4D0-9C16-8689-8A58-CA88417C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4186" y="3204610"/>
            <a:ext cx="4083627" cy="2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Since data streams are supposed to be unbounded (large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), the binomial  distribution tends to a </a:t>
            </a:r>
            <a:r>
              <a:rPr lang="en-GB" sz="2600" b="1" spc="-5" dirty="0">
                <a:cs typeface="Calibri"/>
              </a:rPr>
              <a:t>Poisson(1)</a:t>
            </a:r>
            <a:r>
              <a:rPr lang="en-GB" sz="2600" spc="-5" dirty="0">
                <a:cs typeface="Calibri"/>
              </a:rPr>
              <a:t>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981999" y="6054191"/>
            <a:ext cx="622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Oza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 and Russel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Online bagging and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Artificial Intelligence and Statistics, 2001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B8017247-9D13-2580-EC8F-1E39DAFD0A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7484" y="2367454"/>
            <a:ext cx="3060107" cy="317496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F91C3A7-3038-3DA1-4EC0-6665A469DE10}"/>
              </a:ext>
            </a:extLst>
          </p:cNvPr>
          <p:cNvSpPr txBox="1"/>
          <p:nvPr/>
        </p:nvSpPr>
        <p:spPr>
          <a:xfrm>
            <a:off x="7251688" y="3517635"/>
            <a:ext cx="421486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Train learners on different  subsets of instances</a:t>
            </a: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AF1EE522-FAB6-5882-2172-337476B3F076}"/>
              </a:ext>
            </a:extLst>
          </p:cNvPr>
          <p:cNvGrpSpPr/>
          <p:nvPr/>
        </p:nvGrpSpPr>
        <p:grpSpPr>
          <a:xfrm>
            <a:off x="5463991" y="3748371"/>
            <a:ext cx="1264015" cy="267597"/>
            <a:chOff x="4073559" y="3010617"/>
            <a:chExt cx="904875" cy="79375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2805BCD9-E071-14BE-CFBD-10ECC62F39BF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852322" y="0"/>
                  </a:moveTo>
                  <a:lnTo>
                    <a:pt x="852322" y="13397"/>
                  </a:lnTo>
                  <a:lnTo>
                    <a:pt x="0" y="13397"/>
                  </a:lnTo>
                  <a:lnTo>
                    <a:pt x="0" y="40191"/>
                  </a:lnTo>
                  <a:lnTo>
                    <a:pt x="852322" y="40191"/>
                  </a:lnTo>
                  <a:lnTo>
                    <a:pt x="852322" y="53588"/>
                  </a:lnTo>
                  <a:lnTo>
                    <a:pt x="879115" y="26795"/>
                  </a:lnTo>
                  <a:lnTo>
                    <a:pt x="852322" y="0"/>
                  </a:lnTo>
                  <a:close/>
                </a:path>
              </a:pathLst>
            </a:custGeom>
            <a:solidFill>
              <a:srgbClr val="35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AD00436F-EA6E-EA73-7592-28AA301AE7AE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0" y="13397"/>
                  </a:moveTo>
                  <a:lnTo>
                    <a:pt x="852321" y="13397"/>
                  </a:lnTo>
                  <a:lnTo>
                    <a:pt x="852321" y="0"/>
                  </a:lnTo>
                  <a:lnTo>
                    <a:pt x="879115" y="26794"/>
                  </a:lnTo>
                  <a:lnTo>
                    <a:pt x="852321" y="53589"/>
                  </a:lnTo>
                  <a:lnTo>
                    <a:pt x="852321" y="40191"/>
                  </a:lnTo>
                  <a:lnTo>
                    <a:pt x="0" y="40191"/>
                  </a:lnTo>
                  <a:lnTo>
                    <a:pt x="0" y="13397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746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Leveraging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Add an </a:t>
            </a:r>
            <a:r>
              <a:rPr lang="en-GB" sz="2600" b="1" spc="-5" dirty="0">
                <a:cs typeface="Calibri"/>
              </a:rPr>
              <a:t>ADWIN</a:t>
            </a:r>
            <a:r>
              <a:rPr lang="en-GB" sz="2600" spc="-5" dirty="0">
                <a:cs typeface="Calibri"/>
              </a:rPr>
              <a:t> drift detector per base learner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more weight during training - </a:t>
            </a:r>
            <a:r>
              <a:rPr lang="en-GB" sz="2600" b="1" spc="-5" dirty="0">
                <a:cs typeface="Calibri"/>
              </a:rPr>
              <a:t>Poisson(6)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693998" y="6054191"/>
            <a:ext cx="6804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Holmes,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B.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Leveraging</a:t>
            </a:r>
            <a:r>
              <a:rPr lang="it-IT" sz="14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streams</a:t>
            </a:r>
            <a:r>
              <a:rPr lang="it-IT" sz="1400" b="1" spc="1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PKDD,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2010</a:t>
            </a:r>
            <a:endParaRPr lang="it-IT" sz="1400" dirty="0">
              <a:latin typeface="Calibri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18A0A74C-7900-4C63-F819-C04B11852C0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35712" y="2481768"/>
            <a:ext cx="5520573" cy="33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Random Forest (ARF)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2877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Hoeffding Trees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Local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Weighted majority voting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10177" y="6054191"/>
            <a:ext cx="7884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H. M. Gomes et al.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Adaptive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random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forests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Machine Learning, 2017</a:t>
            </a:r>
          </a:p>
        </p:txBody>
      </p:sp>
    </p:spTree>
    <p:extLst>
      <p:ext uri="{BB962C8B-B14F-4D97-AF65-F5344CB8AC3E}">
        <p14:creationId xmlns:p14="http://schemas.microsoft.com/office/powerpoint/2010/main" val="182515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Random Patches (SRP)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2477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User choice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Global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Weighted majority voting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372177" y="6054191"/>
            <a:ext cx="756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Read and Bifet.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Streaming Random Patches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ICDM, 2019</a:t>
            </a:r>
          </a:p>
        </p:txBody>
      </p:sp>
    </p:spTree>
    <p:extLst>
      <p:ext uri="{BB962C8B-B14F-4D97-AF65-F5344CB8AC3E}">
        <p14:creationId xmlns:p14="http://schemas.microsoft.com/office/powerpoint/2010/main" val="329386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24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642648" y="2103438"/>
            <a:ext cx="10906699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4: Stream Ensemble Classification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25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Ensemble Classification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1785191" y="2162548"/>
            <a:ext cx="8621616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i="1" spc="-5" dirty="0">
                <a:cs typeface="Calibri"/>
              </a:rPr>
              <a:t>“An </a:t>
            </a:r>
            <a:r>
              <a:rPr lang="en-GB" sz="2800" b="1" i="1" spc="-5" dirty="0">
                <a:cs typeface="Calibri"/>
              </a:rPr>
              <a:t>ensemble</a:t>
            </a:r>
            <a:r>
              <a:rPr lang="en-GB" sz="2800" i="1" spc="-5" dirty="0">
                <a:cs typeface="Calibri"/>
              </a:rPr>
              <a:t> can be described as a </a:t>
            </a:r>
            <a:r>
              <a:rPr lang="en-GB" sz="2800" b="1" i="1" spc="-5" dirty="0">
                <a:cs typeface="Calibri"/>
              </a:rPr>
              <a:t>composition</a:t>
            </a:r>
            <a:r>
              <a:rPr lang="en-GB" sz="2800" i="1" spc="-5" dirty="0">
                <a:cs typeface="Calibri"/>
              </a:rPr>
              <a:t> of  </a:t>
            </a:r>
            <a:r>
              <a:rPr lang="en-GB" sz="2800" b="1" i="1" spc="-5" dirty="0">
                <a:cs typeface="Calibri"/>
              </a:rPr>
              <a:t>multiple weak </a:t>
            </a:r>
            <a:r>
              <a:rPr lang="en-GB" sz="2800" i="1" spc="-5" dirty="0">
                <a:cs typeface="Calibri"/>
              </a:rPr>
              <a:t>learners to form one with (expected) </a:t>
            </a:r>
            <a:r>
              <a:rPr lang="en-GB" sz="2800" b="1" i="1" spc="-5" dirty="0">
                <a:cs typeface="Calibri"/>
              </a:rPr>
              <a:t>higher</a:t>
            </a:r>
            <a:r>
              <a:rPr lang="en-GB" sz="2800" i="1" spc="-5" dirty="0">
                <a:cs typeface="Calibri"/>
              </a:rPr>
              <a:t> predictive </a:t>
            </a:r>
            <a:r>
              <a:rPr lang="en-GB" sz="2800" b="1" i="1" spc="-5" dirty="0">
                <a:cs typeface="Calibri"/>
              </a:rPr>
              <a:t>performance</a:t>
            </a:r>
            <a:r>
              <a:rPr lang="en-GB" sz="2800" i="1" spc="-5" dirty="0">
                <a:cs typeface="Calibri"/>
              </a:rPr>
              <a:t> (strong learner), such that a weak  learner is loosely defined as a learner that performs slightly  better than random guessing”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Freund and </a:t>
            </a:r>
            <a:r>
              <a:rPr lang="en-GB" sz="2400" b="1" i="1" spc="-5" dirty="0" err="1">
                <a:cs typeface="Calibri"/>
              </a:rPr>
              <a:t>Schapire</a:t>
            </a:r>
            <a:r>
              <a:rPr lang="en-GB" sz="2400" b="1" i="1" spc="-5" dirty="0">
                <a:cs typeface="Calibri"/>
              </a:rPr>
              <a:t>, 1997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Bias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When a model is less complex, it ignores relevant information, and error due to bias is high. As the model becomes more complex, error due to bias decreases.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82" y="2849831"/>
            <a:ext cx="6269633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Variance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On the other hand, when a model is less complex, error due to variance il low. Error due to variance increases as complexity increases.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Trade-off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Overall model error is a function error due to bias and variance. The ideal model minimized error from each.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61999" y="6054191"/>
            <a:ext cx="406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 predictors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1996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Fits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b="1" spc="-5" dirty="0">
                <a:cs typeface="Calibri"/>
              </a:rPr>
              <a:t> independent</a:t>
            </a:r>
            <a:r>
              <a:rPr lang="en-GB" sz="2400" spc="-5" dirty="0">
                <a:cs typeface="Calibri"/>
              </a:rPr>
              <a:t> models and “average” their predictions in order to obtain a model with a </a:t>
            </a:r>
            <a:r>
              <a:rPr lang="en-GB" sz="2400" b="1" spc="-5" dirty="0">
                <a:cs typeface="Calibri"/>
              </a:rPr>
              <a:t>lower variance</a:t>
            </a:r>
            <a:r>
              <a:rPr lang="en-GB" sz="2400" spc="-5" dirty="0">
                <a:cs typeface="Calibri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But we have only </a:t>
            </a:r>
            <a:r>
              <a:rPr lang="en-GB" sz="2400" b="1" spc="-5" dirty="0">
                <a:cs typeface="Calibri"/>
              </a:rPr>
              <a:t>one</a:t>
            </a:r>
            <a:r>
              <a:rPr lang="en-GB" sz="2400" spc="-5" dirty="0">
                <a:cs typeface="Calibri"/>
              </a:rPr>
              <a:t> dataset, how can we build </a:t>
            </a:r>
            <a:r>
              <a:rPr lang="en-GB" sz="2400" b="1" spc="-5" dirty="0">
                <a:cs typeface="Calibri"/>
              </a:rPr>
              <a:t>independent</a:t>
            </a:r>
            <a:r>
              <a:rPr lang="en-GB" sz="2400" spc="-5" dirty="0">
                <a:cs typeface="Calibri"/>
              </a:rPr>
              <a:t> models?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1075798-7D1F-9BF5-C6D4-024460B211F7}"/>
              </a:ext>
            </a:extLst>
          </p:cNvPr>
          <p:cNvSpPr txBox="1"/>
          <p:nvPr/>
        </p:nvSpPr>
        <p:spPr>
          <a:xfrm>
            <a:off x="838200" y="3083762"/>
            <a:ext cx="10403244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Bootstrapping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Create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spc="-5" dirty="0">
                <a:cs typeface="Calibri"/>
              </a:rPr>
              <a:t> bootstrap samples (one for each model) from the original dataset of size </a:t>
            </a:r>
            <a:r>
              <a:rPr lang="en-GB" sz="2400" b="1" i="1" spc="-5" dirty="0">
                <a:cs typeface="Calibri"/>
              </a:rPr>
              <a:t>N</a:t>
            </a:r>
            <a:r>
              <a:rPr lang="en-GB" sz="2400" spc="-5" dirty="0">
                <a:cs typeface="Calibri"/>
              </a:rPr>
              <a:t>, created by drawing random samples with replacement. Each bootstrap contains each original sample </a:t>
            </a:r>
            <a:r>
              <a:rPr lang="en-GB" sz="2400" b="1" i="1" spc="-5" dirty="0">
                <a:cs typeface="Calibri"/>
              </a:rPr>
              <a:t>K</a:t>
            </a:r>
            <a:r>
              <a:rPr lang="en-GB" sz="2400" spc="-5" dirty="0">
                <a:cs typeface="Calibri"/>
              </a:rPr>
              <a:t> times, where </a:t>
            </a:r>
            <a:r>
              <a:rPr lang="en-GB" sz="2400" b="1" i="1" spc="-5" dirty="0" err="1">
                <a:cs typeface="Calibri"/>
              </a:rPr>
              <a:t>Pr</a:t>
            </a:r>
            <a:r>
              <a:rPr lang="en-GB" sz="2400" b="1" i="1" spc="-5" dirty="0">
                <a:cs typeface="Calibri"/>
              </a:rPr>
              <a:t>(K=k)</a:t>
            </a:r>
            <a:r>
              <a:rPr lang="en-GB" sz="2400" spc="-5" dirty="0">
                <a:cs typeface="Calibri"/>
              </a:rPr>
              <a:t> follows a binomial distribution.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0.632</a:t>
            </a:r>
            <a:r>
              <a:rPr lang="en-GB" sz="2400" spc="-5" dirty="0">
                <a:cs typeface="Calibri"/>
              </a:rPr>
              <a:t> of the data points in the original sample show up in the bootstrap sample (the other </a:t>
            </a:r>
            <a:r>
              <a:rPr lang="en-GB" sz="2400" b="1" i="1" spc="-5" dirty="0">
                <a:cs typeface="Calibri"/>
              </a:rPr>
              <a:t>0.368</a:t>
            </a:r>
            <a:r>
              <a:rPr lang="en-GB" sz="2400" spc="-5" dirty="0">
                <a:cs typeface="Calibri"/>
              </a:rPr>
              <a:t> won't be present in it)</a:t>
            </a:r>
          </a:p>
        </p:txBody>
      </p: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151999" y="6054191"/>
            <a:ext cx="388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Random Forests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2001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Random Forests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The </a:t>
            </a:r>
            <a:r>
              <a:rPr lang="en-GB" sz="2600" b="1" spc="-5" dirty="0">
                <a:cs typeface="Calibri"/>
              </a:rPr>
              <a:t>random forest</a:t>
            </a:r>
            <a:r>
              <a:rPr lang="en-GB" sz="2600" spc="-5" dirty="0">
                <a:cs typeface="Calibri"/>
              </a:rPr>
              <a:t> approach is a </a:t>
            </a: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 method where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trees, fitted on </a:t>
            </a:r>
            <a:r>
              <a:rPr lang="en-GB" sz="2600" b="1" spc="-5" dirty="0">
                <a:cs typeface="Calibri"/>
              </a:rPr>
              <a:t>bootstrap samples</a:t>
            </a:r>
            <a:r>
              <a:rPr lang="en-GB" sz="2600" spc="-5" dirty="0">
                <a:cs typeface="Calibri"/>
              </a:rPr>
              <a:t>, are combined to produce an output with lower variance.</a:t>
            </a:r>
            <a:br>
              <a:rPr lang="en-GB" sz="2600" spc="-5" dirty="0">
                <a:cs typeface="Calibri"/>
              </a:rPr>
            </a:br>
            <a:endParaRPr lang="en-GB" sz="2600" spc="-5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To make the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 a bit less </a:t>
            </a:r>
            <a:r>
              <a:rPr lang="en-GB" sz="2600" b="1" spc="-5" dirty="0">
                <a:cs typeface="Calibri"/>
              </a:rPr>
              <a:t>correlated</a:t>
            </a:r>
            <a:r>
              <a:rPr lang="en-GB" sz="2600" spc="-5" dirty="0">
                <a:cs typeface="Calibri"/>
              </a:rPr>
              <a:t> with each others: random forest also samples over features and keep only a random subset of them to build the tree.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98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Sequential</a:t>
            </a:r>
            <a:r>
              <a:rPr lang="en-GB" sz="2600" spc="-5" dirty="0">
                <a:cs typeface="Calibri"/>
              </a:rPr>
              <a:t> method that combines weak models </a:t>
            </a:r>
            <a:r>
              <a:rPr lang="en-GB" sz="2600" b="1" spc="-5" dirty="0">
                <a:cs typeface="Calibri"/>
              </a:rPr>
              <a:t>no longer </a:t>
            </a:r>
            <a:r>
              <a:rPr lang="en-GB" sz="2600" spc="-5" dirty="0">
                <a:cs typeface="Calibri"/>
              </a:rPr>
              <a:t>fitted </a:t>
            </a:r>
            <a:r>
              <a:rPr lang="en-GB" sz="2600" b="1" spc="-5" dirty="0">
                <a:cs typeface="Calibri"/>
              </a:rPr>
              <a:t>independently</a:t>
            </a:r>
            <a:r>
              <a:rPr lang="en-GB" sz="2600" spc="-5" dirty="0">
                <a:cs typeface="Calibri"/>
              </a:rPr>
              <a:t> from each others.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fits models </a:t>
            </a:r>
            <a:r>
              <a:rPr lang="en-GB" sz="2600" b="1" spc="-5" dirty="0">
                <a:cs typeface="Calibri"/>
              </a:rPr>
              <a:t>iteratively</a:t>
            </a:r>
            <a:r>
              <a:rPr lang="en-GB" sz="2600" spc="-5" dirty="0">
                <a:cs typeface="Calibri"/>
              </a:rPr>
              <a:t> such that the training of model at a given </a:t>
            </a:r>
            <a:r>
              <a:rPr lang="en-GB" sz="2600" b="1" spc="-5" dirty="0">
                <a:cs typeface="Calibri"/>
              </a:rPr>
              <a:t>step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depends</a:t>
            </a:r>
            <a:r>
              <a:rPr lang="en-GB" sz="2600" spc="-5" dirty="0">
                <a:cs typeface="Calibri"/>
              </a:rPr>
              <a:t> on the models fitted at the </a:t>
            </a:r>
            <a:r>
              <a:rPr lang="en-GB" sz="2600" b="1" spc="-5" dirty="0">
                <a:cs typeface="Calibri"/>
              </a:rPr>
              <a:t>previous steps</a:t>
            </a:r>
            <a:r>
              <a:rPr lang="en-GB" sz="2600" spc="-5" dirty="0">
                <a:cs typeface="Calibri"/>
              </a:rPr>
              <a:t>: it gives </a:t>
            </a:r>
            <a:r>
              <a:rPr lang="en-GB" sz="2600" b="1" spc="-5" dirty="0">
                <a:cs typeface="Calibri"/>
              </a:rPr>
              <a:t>more importance</a:t>
            </a:r>
            <a:r>
              <a:rPr lang="en-GB" sz="2600" spc="-5" dirty="0">
                <a:cs typeface="Calibri"/>
              </a:rPr>
              <a:t> to observations in the dataset that were </a:t>
            </a:r>
            <a:r>
              <a:rPr lang="en-GB" sz="2600" b="1" spc="-5" dirty="0">
                <a:cs typeface="Calibri"/>
              </a:rPr>
              <a:t>badly handled </a:t>
            </a:r>
            <a:r>
              <a:rPr lang="en-GB" sz="2600" spc="-5" dirty="0">
                <a:cs typeface="Calibri"/>
              </a:rPr>
              <a:t>by the </a:t>
            </a:r>
            <a:r>
              <a:rPr lang="en-GB" sz="2600" b="1" spc="-5" dirty="0">
                <a:cs typeface="Calibri"/>
              </a:rPr>
              <a:t>previous</a:t>
            </a:r>
            <a:r>
              <a:rPr lang="en-GB" sz="2600" spc="-5" dirty="0">
                <a:cs typeface="Calibri"/>
              </a:rPr>
              <a:t> models in the sequence.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519672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41366</TotalTime>
  <Words>1733</Words>
  <Application>Microsoft Macintosh PowerPoint</Application>
  <PresentationFormat>Widescreen</PresentationFormat>
  <Paragraphs>211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Rubik</vt:lpstr>
      <vt:lpstr>Titillium</vt:lpstr>
      <vt:lpstr>Wingdings</vt:lpstr>
      <vt:lpstr>DS4bis-temp</vt:lpstr>
      <vt:lpstr>Streaming Machine Learning Ensemble Classification  </vt:lpstr>
      <vt:lpstr>SML Ensemble Classification models</vt:lpstr>
      <vt:lpstr>Ensemble Classifiers</vt:lpstr>
      <vt:lpstr>Bias-Variance trade-off</vt:lpstr>
      <vt:lpstr>Bias-Variance trade-off</vt:lpstr>
      <vt:lpstr>Bias-Variance trade-off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SML</vt:lpstr>
      <vt:lpstr>Induce Diversity</vt:lpstr>
      <vt:lpstr>Induce Diversity</vt:lpstr>
      <vt:lpstr>Induce Diversity</vt:lpstr>
      <vt:lpstr>Combination</vt:lpstr>
      <vt:lpstr>Combination</vt:lpstr>
      <vt:lpstr>Adaptation</vt:lpstr>
      <vt:lpstr>Online Bagging</vt:lpstr>
      <vt:lpstr>Leveraging Bagging</vt:lpstr>
      <vt:lpstr>Adaptive Random Forest (ARF)</vt:lpstr>
      <vt:lpstr>Streaming Random Patches (SRP)</vt:lpstr>
      <vt:lpstr>Exercise 4: Stream Ensemble Classification</vt:lpstr>
      <vt:lpstr>Credits</vt:lpstr>
      <vt:lpstr>Streaming Machine Learning Ensemble Classification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160</cp:revision>
  <dcterms:created xsi:type="dcterms:W3CDTF">2020-11-13T14:01:43Z</dcterms:created>
  <dcterms:modified xsi:type="dcterms:W3CDTF">2023-10-31T13:52:22Z</dcterms:modified>
</cp:coreProperties>
</file>