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15"/>
  </p:notesMasterIdLst>
  <p:sldIdLst>
    <p:sldId id="384" r:id="rId2"/>
    <p:sldId id="1669" r:id="rId3"/>
    <p:sldId id="1680" r:id="rId4"/>
    <p:sldId id="1674" r:id="rId5"/>
    <p:sldId id="1671" r:id="rId6"/>
    <p:sldId id="1672" r:id="rId7"/>
    <p:sldId id="1673" r:id="rId8"/>
    <p:sldId id="1675" r:id="rId9"/>
    <p:sldId id="1676" r:id="rId10"/>
    <p:sldId id="1677" r:id="rId11"/>
    <p:sldId id="1678" r:id="rId12"/>
    <p:sldId id="1679" r:id="rId13"/>
    <p:sldId id="1681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531"/>
  </p:normalViewPr>
  <p:slideViewPr>
    <p:cSldViewPr snapToGrid="0" snapToObjects="1">
      <p:cViewPr varScale="1">
        <p:scale>
          <a:sx n="105" d="100"/>
          <a:sy n="105" d="100"/>
        </p:scale>
        <p:origin x="280" y="200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11/09/23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90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438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23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430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iaconsulting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hyperlink" Target="https://motusm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eep.polimi.it/course/view.php?id=11293" TargetMode="External"/><Relationship Id="rId2" Type="http://schemas.openxmlformats.org/officeDocument/2006/relationships/hyperlink" Target="http://emanueledellavalle.org/teaching/streaming-data-analytics-2023-24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emanueledellavalle/streaming-data-analytic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" TargetMode="External"/><Relationship Id="rId2" Type="http://schemas.openxmlformats.org/officeDocument/2006/relationships/hyperlink" Target="http://esper.espertech.com/release-8.8.0/reference-esper/htm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spertech.com/esper/" TargetMode="External"/><Relationship Id="rId5" Type="http://schemas.openxmlformats.org/officeDocument/2006/relationships/hyperlink" Target="https://ksqldb.io/" TargetMode="External"/><Relationship Id="rId4" Type="http://schemas.openxmlformats.org/officeDocument/2006/relationships/hyperlink" Target="https://spark.apache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a.cms.waikato.ac.nz/" TargetMode="External"/><Relationship Id="rId2" Type="http://schemas.openxmlformats.org/officeDocument/2006/relationships/hyperlink" Target="https://github.com/online-ml/river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valanche.continualai.org/" TargetMode="External"/><Relationship Id="rId5" Type="http://schemas.openxmlformats.org/officeDocument/2006/relationships/hyperlink" Target="https://pypi.org/project/darts/0.8.1/" TargetMode="External"/><Relationship Id="rId4" Type="http://schemas.openxmlformats.org/officeDocument/2006/relationships/hyperlink" Target="https://www.statsmodels.org/stable/tsa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Streaming Data Analysis</a:t>
            </a:r>
            <a:br>
              <a:rPr lang="en-US" dirty="0"/>
            </a:br>
            <a:r>
              <a:rPr lang="en-US" dirty="0"/>
              <a:t>Administrative Items</a:t>
            </a: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657" y="4304251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Emanuele Della Valle</a:t>
            </a:r>
          </a:p>
          <a:p>
            <a:pPr lvl="0"/>
            <a:r>
              <a:rPr lang="en-GB" sz="2000" dirty="0"/>
              <a:t>prof @ </a:t>
            </a:r>
            <a:r>
              <a:rPr lang="en-GB" sz="2000" dirty="0" err="1"/>
              <a:t>Politecnico</a:t>
            </a:r>
            <a:r>
              <a:rPr lang="en-GB" sz="2000" dirty="0"/>
              <a:t> di Milano</a:t>
            </a:r>
          </a:p>
          <a:p>
            <a:pPr lvl="0"/>
            <a:r>
              <a:rPr lang="en-GB" sz="2000" dirty="0"/>
              <a:t>founder @ </a:t>
            </a:r>
            <a:r>
              <a:rPr lang="en-GB" sz="2000" dirty="0" err="1"/>
              <a:t>Quantia</a:t>
            </a:r>
            <a:r>
              <a:rPr lang="en-GB" sz="2000" dirty="0"/>
              <a:t> Consulting</a:t>
            </a:r>
          </a:p>
          <a:p>
            <a:pPr lvl="0"/>
            <a:r>
              <a:rPr lang="en-GB" sz="2000" dirty="0"/>
              <a:t>founder &amp; CRO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4BDE7E-539D-993B-A6ED-9F07ECAEF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54D17-6C98-D481-A693-79876D78C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FA2107-3466-6AEC-9D9E-CB0517D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sz="3200"/>
              <a:t>Evaluation</a:t>
            </a:r>
            <a:br>
              <a:rPr lang="en-GB"/>
            </a:br>
            <a:r>
              <a:rPr lang="en-GB"/>
              <a:t>The "mandatory" written exam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AE8D57-4F7E-58A5-F753-47B7CCE57C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written exam is composed of a mix of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theoretical questions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regarding any course subjects 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exercises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regarding the technical content and how to apply it in practice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Students can get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up to 30/30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with the written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4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4BDE7E-539D-993B-A6ED-9F07ECAEF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54D17-6C98-D481-A693-79876D78C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FA2107-3466-6AEC-9D9E-CB0517D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sz="3200" dirty="0"/>
              <a:t>Evaluation</a:t>
            </a:r>
            <a:br>
              <a:rPr lang="en-GB" dirty="0"/>
            </a:br>
            <a:r>
              <a:rPr lang="en-GB" dirty="0"/>
              <a:t>The "optional" continuous evaluations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AE8D57-4F7E-58A5-F753-47B7CCE57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optional continuous evaluations are in-presence quizzes proposed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during the lessons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I will use 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Microsoft Forms offered by 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Politecnico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di Milano as part of your Office 365 subscription</a:t>
            </a:r>
            <a:endParaRPr lang="en-GB" b="1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quizzes are meant as a self-assessment; only participation matters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Students 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can get up to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1 mark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with the continuous evaluations</a:t>
            </a:r>
          </a:p>
        </p:txBody>
      </p:sp>
    </p:spTree>
    <p:extLst>
      <p:ext uri="{BB962C8B-B14F-4D97-AF65-F5344CB8AC3E}">
        <p14:creationId xmlns:p14="http://schemas.microsoft.com/office/powerpoint/2010/main" val="184922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4BDE7E-539D-993B-A6ED-9F07ECAEF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54D17-6C98-D481-A693-79876D78C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FA2107-3466-6AEC-9D9E-CB0517D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sz="3200" dirty="0"/>
              <a:t>Evaluation</a:t>
            </a:r>
            <a:br>
              <a:rPr lang="en-GB" dirty="0"/>
            </a:b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"optional" practical project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AE8D57-4F7E-58A5-F753-47B7CCE57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optional practical project requires using one or more of the technologies presented in the lectures to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solve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 realistic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streaming data analytics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problem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based on data streams publicly available or provided by me and my assistants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Only students, who will get at least 27/30 in the written exam, can opt for it.</a:t>
            </a:r>
          </a:p>
          <a:p>
            <a:pPr lvl="1"/>
            <a:r>
              <a:rPr lang="en-GB" sz="2000" b="1" dirty="0">
                <a:solidFill>
                  <a:srgbClr val="000000"/>
                </a:solidFill>
                <a:latin typeface="Helvetica" pitchFamily="2" charset="0"/>
              </a:rPr>
              <a:t>The mark obtained with the optional continuous evaluation does not count.</a:t>
            </a: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Students can get up to 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3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marks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with the practical project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Streaming Data Analysis</a:t>
            </a:r>
            <a:br>
              <a:rPr lang="en-US" dirty="0"/>
            </a:br>
            <a:r>
              <a:rPr lang="en-US" dirty="0"/>
              <a:t>Administrative Items</a:t>
            </a: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657" y="4304251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Emanuele Della Valle</a:t>
            </a:r>
          </a:p>
          <a:p>
            <a:pPr lvl="0"/>
            <a:r>
              <a:rPr lang="en-GB" sz="2000" dirty="0"/>
              <a:t>prof @ </a:t>
            </a:r>
            <a:r>
              <a:rPr lang="en-GB" sz="2000" dirty="0" err="1"/>
              <a:t>Politecnico</a:t>
            </a:r>
            <a:r>
              <a:rPr lang="en-GB" sz="2000" dirty="0"/>
              <a:t> di Milano</a:t>
            </a:r>
          </a:p>
          <a:p>
            <a:pPr lvl="0"/>
            <a:r>
              <a:rPr lang="en-GB" sz="2000" dirty="0"/>
              <a:t>founder @ </a:t>
            </a:r>
            <a:r>
              <a:rPr lang="en-GB" sz="2000" dirty="0" err="1"/>
              <a:t>Quantia</a:t>
            </a:r>
            <a:r>
              <a:rPr lang="en-GB" sz="2000" dirty="0"/>
              <a:t> Consulting</a:t>
            </a:r>
          </a:p>
          <a:p>
            <a:pPr lvl="0"/>
            <a:r>
              <a:rPr lang="en-GB" sz="2000" dirty="0"/>
              <a:t>founder &amp; CRO @ motus ml</a:t>
            </a:r>
          </a:p>
        </p:txBody>
      </p:sp>
    </p:spTree>
    <p:extLst>
      <p:ext uri="{BB962C8B-B14F-4D97-AF65-F5344CB8AC3E}">
        <p14:creationId xmlns:p14="http://schemas.microsoft.com/office/powerpoint/2010/main" val="11492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DCED-FD7D-593D-5E31-4E68D046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46BA-59EC-7673-54DA-45EEB5C9193A}"/>
              </a:ext>
            </a:extLst>
          </p:cNvPr>
          <p:cNvSpPr txBox="1"/>
          <p:nvPr/>
        </p:nvSpPr>
        <p:spPr>
          <a:xfrm>
            <a:off x="4787955" y="1996110"/>
            <a:ext cx="3331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Emanuele Della Valle, Ph.D.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7B4D1-EAE4-C60A-FAF6-6A6280F9D86F}"/>
              </a:ext>
            </a:extLst>
          </p:cNvPr>
          <p:cNvSpPr txBox="1"/>
          <p:nvPr/>
        </p:nvSpPr>
        <p:spPr>
          <a:xfrm>
            <a:off x="4804888" y="2356798"/>
            <a:ext cx="3089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prof @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Politecnico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 di Milano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Lato" panose="020F0502020204030203" pitchFamily="34" charset="77"/>
              </a:rPr>
              <a:t>founder @ </a:t>
            </a:r>
            <a:r>
              <a:rPr lang="en-US" sz="1600" dirty="0" err="1">
                <a:solidFill>
                  <a:prstClr val="black"/>
                </a:solidFill>
                <a:latin typeface="Lato" panose="020F0502020204030203" pitchFamily="34" charset="77"/>
              </a:rPr>
              <a:t>Quantia</a:t>
            </a:r>
            <a:r>
              <a:rPr lang="en-US" sz="1600" dirty="0">
                <a:solidFill>
                  <a:prstClr val="black"/>
                </a:solidFill>
                <a:latin typeface="Lato" panose="020F0502020204030203" pitchFamily="34" charset="77"/>
              </a:rPr>
              <a:t> Consulting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founder &amp; CRO @ motus 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7B7A1-DECE-3867-3A9C-3AD801ABF8DD}"/>
              </a:ext>
            </a:extLst>
          </p:cNvPr>
          <p:cNvSpPr/>
          <p:nvPr/>
        </p:nvSpPr>
        <p:spPr>
          <a:xfrm>
            <a:off x="4787955" y="3289533"/>
            <a:ext cx="663035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hangingPunct="1"/>
            <a:r>
              <a:rPr lang="it-IT" sz="1800" b="1" kern="1200" dirty="0">
                <a:solidFill>
                  <a:srgbClr val="000000"/>
                </a:solidFill>
              </a:rPr>
              <a:t>+20 </a:t>
            </a:r>
            <a:r>
              <a:rPr lang="it-IT" sz="1800" b="1" kern="1200" dirty="0" err="1">
                <a:solidFill>
                  <a:srgbClr val="000000"/>
                </a:solidFill>
              </a:rPr>
              <a:t>years</a:t>
            </a:r>
            <a:r>
              <a:rPr lang="it-IT" sz="1800" b="1" kern="1200" dirty="0">
                <a:solidFill>
                  <a:srgbClr val="000000"/>
                </a:solidFill>
              </a:rPr>
              <a:t> </a:t>
            </a:r>
            <a:r>
              <a:rPr lang="it-IT" sz="1800" kern="1200" dirty="0">
                <a:solidFill>
                  <a:srgbClr val="000000"/>
                </a:solidFill>
              </a:rPr>
              <a:t>of </a:t>
            </a:r>
            <a:r>
              <a:rPr lang="it-IT" sz="1800" kern="1200" dirty="0" err="1">
                <a:solidFill>
                  <a:srgbClr val="000000"/>
                </a:solidFill>
              </a:rPr>
              <a:t>experience</a:t>
            </a:r>
            <a:r>
              <a:rPr lang="it-IT" sz="1800" kern="1200" dirty="0">
                <a:solidFill>
                  <a:srgbClr val="000000"/>
                </a:solidFill>
              </a:rPr>
              <a:t> in </a:t>
            </a:r>
            <a:r>
              <a:rPr lang="it-IT" sz="1800" b="1" kern="1200" dirty="0" err="1">
                <a:solidFill>
                  <a:srgbClr val="000000"/>
                </a:solidFill>
              </a:rPr>
              <a:t>research</a:t>
            </a:r>
            <a:r>
              <a:rPr lang="it-IT" sz="1800" kern="1200" dirty="0">
                <a:solidFill>
                  <a:srgbClr val="000000"/>
                </a:solidFill>
              </a:rPr>
              <a:t> and </a:t>
            </a:r>
            <a:r>
              <a:rPr lang="it-IT" sz="1800" b="1" kern="1200" dirty="0" err="1">
                <a:solidFill>
                  <a:srgbClr val="000000"/>
                </a:solidFill>
              </a:rPr>
              <a:t>innovation</a:t>
            </a:r>
            <a:r>
              <a:rPr lang="it-IT" sz="1800" kern="1200" dirty="0">
                <a:solidFill>
                  <a:srgbClr val="000000"/>
                </a:solidFill>
              </a:rPr>
              <a:t> </a:t>
            </a:r>
            <a:r>
              <a:rPr lang="it-IT" sz="1800" kern="1200" dirty="0" err="1">
                <a:solidFill>
                  <a:srgbClr val="000000"/>
                </a:solidFill>
              </a:rPr>
              <a:t>projects</a:t>
            </a:r>
            <a:endParaRPr lang="it-IT" sz="1800" kern="1200" dirty="0">
              <a:solidFill>
                <a:srgbClr val="000000"/>
              </a:solidFill>
            </a:endParaRPr>
          </a:p>
          <a:p>
            <a:pPr algn="l" defTabSz="914400" hangingPunct="1"/>
            <a:r>
              <a:rPr lang="it-IT" sz="1800" b="1" kern="1200" dirty="0">
                <a:solidFill>
                  <a:srgbClr val="000000"/>
                </a:solidFill>
              </a:rPr>
              <a:t>Expert in </a:t>
            </a:r>
            <a:r>
              <a:rPr lang="it-IT" sz="1800" b="1" kern="1200" dirty="0" err="1">
                <a:solidFill>
                  <a:srgbClr val="000000"/>
                </a:solidFill>
              </a:rPr>
              <a:t>Semantic</a:t>
            </a:r>
            <a:r>
              <a:rPr lang="it-IT" sz="1800" b="1" kern="1200" dirty="0">
                <a:solidFill>
                  <a:srgbClr val="000000"/>
                </a:solidFill>
              </a:rPr>
              <a:t> Technologies, </a:t>
            </a:r>
            <a:r>
              <a:rPr lang="it-IT" sz="1800" b="1" kern="1200" dirty="0" err="1">
                <a:solidFill>
                  <a:srgbClr val="000000"/>
                </a:solidFill>
              </a:rPr>
              <a:t>Stream</a:t>
            </a:r>
            <a:r>
              <a:rPr lang="it-IT" sz="1800" b="1" kern="1200" dirty="0">
                <a:solidFill>
                  <a:srgbClr val="000000"/>
                </a:solidFill>
              </a:rPr>
              <a:t> Computing, </a:t>
            </a:r>
            <a:r>
              <a:rPr lang="it-IT" sz="1800" kern="1200" dirty="0">
                <a:solidFill>
                  <a:srgbClr val="000000"/>
                </a:solidFill>
              </a:rPr>
              <a:t>and </a:t>
            </a:r>
            <a:r>
              <a:rPr lang="it-IT" sz="1800" b="1" kern="1200" dirty="0">
                <a:solidFill>
                  <a:srgbClr val="000000"/>
                </a:solidFill>
              </a:rPr>
              <a:t>Data Visualization</a:t>
            </a:r>
            <a:endParaRPr lang="it-IT" sz="1800" kern="1200" dirty="0">
              <a:solidFill>
                <a:srgbClr val="000000"/>
              </a:solidFill>
            </a:endParaRPr>
          </a:p>
          <a:p>
            <a:pPr algn="l" defTabSz="914400" hangingPunct="1"/>
            <a:r>
              <a:rPr lang="it-IT" sz="1800" kern="1200" dirty="0" err="1">
                <a:solidFill>
                  <a:srgbClr val="000000"/>
                </a:solidFill>
              </a:rPr>
              <a:t>Brander</a:t>
            </a:r>
            <a:r>
              <a:rPr lang="it-IT" sz="1800" kern="1200" dirty="0">
                <a:solidFill>
                  <a:srgbClr val="000000"/>
                </a:solidFill>
              </a:rPr>
              <a:t> of </a:t>
            </a:r>
            <a:r>
              <a:rPr lang="it-IT" sz="1800" b="1" kern="1200" dirty="0" err="1">
                <a:solidFill>
                  <a:srgbClr val="000000"/>
                </a:solidFill>
              </a:rPr>
              <a:t>Stream</a:t>
            </a:r>
            <a:r>
              <a:rPr lang="it-IT" sz="1800" b="1" kern="1200" dirty="0">
                <a:solidFill>
                  <a:srgbClr val="000000"/>
                </a:solidFill>
              </a:rPr>
              <a:t> </a:t>
            </a:r>
            <a:r>
              <a:rPr lang="it-IT" sz="1800" b="1" kern="1200" dirty="0" err="1">
                <a:solidFill>
                  <a:srgbClr val="000000"/>
                </a:solidFill>
              </a:rPr>
              <a:t>Reasoning</a:t>
            </a:r>
            <a:r>
              <a:rPr lang="it-IT" sz="1800" kern="1200" dirty="0">
                <a:solidFill>
                  <a:srgbClr val="000000"/>
                </a:solidFill>
              </a:rPr>
              <a:t>: an </a:t>
            </a:r>
            <a:r>
              <a:rPr lang="it-IT" sz="1800" kern="1200" dirty="0" err="1">
                <a:solidFill>
                  <a:srgbClr val="000000"/>
                </a:solidFill>
              </a:rPr>
              <a:t>approach</a:t>
            </a:r>
            <a:r>
              <a:rPr lang="it-IT" sz="1800" kern="1200" dirty="0">
                <a:solidFill>
                  <a:srgbClr val="000000"/>
                </a:solidFill>
              </a:rPr>
              <a:t> to </a:t>
            </a:r>
            <a:r>
              <a:rPr lang="it-IT" sz="1800" kern="1200" dirty="0" err="1">
                <a:solidFill>
                  <a:srgbClr val="000000"/>
                </a:solidFill>
              </a:rPr>
              <a:t>tame</a:t>
            </a:r>
            <a:r>
              <a:rPr lang="it-IT" sz="1800" kern="1200" dirty="0">
                <a:solidFill>
                  <a:srgbClr val="000000"/>
                </a:solidFill>
              </a:rPr>
              <a:t> the </a:t>
            </a:r>
            <a:r>
              <a:rPr lang="it-IT" sz="1800" kern="1200" dirty="0" err="1">
                <a:solidFill>
                  <a:srgbClr val="000000"/>
                </a:solidFill>
              </a:rPr>
              <a:t>velocity</a:t>
            </a:r>
            <a:r>
              <a:rPr lang="it-IT" sz="1800" kern="1200" dirty="0">
                <a:solidFill>
                  <a:srgbClr val="000000"/>
                </a:solidFill>
              </a:rPr>
              <a:t> and </a:t>
            </a:r>
            <a:r>
              <a:rPr lang="it-IT" sz="1800" kern="1200" dirty="0" err="1">
                <a:solidFill>
                  <a:srgbClr val="000000"/>
                </a:solidFill>
              </a:rPr>
              <a:t>variety</a:t>
            </a:r>
            <a:r>
              <a:rPr lang="it-IT" sz="1800" kern="1200" dirty="0">
                <a:solidFill>
                  <a:srgbClr val="000000"/>
                </a:solidFill>
              </a:rPr>
              <a:t> </a:t>
            </a:r>
            <a:r>
              <a:rPr lang="it-IT" sz="1800" kern="1200" dirty="0" err="1">
                <a:solidFill>
                  <a:srgbClr val="000000"/>
                </a:solidFill>
              </a:rPr>
              <a:t>dimension</a:t>
            </a:r>
            <a:r>
              <a:rPr lang="it-IT" sz="1800" kern="1200" dirty="0">
                <a:solidFill>
                  <a:srgbClr val="000000"/>
                </a:solidFill>
              </a:rPr>
              <a:t> of Big Data </a:t>
            </a:r>
            <a:r>
              <a:rPr lang="it-IT" sz="1800" kern="1200" dirty="0" err="1">
                <a:solidFill>
                  <a:srgbClr val="000000"/>
                </a:solidFill>
              </a:rPr>
              <a:t>simultaneously</a:t>
            </a:r>
            <a:endParaRPr lang="it-IT" sz="1800" kern="1200" dirty="0">
              <a:solidFill>
                <a:srgbClr val="000000"/>
              </a:solidFill>
            </a:endParaRPr>
          </a:p>
          <a:p>
            <a:pPr algn="l" defTabSz="914400" hangingPunct="1">
              <a:lnSpc>
                <a:spcPct val="150000"/>
              </a:lnSpc>
            </a:pPr>
            <a:r>
              <a:rPr lang="it-IT" sz="1800" kern="1200" dirty="0">
                <a:solidFill>
                  <a:srgbClr val="000000"/>
                </a:solidFill>
              </a:rPr>
              <a:t>Serial </a:t>
            </a:r>
            <a:r>
              <a:rPr lang="it-IT" sz="1800" b="1" kern="1200" dirty="0">
                <a:solidFill>
                  <a:srgbClr val="000000"/>
                </a:solidFill>
              </a:rPr>
              <a:t>startupper</a:t>
            </a:r>
            <a:r>
              <a:rPr lang="it-IT" b="1" dirty="0">
                <a:solidFill>
                  <a:srgbClr val="000000"/>
                </a:solidFill>
              </a:rPr>
              <a:t>: </a:t>
            </a:r>
          </a:p>
          <a:p>
            <a:pPr lvl="1"/>
            <a:r>
              <a:rPr lang="it-IT" sz="1600" b="1" kern="1200" dirty="0">
                <a:solidFill>
                  <a:srgbClr val="000000"/>
                </a:solidFill>
                <a:hlinkClick r:id="rId3"/>
              </a:rPr>
              <a:t>https://www.fluxedo.com/</a:t>
            </a:r>
            <a:br>
              <a:rPr lang="it-IT" sz="1600" b="1" kern="1200" dirty="0">
                <a:solidFill>
                  <a:srgbClr val="000000"/>
                </a:solidFill>
                <a:hlinkClick r:id="rId3"/>
              </a:rPr>
            </a:br>
            <a:r>
              <a:rPr lang="it-IT" sz="1600" b="1" kern="1200" dirty="0">
                <a:solidFill>
                  <a:srgbClr val="000000"/>
                </a:solidFill>
                <a:hlinkClick r:id="rId3"/>
              </a:rPr>
              <a:t>https://www.quantiaconsulting.com/</a:t>
            </a:r>
            <a:r>
              <a:rPr lang="it-IT" sz="1600" b="1" kern="12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it-IT" sz="1600" b="1" kern="1200" dirty="0">
                <a:solidFill>
                  <a:srgbClr val="000000"/>
                </a:solidFill>
                <a:hlinkClick r:id="rId4"/>
              </a:rPr>
              <a:t>https://motusml.com/</a:t>
            </a:r>
            <a:r>
              <a:rPr lang="it-IT" sz="1600" b="1" kern="1200" dirty="0">
                <a:solidFill>
                  <a:srgbClr val="000000"/>
                </a:solidFill>
              </a:rPr>
              <a:t> </a:t>
            </a:r>
            <a:endParaRPr lang="it-IT" sz="1600" kern="1200" dirty="0">
              <a:solidFill>
                <a:srgbClr val="000000"/>
              </a:solidFill>
            </a:endParaRPr>
          </a:p>
          <a:p>
            <a:pPr algn="l" defTabSz="914400" hangingPunct="1"/>
            <a:endParaRPr lang="it-IT" sz="1800" kern="1200" dirty="0">
              <a:solidFill>
                <a:srgbClr val="000000"/>
              </a:solidFill>
            </a:endParaRPr>
          </a:p>
        </p:txBody>
      </p:sp>
      <p:pic>
        <p:nvPicPr>
          <p:cNvPr id="8" name="Picture 2" descr="Emanuele Della Valle's photo">
            <a:extLst>
              <a:ext uri="{FF2B5EF4-FFF2-40B4-BE49-F238E27FC236}">
                <a16:creationId xmlns:a16="http://schemas.microsoft.com/office/drawing/2014/main" id="{2149C38B-0B40-8C9B-7BFC-E3FE54EA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25" y="2024419"/>
            <a:ext cx="3800647" cy="38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684030-D19C-D50C-0EF2-2B039C904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Emanuele Della 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19743-D372-A259-D37C-10FF04E04D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701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684030-D19C-D50C-0EF2-2B039C904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Emanuele Della 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19743-D372-A259-D37C-10FF04E04D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C8DCED-FD7D-593D-5E31-4E68D046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US" dirty="0"/>
              <a:t>The other lecturers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46BA-59EC-7673-54DA-45EEB5C9193A}"/>
              </a:ext>
            </a:extLst>
          </p:cNvPr>
          <p:cNvSpPr txBox="1"/>
          <p:nvPr/>
        </p:nvSpPr>
        <p:spPr>
          <a:xfrm>
            <a:off x="838200" y="3485363"/>
            <a:ext cx="28696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Alessio Bernardo, Ph.D.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7B4D1-EAE4-C60A-FAF6-6A6280F9D86F}"/>
              </a:ext>
            </a:extLst>
          </p:cNvPr>
          <p:cNvSpPr txBox="1"/>
          <p:nvPr/>
        </p:nvSpPr>
        <p:spPr>
          <a:xfrm>
            <a:off x="855134" y="3846051"/>
            <a:ext cx="365759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postdoc @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Politecnico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 di Milano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founder &amp; CTO @ motus 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Lato" panose="020F0502020204030203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Lato" panose="020F0502020204030203" pitchFamily="34" charset="77"/>
              </a:rPr>
              <a:t>Research in the </a:t>
            </a:r>
            <a:r>
              <a:rPr lang="en-US" sz="1600" b="1" dirty="0">
                <a:latin typeface="Lato" panose="020F0502020204030203" pitchFamily="34" charset="77"/>
              </a:rPr>
              <a:t>Streaming Machine Learning </a:t>
            </a:r>
            <a:r>
              <a:rPr lang="en-US" sz="1600" dirty="0">
                <a:latin typeface="Lato" panose="020F0502020204030203" pitchFamily="34" charset="77"/>
              </a:rPr>
              <a:t>field with evolving data streams, concept drifts, and class imbalance. Focus on applying Streaming Machine Learning techniques in constrained environments at the </a:t>
            </a:r>
            <a:r>
              <a:rPr lang="en-US" sz="1600" b="1" dirty="0">
                <a:latin typeface="Lato" panose="020F0502020204030203" pitchFamily="34" charset="77"/>
              </a:rPr>
              <a:t>network's edge</a:t>
            </a:r>
            <a:endParaRPr lang="en-US" sz="1600" dirty="0">
              <a:latin typeface="Lato" panose="020F050202020403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10D25-B80E-F920-09F9-6AF9495F9CB7}"/>
              </a:ext>
            </a:extLst>
          </p:cNvPr>
          <p:cNvSpPr txBox="1"/>
          <p:nvPr/>
        </p:nvSpPr>
        <p:spPr>
          <a:xfrm>
            <a:off x="4495800" y="3485363"/>
            <a:ext cx="266451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Federico Giannini, Dr.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C79EE-32CA-9179-66EA-E458DD4D585B}"/>
              </a:ext>
            </a:extLst>
          </p:cNvPr>
          <p:cNvSpPr txBox="1"/>
          <p:nvPr/>
        </p:nvSpPr>
        <p:spPr>
          <a:xfrm>
            <a:off x="4512733" y="3846051"/>
            <a:ext cx="357056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PhD student @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Politecnico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 di Milano</a:t>
            </a:r>
            <a:b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</a:b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Lato" panose="020F0502020204030203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Lato" panose="020F0502020204030203" pitchFamily="34" charset="77"/>
              </a:rPr>
              <a:t>Researcher in the Streaming Machine Learning and </a:t>
            </a:r>
            <a:r>
              <a:rPr lang="en-US" sz="1600" b="1" dirty="0">
                <a:latin typeface="Lato" panose="020F0502020204030203" pitchFamily="34" charset="77"/>
              </a:rPr>
              <a:t>Continual Learning </a:t>
            </a:r>
            <a:r>
              <a:rPr lang="en-US" sz="1600" dirty="0">
                <a:latin typeface="Lato" panose="020F0502020204030203" pitchFamily="34" charset="77"/>
              </a:rPr>
              <a:t>fields. Focus on applying Deep Learning techniques to data streams to address concept drifts, temporal dependence, and catastrophic forgetting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5B42F-3E6C-5086-8E9D-A285EDD7C5CE}"/>
              </a:ext>
            </a:extLst>
          </p:cNvPr>
          <p:cNvSpPr txBox="1"/>
          <p:nvPr/>
        </p:nvSpPr>
        <p:spPr>
          <a:xfrm>
            <a:off x="8206901" y="3485363"/>
            <a:ext cx="23727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Giacomo Ziffer, Dr.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6FB1D-D402-F321-6E4C-4092C16023A6}"/>
              </a:ext>
            </a:extLst>
          </p:cNvPr>
          <p:cNvSpPr txBox="1"/>
          <p:nvPr/>
        </p:nvSpPr>
        <p:spPr>
          <a:xfrm>
            <a:off x="8223835" y="3846051"/>
            <a:ext cx="374870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Lato" panose="020F0502020204030203" pitchFamily="34" charset="77"/>
              </a:rPr>
              <a:t>PhD student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 @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Politecnico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 di Milano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founder &amp; CEO @ motus 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Lato" panose="020F0502020204030203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Lato" panose="020F0502020204030203" pitchFamily="34" charset="77"/>
              </a:rPr>
              <a:t>Researcher in the </a:t>
            </a:r>
            <a:r>
              <a:rPr lang="en-US" sz="1600" b="1" dirty="0">
                <a:latin typeface="Lato" panose="020F0502020204030203" pitchFamily="34" charset="77"/>
              </a:rPr>
              <a:t>Time-Evolving Analytics</a:t>
            </a:r>
            <a:r>
              <a:rPr lang="en-US" sz="1600" dirty="0">
                <a:latin typeface="Lato" panose="020F0502020204030203" pitchFamily="34" charset="77"/>
              </a:rPr>
              <a:t> field, focusing on applying Streaming Machine Learning techniques to (un)structured data streams with concept drifts and temporal dependence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D07FC1-E503-389E-205A-1E5FFFE6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927" y="1473391"/>
            <a:ext cx="1968462" cy="19684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7C10D5-43C1-AF11-1939-DF472C8AA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24" y="1473391"/>
            <a:ext cx="1777823" cy="2014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894A83-D38A-BCF8-6A79-8C266945F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277" y="1449532"/>
            <a:ext cx="1566273" cy="20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B5BAA9-788E-FD51-DAFB-7D70AFD01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9D397-FDB8-4123-C4C6-A6A714C9E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AE86FC-1F71-71A7-FE34-93E4EF38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65FF4-2282-8674-97E6-ED7BD2749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Public course </a:t>
            </a:r>
            <a:r>
              <a:rPr lang="en-US" b="1" dirty="0"/>
              <a:t>Web</a:t>
            </a:r>
            <a:r>
              <a:rPr lang="en-US" dirty="0"/>
              <a:t> page with </a:t>
            </a:r>
            <a:r>
              <a:rPr lang="en-US" b="1" dirty="0"/>
              <a:t>official calendar of lecture</a:t>
            </a:r>
          </a:p>
          <a:p>
            <a:pPr lvl="1"/>
            <a:r>
              <a:rPr lang="en-US" dirty="0">
                <a:hlinkClick r:id="rId2"/>
              </a:rPr>
              <a:t>http://emanueledellavalle.org/teaching/streaming-data-analytics-2023-24/</a:t>
            </a:r>
            <a:r>
              <a:rPr lang="en-US" dirty="0"/>
              <a:t> </a:t>
            </a:r>
          </a:p>
          <a:p>
            <a:r>
              <a:rPr lang="en-US" dirty="0"/>
              <a:t>Private </a:t>
            </a:r>
            <a:r>
              <a:rPr lang="en-US" b="1" dirty="0" err="1"/>
              <a:t>Webeep</a:t>
            </a:r>
            <a:r>
              <a:rPr lang="en-US" dirty="0"/>
              <a:t> page with official </a:t>
            </a:r>
            <a:r>
              <a:rPr lang="en-US" b="1" dirty="0"/>
              <a:t>recordings</a:t>
            </a:r>
            <a:r>
              <a:rPr lang="en-US" dirty="0"/>
              <a:t> and </a:t>
            </a:r>
            <a:r>
              <a:rPr lang="en-US" b="1" dirty="0"/>
              <a:t>announces</a:t>
            </a:r>
          </a:p>
          <a:p>
            <a:pPr lvl="1"/>
            <a:r>
              <a:rPr lang="en-US" dirty="0">
                <a:hlinkClick r:id="rId3"/>
              </a:rPr>
              <a:t>https://webeep.polimi.it/course/view.php?id=11293</a:t>
            </a:r>
            <a:r>
              <a:rPr lang="en-US" dirty="0"/>
              <a:t> </a:t>
            </a:r>
          </a:p>
          <a:p>
            <a:r>
              <a:rPr lang="en-US" dirty="0"/>
              <a:t>Public </a:t>
            </a:r>
            <a:r>
              <a:rPr lang="en-US" b="1" dirty="0" err="1"/>
              <a:t>github</a:t>
            </a:r>
            <a:r>
              <a:rPr lang="en-US" dirty="0"/>
              <a:t> repo with all lectures’ </a:t>
            </a:r>
            <a:r>
              <a:rPr lang="en-US" b="1" dirty="0"/>
              <a:t>slides</a:t>
            </a:r>
            <a:r>
              <a:rPr lang="en-US" dirty="0"/>
              <a:t> and </a:t>
            </a:r>
            <a:r>
              <a:rPr lang="en-US" b="1" dirty="0"/>
              <a:t>code</a:t>
            </a:r>
          </a:p>
          <a:p>
            <a:pPr lvl="1"/>
            <a:r>
              <a:rPr lang="en-US" dirty="0">
                <a:hlinkClick r:id="rId4"/>
              </a:rPr>
              <a:t>https://github.com/emanueledellavalle/streaming-data-analytics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5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163A4D-FEE7-72BC-0596-C06CCC96F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FF3AA-5161-E6EC-1ADB-009DAFFF9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05E12-D723-54F0-E89A-16B23CC1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Lectures' Timetable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1CC949-65E1-E44A-CC3A-22190F9B93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Official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/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Wednesday 14:15 - 16:15 in classroom 26.11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Thursday 16:15 - 18:15 in classroom 3.0.3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Pragmatically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Wednesday 14:30 - 16:00 in classroom 26.11 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Thursday 16:30 - 18:00 in classroom 3.0.3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Important NOTES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there is no clear cut between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theory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and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practice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bring your laptops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we will often code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I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record ALL lectures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but I do not stream them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C70263-081B-B81C-807C-953B75A52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74660-10E2-737F-754B-5F50C9276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6BF789-C057-E55B-C153-AC0695B2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US" dirty="0" err="1"/>
              <a:t>Objetives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E60D2-7593-470A-FEAD-B4AF7FA1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course provides the foundational </a:t>
            </a:r>
            <a:r>
              <a:rPr lang="en-GB" b="1" dirty="0"/>
              <a:t>concepts</a:t>
            </a:r>
            <a:r>
              <a:rPr lang="en-GB" dirty="0"/>
              <a:t>, </a:t>
            </a:r>
            <a:r>
              <a:rPr lang="en-GB" b="1" dirty="0"/>
              <a:t>methods</a:t>
            </a:r>
            <a:r>
              <a:rPr lang="en-GB" dirty="0"/>
              <a:t>, </a:t>
            </a:r>
            <a:r>
              <a:rPr lang="en-GB" b="1" dirty="0"/>
              <a:t>languages</a:t>
            </a:r>
            <a:r>
              <a:rPr lang="en-GB" dirty="0"/>
              <a:t>, and </a:t>
            </a:r>
            <a:r>
              <a:rPr lang="en-GB" b="1" dirty="0"/>
              <a:t>systems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 ingesting, processing, and </a:t>
            </a:r>
            <a:r>
              <a:rPr lang="en-GB" dirty="0" err="1"/>
              <a:t>analyzing</a:t>
            </a:r>
            <a:r>
              <a:rPr lang="en-GB" dirty="0"/>
              <a:t> </a:t>
            </a:r>
            <a:r>
              <a:rPr lang="en-GB" b="1" dirty="0"/>
              <a:t>data that flows</a:t>
            </a:r>
            <a:r>
              <a:rPr lang="en-GB" dirty="0"/>
              <a:t> to enable real-time decisions. </a:t>
            </a:r>
          </a:p>
          <a:p>
            <a:r>
              <a:rPr lang="en-GB" dirty="0"/>
              <a:t>The course aims to </a:t>
            </a:r>
            <a:r>
              <a:rPr lang="en-GB" b="1" dirty="0"/>
              <a:t>tame</a:t>
            </a:r>
            <a:r>
              <a:rPr lang="en-GB" dirty="0"/>
              <a:t> the </a:t>
            </a:r>
            <a:r>
              <a:rPr lang="en-GB" b="1" dirty="0"/>
              <a:t>velocity</a:t>
            </a:r>
            <a:r>
              <a:rPr lang="en-GB" dirty="0"/>
              <a:t> dimensions of Big Data without forgetting the volume and variety dimensions.</a:t>
            </a:r>
          </a:p>
          <a:p>
            <a:endParaRPr lang="en-US" dirty="0"/>
          </a:p>
        </p:txBody>
      </p:sp>
      <p:pic>
        <p:nvPicPr>
          <p:cNvPr id="7" name="Picture 2" descr="right">
            <a:extLst>
              <a:ext uri="{FF2B5EF4-FFF2-40B4-BE49-F238E27FC236}">
                <a16:creationId xmlns:a16="http://schemas.microsoft.com/office/drawing/2014/main" id="{59EE3841-093E-A296-551E-F5C4AAAA0F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4"/>
          <a:stretch/>
        </p:blipFill>
        <p:spPr bwMode="auto">
          <a:xfrm>
            <a:off x="6309360" y="1825625"/>
            <a:ext cx="4918869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3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1B26E6-8F14-3529-0F16-E6F0AE805C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82C90-B283-3B77-BE0B-2A3F7C4E3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E1E73E-BAD5-4F3A-DF1E-85257477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sz="3200" dirty="0"/>
              <a:t>Topics covered</a:t>
            </a:r>
            <a:br>
              <a:rPr lang="en-GB" dirty="0"/>
            </a:br>
            <a:r>
              <a:rPr lang="en-GB" dirty="0"/>
              <a:t>Streaming Data Engineering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9CFE4F4-8FD5-6338-9C93-6E2EC5495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From the foundations of streaming algorithms to real-world languages and systems </a:t>
            </a:r>
          </a:p>
          <a:p>
            <a:r>
              <a:rPr lang="en-GB" dirty="0"/>
              <a:t>Languages for Data Stream Management Systems (DSMS) and Complex Event Processing (CEP) illustrated via </a:t>
            </a:r>
            <a:r>
              <a:rPr lang="en-GB" dirty="0">
                <a:hlinkClick r:id="rId2"/>
              </a:rPr>
              <a:t>EPL</a:t>
            </a:r>
            <a:endParaRPr lang="en-GB" dirty="0"/>
          </a:p>
          <a:p>
            <a:r>
              <a:rPr lang="en-GB" dirty="0"/>
              <a:t>Horizontally scalable DSMS illustrated via </a:t>
            </a:r>
            <a:r>
              <a:rPr lang="en-GB" dirty="0">
                <a:hlinkClick r:id="rId3"/>
              </a:rPr>
              <a:t>Apache Kafka</a:t>
            </a:r>
            <a:r>
              <a:rPr lang="en-GB" dirty="0"/>
              <a:t>, </a:t>
            </a:r>
            <a:r>
              <a:rPr lang="en-GB" dirty="0">
                <a:hlinkClick r:id="rId4"/>
              </a:rPr>
              <a:t>Apache Spark</a:t>
            </a:r>
            <a:r>
              <a:rPr lang="en-GB" dirty="0"/>
              <a:t>, and </a:t>
            </a:r>
            <a:r>
              <a:rPr lang="en-GB" dirty="0">
                <a:hlinkClick r:id="rId5"/>
              </a:rPr>
              <a:t>ksqlDB</a:t>
            </a:r>
            <a:endParaRPr lang="en-GB" dirty="0"/>
          </a:p>
          <a:p>
            <a:r>
              <a:rPr lang="en-GB" dirty="0"/>
              <a:t>Vertically scalable CEP illustrated via </a:t>
            </a:r>
            <a:r>
              <a:rPr lang="en-GB" dirty="0">
                <a:hlinkClick r:id="rId6"/>
              </a:rPr>
              <a:t>Esper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41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1B26E6-8F14-3529-0F16-E6F0AE805C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82C90-B283-3B77-BE0B-2A3F7C4E3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E1E73E-BAD5-4F3A-DF1E-85257477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sz="3200" dirty="0"/>
              <a:t>Topics covered</a:t>
            </a:r>
            <a:br>
              <a:rPr lang="en-GB" dirty="0"/>
            </a:br>
            <a:r>
              <a:rPr lang="en-GB" dirty="0"/>
              <a:t>Streaming Data Science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9CFE4F4-8FD5-6338-9C93-6E2EC5495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From the foundations of Streaming Data Science 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to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real-world Python libraries</a:t>
            </a:r>
            <a:endParaRPr lang="en-GB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Streaming Machine Learning 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using </a:t>
            </a:r>
            <a:r>
              <a:rPr lang="en-GB" dirty="0">
                <a:solidFill>
                  <a:srgbClr val="4183C4"/>
                </a:solidFill>
                <a:latin typeface="Helvetica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River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and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4183C4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  <a:hlinkClick r:id="rId3"/>
              </a:rPr>
              <a:t>MOA</a:t>
            </a:r>
            <a:endParaRPr lang="en-GB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Time Series Analytics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 using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  <a:hlinkClick r:id="rId4"/>
              </a:rPr>
              <a:t>statsmodels.tsa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, and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  <a:hlinkClick r:id="rId5"/>
              </a:rPr>
              <a:t>darts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</a:t>
            </a:r>
            <a:endParaRPr lang="en-GB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Continual AI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using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hlinkClick r:id="rId6"/>
              </a:rPr>
              <a:t>Avalanche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4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3FEF82-7171-144D-B577-27980E52F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870BF-950F-7238-C420-B296AE5DD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A784D-BACE-7B75-14D2-9F976336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dirty="0"/>
              <a:t>Evaluation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8BBE32-2D8C-2292-7447-CC97FF4D4A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exam consist of three parts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mandatory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written exam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(max 30 marks)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an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optional continuous evaluations </a:t>
            </a:r>
            <a:r>
              <a:rPr lang="en-GB" b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(max 1 mark)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/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an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optional practical project work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with oral presentation </a:t>
            </a:r>
            <a:r>
              <a:rPr lang="en-GB" b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(max 3 marks)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1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Example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written exam				 27 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optional continuous evaluation	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 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1 +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optional practical project work 	   3 =  </a:t>
            </a:r>
            <a:b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						 30L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63972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35308</TotalTime>
  <Words>915</Words>
  <Application>Microsoft Macintosh PowerPoint</Application>
  <PresentationFormat>Widescreen</PresentationFormat>
  <Paragraphs>122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Lato</vt:lpstr>
      <vt:lpstr>Rubik</vt:lpstr>
      <vt:lpstr>Titillium</vt:lpstr>
      <vt:lpstr>DS4bis-temp</vt:lpstr>
      <vt:lpstr>Streaming Data Analysis Administrative Items</vt:lpstr>
      <vt:lpstr>Me</vt:lpstr>
      <vt:lpstr>The other lecturers</vt:lpstr>
      <vt:lpstr>The Course</vt:lpstr>
      <vt:lpstr>Lectures' Timetable</vt:lpstr>
      <vt:lpstr>Objetives</vt:lpstr>
      <vt:lpstr>Topics covered Streaming Data Engineering</vt:lpstr>
      <vt:lpstr>Topics covered Streaming Data Science</vt:lpstr>
      <vt:lpstr>Evaluation</vt:lpstr>
      <vt:lpstr>Evaluation The "mandatory" written exam</vt:lpstr>
      <vt:lpstr>Evaluation The "optional" continuous evaluations</vt:lpstr>
      <vt:lpstr>Evaluation The "optional" practical project</vt:lpstr>
      <vt:lpstr>Streaming Data Analysis Administrative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Emanuele Della Valle</cp:lastModifiedBy>
  <cp:revision>104</cp:revision>
  <dcterms:created xsi:type="dcterms:W3CDTF">2020-11-13T14:01:43Z</dcterms:created>
  <dcterms:modified xsi:type="dcterms:W3CDTF">2023-09-12T11:58:29Z</dcterms:modified>
</cp:coreProperties>
</file>