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1140" r:id="rId2"/>
    <p:sldId id="1154" r:id="rId3"/>
    <p:sldId id="1149" r:id="rId4"/>
    <p:sldId id="1150" r:id="rId5"/>
    <p:sldId id="1147" r:id="rId6"/>
    <p:sldId id="1148" r:id="rId7"/>
    <p:sldId id="1158" r:id="rId8"/>
    <p:sldId id="1159" r:id="rId9"/>
    <p:sldId id="1151" r:id="rId10"/>
    <p:sldId id="1162" r:id="rId11"/>
    <p:sldId id="1164" r:id="rId12"/>
    <p:sldId id="1161" r:id="rId13"/>
    <p:sldId id="1146" r:id="rId14"/>
    <p:sldId id="1155" r:id="rId15"/>
    <p:sldId id="1160" r:id="rId16"/>
    <p:sldId id="1157" r:id="rId17"/>
    <p:sldId id="1153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1"/>
    <p:restoredTop sz="89085"/>
  </p:normalViewPr>
  <p:slideViewPr>
    <p:cSldViewPr snapToGrid="0" snapToObjects="1">
      <p:cViewPr>
        <p:scale>
          <a:sx n="96" d="100"/>
          <a:sy n="96" d="100"/>
        </p:scale>
        <p:origin x="155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55981-B11C-FF41-9507-47548C7C8AB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51989-9A18-B94A-8794-50FDA8B775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29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7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1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6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6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79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39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5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23C8-970A-3E4C-A1B1-C4507662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35F34-AA6F-BC49-9F39-E67016563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6E28-216B-ED4F-83B1-0EE6CE02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28EEB-5FEF-C54C-8481-5A579CDA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8B01-3D43-0C48-A1B9-B0BFA1E9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8075-D61B-584B-A6FE-C2BD93F8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6B779-AE05-0446-8462-E1238D96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538E2-1E49-124E-8DA9-D6A6CF3C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2B87-AC53-EE4C-BAF7-9FA2B27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1496-6336-2D48-AFC2-88A697DC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DD2B0-AED0-A141-BA5F-D30357FD5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F7A41-39F5-4846-AA15-51A945399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85B6-AB81-9545-B979-3500DA2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9D71-CEB1-9A4F-AB8B-0BD758C4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F94D-0910-864A-B5DB-00EC3BE6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60228" y="4669935"/>
            <a:ext cx="5297139" cy="777687"/>
          </a:xfrm>
        </p:spPr>
        <p:txBody>
          <a:bodyPr vert="horz" lIns="0" tIns="0" rIns="0" bIns="0" rtlCol="0" anchor="t" anchorCtr="0">
            <a:noAutofit/>
          </a:bodyPr>
          <a:lstStyle>
            <a:lvl1pPr marL="228594" indent="-228594">
              <a:buNone/>
              <a:defRPr lang="en-US" sz="2400" cap="none" spc="0" baseline="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marL="0" lvl="0" indent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 userDrawn="1">
            <p:ph type="title"/>
          </p:nvPr>
        </p:nvSpPr>
        <p:spPr>
          <a:xfrm>
            <a:off x="960228" y="2531006"/>
            <a:ext cx="5297139" cy="1795989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i="0" u="none" spc="-140" baseline="0">
                <a:solidFill>
                  <a:schemeClr val="bg1"/>
                </a:solidFill>
                <a:effectLst/>
                <a:latin typeface="Rubik Medium" pitchFamily="2" charset="-79"/>
                <a:ea typeface="Helvetica Neue" charset="0"/>
                <a:cs typeface="Rubik Medium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960228" y="4492309"/>
            <a:ext cx="5135773" cy="0"/>
          </a:xfrm>
          <a:prstGeom prst="line">
            <a:avLst/>
          </a:prstGeom>
          <a:ln w="3175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9E2C733-9823-EE4B-BE88-4CC345FFE9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8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5AE5-618D-CE45-B711-0EB7FC09ED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842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1B85F-8B95-BF4E-AF46-470CFA19AA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166" y="475013"/>
            <a:ext cx="2867943" cy="549007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4603DCB6-309A-DC4A-918C-4CD42B875C17}"/>
              </a:ext>
            </a:extLst>
          </p:cNvPr>
          <p:cNvSpPr/>
          <p:nvPr userDrawn="1"/>
        </p:nvSpPr>
        <p:spPr>
          <a:xfrm>
            <a:off x="0" y="921429"/>
            <a:ext cx="12192000" cy="2781628"/>
          </a:xfrm>
          <a:custGeom>
            <a:avLst/>
            <a:gdLst>
              <a:gd name="connsiteX0" fmla="*/ 12192000 w 12192000"/>
              <a:gd name="connsiteY0" fmla="*/ 0 h 2781628"/>
              <a:gd name="connsiteX1" fmla="*/ 12192000 w 12192000"/>
              <a:gd name="connsiteY1" fmla="*/ 2781628 h 2781628"/>
              <a:gd name="connsiteX2" fmla="*/ 0 w 12192000"/>
              <a:gd name="connsiteY2" fmla="*/ 2781628 h 2781628"/>
              <a:gd name="connsiteX3" fmla="*/ 0 w 12192000"/>
              <a:gd name="connsiteY3" fmla="*/ 673344 h 2781628"/>
              <a:gd name="connsiteX4" fmla="*/ 12192000 w 12192000"/>
              <a:gd name="connsiteY4" fmla="*/ 0 h 278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781628">
                <a:moveTo>
                  <a:pt x="12192000" y="0"/>
                </a:moveTo>
                <a:lnTo>
                  <a:pt x="12192000" y="2781628"/>
                </a:lnTo>
                <a:lnTo>
                  <a:pt x="0" y="2781628"/>
                </a:lnTo>
                <a:lnTo>
                  <a:pt x="0" y="673344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2AA87E9-A80B-8E4A-93A6-FCDFBE8E4E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6275" y="1802379"/>
            <a:ext cx="6929439" cy="503079"/>
          </a:xfrm>
        </p:spPr>
        <p:txBody>
          <a:bodyPr tIns="0" bIns="0" anchor="b">
            <a:noAutofit/>
          </a:bodyPr>
          <a:lstStyle>
            <a:lvl1pPr>
              <a:defRPr sz="2800" b="1" i="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464133-5182-1D40-8F6D-5BD4C2E599C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86275" y="2323011"/>
            <a:ext cx="6929439" cy="347781"/>
          </a:xfrm>
        </p:spPr>
        <p:txBody>
          <a:bodyPr tIns="0" bIns="0" anchor="t">
            <a:noAutofit/>
          </a:bodyPr>
          <a:lstStyle>
            <a:lvl1pPr marL="0" indent="0">
              <a:buNone/>
              <a:defRPr sz="20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08D28DA5-CF45-554A-A315-F8A1002760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6275" y="4777793"/>
            <a:ext cx="6929439" cy="1481431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6D822A38-AB3C-C048-AA7B-ED6EF7A825B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86275" y="4301833"/>
            <a:ext cx="6929439" cy="423691"/>
          </a:xfrm>
        </p:spPr>
        <p:txBody>
          <a:bodyPr anchor="t">
            <a:noAutofit/>
          </a:bodyPr>
          <a:lstStyle>
            <a:lvl1pPr marL="0" indent="0">
              <a:buNone/>
              <a:defRPr sz="2000" b="0" i="0">
                <a:latin typeface="Rubik Medium" pitchFamily="2" charset="-79"/>
                <a:cs typeface="Rubik Medium" pitchFamily="2" charset="-79"/>
              </a:defRPr>
            </a:lvl1pPr>
          </a:lstStyle>
          <a:p>
            <a:pPr lvl="0"/>
            <a:r>
              <a:rPr lang="en-US" dirty="0"/>
              <a:t>Talk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BBD229F-A5BF-904C-A352-D6F4A82BD0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7213" y="1862139"/>
            <a:ext cx="3371851" cy="43830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9EA52E4C-8AD2-9A4E-AB5A-9199FE1F07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86275" y="2723061"/>
            <a:ext cx="6929439" cy="1359665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400" dirty="0"/>
            </a:lvl1pPr>
          </a:lstStyle>
          <a:p>
            <a:pPr marL="346066" lvl="0" indent="-346066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8037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 userDrawn="1"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 b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>
          <a:xfrm>
            <a:off x="623768" y="1659119"/>
            <a:ext cx="10944464" cy="452154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2pPr>
            <a:lvl3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3pPr>
            <a:lvl4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4pPr>
            <a:lvl5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78EC3-6184-8A40-8B90-7BE8858D35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2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EF60-8802-1246-8ADA-A6D2560A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4F0E-3ABA-5047-B24D-A985AB38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3183E-3514-9647-9BB5-0ABE01A4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E601-74FA-3B44-979B-BFD0ED0B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ADD7-8207-564B-AF51-A2C12743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A48B-04FE-BE41-AA11-6830F406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CFDC-BA4E-9748-B692-77422B10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471C-8E6D-8B4F-BE94-8B5971CB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72C9-75E9-E64E-8173-4718E143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7C57-8C65-AF4D-9FE1-1D2781A3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6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EC98-6B88-D048-ACB5-ACCACC7B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82B0-CBB0-2A4B-8100-0E7106BB5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6AF1E-91DF-3549-A2F5-CB366AC49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BA089-A0E2-304C-93F9-216ED262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39540-D509-F24A-9AF4-AD90FB69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AF8B7-4DDF-1D4C-AE5B-63C2CA42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7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83EF-0A40-2442-81EC-03D9B5C8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59BA-8AD4-424A-B8AA-B269B77F9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120F9-0021-D84F-9D13-2A6C7118C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C0ADD-CA22-DE44-A6A8-CF85114A1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2143D-E27A-7A4D-A298-1354B319A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B182A-A24B-6048-8891-C3F728F2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EE0A0-0FD6-F641-A434-3B87CBE6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ED854-E38E-9A4F-B4B6-A14EC2FF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0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297E-F9FA-AC45-85DF-E921F1DE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42F28-933D-BA42-96E7-7363AFEF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8ECED-E42D-6D43-9E4C-11B3CC78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65E7-3A62-A84C-A29C-73B1D186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AD095-0DBE-D54B-AFAF-EDD55FB6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E3923-3DF6-3241-92B9-99FC8F54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5256A-D79F-014D-9B37-4B086EF1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1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8BCD-D8E7-9E4B-BEF5-84C89519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3B16-4252-6440-9A9D-473A4D17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550B8-A6AD-C343-ACA5-E5103EC1E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5D57-F395-1E43-A56A-68D61C0A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79239-8906-554D-9590-BEE7BD6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B706-BD8F-3743-9F80-8CF90DDD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FDDF-756B-904C-B24B-14A39335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45DD9-6FF3-F241-B92E-B4BCE2B6D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0C3D3-FA57-5241-A50D-B7E2750EE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7995B-A68C-B54A-A225-9F1A0732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48234-0B5B-CE4F-B963-60458F8C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DC07B-CCBC-4342-B8CD-20C2A7B6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1E85C-AEBC-3F44-BD80-9AEBFB71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23535-0A43-974D-A5F5-3D78D2F6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546A-5A7A-7D46-BE80-300181F9D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8818-2D45-6D4C-B5A0-ED7B937EF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C42C-01FE-F94B-92DA-06D75B38B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3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44CE45-509E-F649-90A4-98FCBA6E2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800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sz="18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8" y="2531006"/>
            <a:ext cx="6777003" cy="1795989"/>
          </a:xfrm>
        </p:spPr>
        <p:txBody>
          <a:bodyPr/>
          <a:lstStyle/>
          <a:p>
            <a:r>
              <a:rPr lang="en" sz="3200" b="1" dirty="0">
                <a:solidFill>
                  <a:schemeClr val="tx1"/>
                </a:solidFill>
              </a:rPr>
              <a:t>Streaming Data Analytics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Preview of the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part of the exam about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Streaming Data Science</a:t>
            </a:r>
            <a:endParaRPr lang="en-US" sz="4267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8D4E-0571-CE4D-A7E6-D64A0DA6C4F5}"/>
              </a:ext>
            </a:extLst>
          </p:cNvPr>
          <p:cNvSpPr txBox="1"/>
          <p:nvPr/>
        </p:nvSpPr>
        <p:spPr>
          <a:xfrm>
            <a:off x="3087445" y="4098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6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6142-4C6D-1E75-2D5A-800EB2DD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SML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82AC-A6B4-D81B-3F7B-D5F720D6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data distribution plot, a code-snippet representing the algorithm training and testing phases, and the resulting error rate plot over time: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Comment each line of the code-snippet;</a:t>
            </a:r>
          </a:p>
          <a:p>
            <a:pPr lvl="1"/>
            <a:r>
              <a:rPr lang="en-US" sz="2800" dirty="0"/>
              <a:t>Discuss the ability of the proposed code to address the data distribution and the error rate illustrated in the two plots;</a:t>
            </a:r>
          </a:p>
          <a:p>
            <a:pPr lvl="1"/>
            <a:r>
              <a:rPr lang="en-US" sz="2800" dirty="0"/>
              <a:t>How would you modify the code to obtain … (a different situation w.r.t. the illustrated one) 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1A7A5-27D3-BDB6-49FD-C9DE4F12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61A43-17DF-D335-0F6C-068DDBFD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3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B45C-2106-E075-04C7-1538BE53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1/2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48AF6-9C89-63EA-1063-35AA1CEC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A81FB-6465-87D4-3D62-BF095E0A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0321003-0BE2-AC41-193D-BEC5A5D0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98825"/>
              </p:ext>
            </p:extLst>
          </p:nvPr>
        </p:nvGraphicFramePr>
        <p:xfrm>
          <a:off x="4319285" y="3625437"/>
          <a:ext cx="6324486" cy="21336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84609">
                  <a:extLst>
                    <a:ext uri="{9D8B030D-6E8A-4147-A177-3AD203B41FA5}">
                      <a16:colId xmlns:a16="http://schemas.microsoft.com/office/drawing/2014/main" val="841776145"/>
                    </a:ext>
                  </a:extLst>
                </a:gridCol>
                <a:gridCol w="6039877">
                  <a:extLst>
                    <a:ext uri="{9D8B030D-6E8A-4147-A177-3AD203B41FA5}">
                      <a16:colId xmlns:a16="http://schemas.microsoft.com/office/drawing/2014/main" val="3798283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1.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2.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3.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4.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5.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6.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7.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 </a:t>
                      </a:r>
                      <a:endParaRPr lang="en-GB" sz="2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data  = </a:t>
                      </a:r>
                      <a:r>
                        <a:rPr lang="en-GB" sz="1400" noProof="0" dirty="0" err="1">
                          <a:effectLst/>
                        </a:rPr>
                        <a:t>pd.read_csv</a:t>
                      </a:r>
                      <a:r>
                        <a:rPr lang="en-GB" sz="1400" noProof="0" dirty="0">
                          <a:effectLst/>
                        </a:rPr>
                        <a:t>("</a:t>
                      </a:r>
                      <a:r>
                        <a:rPr lang="en-GB" sz="1400" noProof="0" dirty="0" err="1">
                          <a:effectLst/>
                        </a:rPr>
                        <a:t>stream.csv</a:t>
                      </a:r>
                      <a:r>
                        <a:rPr lang="en-GB" sz="1400" noProof="0" dirty="0">
                          <a:effectLst/>
                        </a:rPr>
                        <a:t>") 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features = </a:t>
                      </a:r>
                      <a:r>
                        <a:rPr lang="en-GB" sz="1400" noProof="0" dirty="0" err="1">
                          <a:effectLst/>
                        </a:rPr>
                        <a:t>data.columns</a:t>
                      </a:r>
                      <a:r>
                        <a:rPr lang="en-GB" sz="1400" noProof="0" dirty="0">
                          <a:effectLst/>
                        </a:rPr>
                        <a:t>[:-1]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label = </a:t>
                      </a:r>
                      <a:r>
                        <a:rPr lang="en-GB" sz="1400" noProof="0" dirty="0" err="1">
                          <a:effectLst/>
                        </a:rPr>
                        <a:t>data.columns</a:t>
                      </a:r>
                      <a:r>
                        <a:rPr lang="en-GB" sz="1400" noProof="0" dirty="0">
                          <a:effectLst/>
                        </a:rPr>
                        <a:t>[-1]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stream = </a:t>
                      </a:r>
                      <a:r>
                        <a:rPr lang="en-GB" sz="1400" noProof="0" dirty="0" err="1">
                          <a:effectLst/>
                        </a:rPr>
                        <a:t>iter_pandas</a:t>
                      </a:r>
                      <a:r>
                        <a:rPr lang="en-GB" sz="1400" noProof="0" dirty="0">
                          <a:effectLst/>
                        </a:rPr>
                        <a:t>(X=data[features], y=data[label])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model = </a:t>
                      </a:r>
                      <a:r>
                        <a:rPr lang="en-GB" sz="1400" noProof="0" dirty="0" err="1">
                          <a:effectLst/>
                        </a:rPr>
                        <a:t>GaussianNB</a:t>
                      </a:r>
                      <a:r>
                        <a:rPr lang="en-GB" sz="1400" noProof="0" dirty="0">
                          <a:effectLst/>
                        </a:rPr>
                        <a:t>()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metric = Accuracy()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 err="1">
                          <a:effectLst/>
                        </a:rPr>
                        <a:t>progressive_val_score</a:t>
                      </a:r>
                      <a:r>
                        <a:rPr lang="en-GB" sz="1400" noProof="0" dirty="0">
                          <a:effectLst/>
                        </a:rPr>
                        <a:t>(dataset=stream, </a:t>
                      </a:r>
                      <a:br>
                        <a:rPr lang="en-GB" sz="1400" noProof="0" dirty="0">
                          <a:effectLst/>
                        </a:rPr>
                      </a:br>
                      <a:r>
                        <a:rPr lang="en-GB" sz="1400" noProof="0" dirty="0">
                          <a:effectLst/>
                        </a:rPr>
                        <a:t>                                         model=model, 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                                         metric=metrics, 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                                         </a:t>
                      </a:r>
                      <a:r>
                        <a:rPr lang="en-GB" sz="1400" noProof="0" dirty="0" err="1">
                          <a:effectLst/>
                        </a:rPr>
                        <a:t>print_every</a:t>
                      </a:r>
                      <a:r>
                        <a:rPr lang="en-GB" sz="1400" noProof="0" dirty="0">
                          <a:effectLst/>
                        </a:rPr>
                        <a:t>=1000)</a:t>
                      </a:r>
                      <a:endParaRPr lang="en-GB" sz="2400" noProof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352169"/>
                  </a:ext>
                </a:extLst>
              </a:tr>
            </a:tbl>
          </a:graphicData>
        </a:graphic>
      </p:graphicFrame>
      <p:pic>
        <p:nvPicPr>
          <p:cNvPr id="10" name="Picture 4">
            <a:extLst>
              <a:ext uri="{FF2B5EF4-FFF2-40B4-BE49-F238E27FC236}">
                <a16:creationId xmlns:a16="http://schemas.microsoft.com/office/drawing/2014/main" id="{C087CB92-E664-3DEF-1EC6-3C9EB3C6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7" y="3527820"/>
            <a:ext cx="3513178" cy="163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6777E55-0590-956D-0C5E-34648462D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6" t="10326" r="9248"/>
          <a:stretch/>
        </p:blipFill>
        <p:spPr>
          <a:xfrm>
            <a:off x="8733702" y="3328539"/>
            <a:ext cx="3074504" cy="235146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18B58D-955D-16E9-ACA7-8E4C7F4C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data distribution plot, a code-snippet representing the algorithm training and testing phases, and the resulting error rate plot over time: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0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B45C-2106-E075-04C7-1538BE53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2/2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48AF6-9C89-63EA-1063-35AA1CEC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A81FB-6465-87D4-3D62-BF095E0A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DE85514F-EB9D-C197-8051-7111CE56D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06201"/>
              </p:ext>
            </p:extLst>
          </p:nvPr>
        </p:nvGraphicFramePr>
        <p:xfrm>
          <a:off x="838200" y="1827940"/>
          <a:ext cx="7669696" cy="21480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7970">
                  <a:extLst>
                    <a:ext uri="{9D8B030D-6E8A-4147-A177-3AD203B41FA5}">
                      <a16:colId xmlns:a16="http://schemas.microsoft.com/office/drawing/2014/main" val="941262874"/>
                    </a:ext>
                  </a:extLst>
                </a:gridCol>
                <a:gridCol w="7221726">
                  <a:extLst>
                    <a:ext uri="{9D8B030D-6E8A-4147-A177-3AD203B41FA5}">
                      <a16:colId xmlns:a16="http://schemas.microsoft.com/office/drawing/2014/main" val="1326881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1.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 read pandas </a:t>
                      </a:r>
                      <a:r>
                        <a:rPr lang="en-GB" sz="1400" noProof="0" dirty="0" err="1">
                          <a:effectLst/>
                        </a:rPr>
                        <a:t>dataframe</a:t>
                      </a:r>
                      <a:r>
                        <a:rPr lang="en-GB" sz="1400" noProof="0" dirty="0">
                          <a:effectLst/>
                        </a:rPr>
                        <a:t> from csv file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490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2.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 </a:t>
                      </a:r>
                      <a:r>
                        <a:rPr lang="en-GB" sz="1400" noProof="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select the features</a:t>
                      </a: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285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3.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noProof="0" dirty="0">
                          <a:effectLst/>
                        </a:rPr>
                        <a:t> </a:t>
                      </a:r>
                      <a:r>
                        <a:rPr lang="en-GB" sz="1400" noProof="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select the labels</a:t>
                      </a: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839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4.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 create the stream from the pandas </a:t>
                      </a:r>
                      <a:r>
                        <a:rPr lang="en-GB" sz="1400" noProof="0" dirty="0" err="1">
                          <a:effectLst/>
                        </a:rPr>
                        <a:t>dataframe</a:t>
                      </a: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27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5.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 define the model, a gaussian naïve bayes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637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6.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 define the metric, the accuracy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1635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7.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 use the prequential evaluation to test and train the model, given in output the accuracy every 1000 samples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147699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E69366-B61F-A20A-3B3A-044F8952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1392334"/>
            <a:ext cx="6874565" cy="576835"/>
          </a:xfrm>
        </p:spPr>
        <p:txBody>
          <a:bodyPr>
            <a:normAutofit/>
          </a:bodyPr>
          <a:lstStyle/>
          <a:p>
            <a:pPr lvl="1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Comment each line of the code-snippet</a:t>
            </a:r>
            <a:endParaRPr lang="en-US" sz="2000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9D8B42-039D-0668-C5E6-F83EB680C7EF}"/>
              </a:ext>
            </a:extLst>
          </p:cNvPr>
          <p:cNvSpPr txBox="1">
            <a:spLocks/>
          </p:cNvSpPr>
          <p:nvPr/>
        </p:nvSpPr>
        <p:spPr>
          <a:xfrm>
            <a:off x="347870" y="4161550"/>
            <a:ext cx="11698356" cy="154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b="1" dirty="0"/>
              <a:t>Discuss the ability of the proposed code to address the data distribution and the error rate illustrated in the two plots</a:t>
            </a:r>
          </a:p>
          <a:p>
            <a:pPr marL="457189" lvl="1" indent="0">
              <a:buNone/>
            </a:pPr>
            <a:r>
              <a:rPr lang="en-US" sz="2000" dirty="0"/>
              <a:t>The performance of the model are stable over time and converged to 70% of accuracy. This means that the data drift shown in the first plot does not affect the model decision boundary and, so, the model performance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A3D3B4-1BE9-09B6-0958-F60C7D737CF5}"/>
              </a:ext>
            </a:extLst>
          </p:cNvPr>
          <p:cNvSpPr txBox="1">
            <a:spLocks/>
          </p:cNvSpPr>
          <p:nvPr/>
        </p:nvSpPr>
        <p:spPr>
          <a:xfrm>
            <a:off x="347870" y="5638273"/>
            <a:ext cx="11844130" cy="75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b="1" dirty="0"/>
              <a:t>How would you modify the code to obtain a model able to adapt to a concept drift?</a:t>
            </a:r>
          </a:p>
          <a:p>
            <a:pPr marL="457189" lvl="1" indent="0">
              <a:buFont typeface="Arial" panose="020B0604020202020204" pitchFamily="34" charset="0"/>
              <a:buNone/>
            </a:pPr>
            <a:r>
              <a:rPr lang="en-US" sz="2000" dirty="0"/>
              <a:t>I would use a model with a concept drift detector able to monitor the classification error, like ADWIN</a:t>
            </a:r>
          </a:p>
        </p:txBody>
      </p:sp>
    </p:spTree>
    <p:extLst>
      <p:ext uri="{BB962C8B-B14F-4D97-AF65-F5344CB8AC3E}">
        <p14:creationId xmlns:p14="http://schemas.microsoft.com/office/powerpoint/2010/main" val="1576299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SML</a:t>
            </a:r>
            <a:endParaRPr lang="it-IT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GB" dirty="0"/>
              <a:t>Code-snippets fill-in &amp; comment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/>
              <a:t>model = ……………………………………………………………</a:t>
            </a:r>
            <a:br>
              <a:rPr lang="en-GB" sz="2400" dirty="0"/>
            </a:br>
            <a:r>
              <a:rPr lang="en-GB" sz="2400" dirty="0"/>
              <a:t>metric = …………………………………………………………… </a:t>
            </a:r>
            <a:br>
              <a:rPr lang="en-GB" sz="2400" dirty="0"/>
            </a:br>
            <a:r>
              <a:rPr lang="en-GB" sz="2400" dirty="0"/>
              <a:t>stream = </a:t>
            </a:r>
            <a:r>
              <a:rPr lang="en-GB" sz="2400" dirty="0" err="1"/>
              <a:t>iter_pandas</a:t>
            </a:r>
            <a:r>
              <a:rPr lang="en-GB" sz="2400" dirty="0"/>
              <a:t>(X=data[features], y=data['class’])</a:t>
            </a:r>
            <a:br>
              <a:rPr lang="en-GB" sz="2400" dirty="0"/>
            </a:br>
            <a:r>
              <a:rPr lang="en-GB" sz="2400" dirty="0" err="1"/>
              <a:t>progressive_val_score</a:t>
            </a:r>
            <a:r>
              <a:rPr lang="en-GB" sz="2400" dirty="0"/>
              <a:t>(…………………………………….,</a:t>
            </a:r>
            <a:br>
              <a:rPr lang="en-GB" sz="2400" dirty="0"/>
            </a:br>
            <a:r>
              <a:rPr lang="en-GB" sz="2400" dirty="0"/>
              <a:t>		         …………………………………….,</a:t>
            </a:r>
            <a:br>
              <a:rPr lang="en-GB" sz="2400" dirty="0"/>
            </a:br>
            <a:r>
              <a:rPr lang="en-GB" sz="2400" dirty="0"/>
              <a:t>		         …………………………………….,</a:t>
            </a:r>
            <a:br>
              <a:rPr lang="en-GB" sz="2400" dirty="0"/>
            </a:br>
            <a:r>
              <a:rPr lang="en-GB" sz="2400" dirty="0"/>
              <a:t>		         </a:t>
            </a:r>
            <a:r>
              <a:rPr lang="en-GB" sz="2400" dirty="0" err="1"/>
              <a:t>print_every</a:t>
            </a:r>
            <a:r>
              <a:rPr lang="en-GB" sz="2400" dirty="0"/>
              <a:t>=1000)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For</a:t>
            </a:r>
            <a:r>
              <a:rPr lang="en-GB" sz="2400" spc="-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the</a:t>
            </a:r>
            <a:r>
              <a:rPr lang="en-GB" sz="2400" spc="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solution</a:t>
            </a:r>
            <a:r>
              <a:rPr lang="en-GB" sz="2400" spc="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see </a:t>
            </a:r>
            <a:r>
              <a:rPr lang="en-GB" sz="2400" dirty="0" err="1">
                <a:cs typeface="Calibri"/>
              </a:rPr>
              <a:t>Stream_Classification.ipynb</a:t>
            </a:r>
            <a:endParaRPr lang="en-GB" sz="2400" dirty="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SML</a:t>
            </a:r>
            <a:endParaRPr lang="it-IT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GB" dirty="0"/>
              <a:t>Problem solving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Given a particular data stream, describe which method, evaluation mode, concept drift detector and metric you would use and why, listing the expected results</a:t>
            </a:r>
          </a:p>
          <a:p>
            <a:pPr lvl="1"/>
            <a:r>
              <a:rPr lang="en-GB" dirty="0"/>
              <a:t>Given a particular data stream, describe which concept drift detector you would use and why, listing the expected results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14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B95A5B5-1AE6-C741-BEF3-C5ED6AA4C3E9}"/>
              </a:ext>
            </a:extLst>
          </p:cNvPr>
          <p:cNvSpPr txBox="1"/>
          <p:nvPr/>
        </p:nvSpPr>
        <p:spPr>
          <a:xfrm>
            <a:off x="838199" y="5767754"/>
            <a:ext cx="10310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400" dirty="0">
                <a:cs typeface="Calibri"/>
              </a:rPr>
              <a:t>For</a:t>
            </a:r>
            <a:r>
              <a:rPr lang="it-IT" sz="2400" spc="-5" dirty="0">
                <a:cs typeface="Calibri"/>
              </a:rPr>
              <a:t> a facsimile </a:t>
            </a:r>
            <a:r>
              <a:rPr lang="it-IT" sz="2400" dirty="0">
                <a:cs typeface="Calibri"/>
              </a:rPr>
              <a:t>solution</a:t>
            </a:r>
            <a:r>
              <a:rPr lang="it-IT" sz="2400" spc="5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see</a:t>
            </a:r>
            <a:r>
              <a:rPr lang="it-IT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Stream_Classification.ipynb</a:t>
            </a:r>
            <a:r>
              <a:rPr lang="en-GB" sz="2400" dirty="0">
                <a:cs typeface="Calibri"/>
              </a:rPr>
              <a:t> and </a:t>
            </a:r>
            <a:r>
              <a:rPr lang="en-GB" sz="2400" dirty="0" err="1">
                <a:cs typeface="Calibri"/>
              </a:rPr>
              <a:t>Concept_Drift.ipynb</a:t>
            </a:r>
            <a:endParaRPr lang="it-IT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721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6142-4C6D-1E75-2D5A-800EB2DD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82AC-A6B4-D81B-3F7B-D5F720D6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Given the plot of data distribution, tell which kind of drift occurred and if it necessary to change the decision boundary.</a:t>
            </a:r>
          </a:p>
          <a:p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Given the plot of the model performance, tell if there is a drift and if the model is able to adapt to it.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1A7A5-27D3-BDB6-49FD-C9DE4F12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61A43-17DF-D335-0F6C-068DDBFD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91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2788" cy="1325563"/>
          </a:xfrm>
        </p:spPr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TSA </a:t>
            </a:r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16</a:t>
            </a:fld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F537E5F-FBA8-9999-5BCB-B18603E34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301" y="2598175"/>
            <a:ext cx="4303397" cy="284186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3D1101-8AB6-E436-8043-632F19C6F9C6}"/>
              </a:ext>
            </a:extLst>
          </p:cNvPr>
          <p:cNvSpPr txBox="1"/>
          <p:nvPr/>
        </p:nvSpPr>
        <p:spPr>
          <a:xfrm>
            <a:off x="838200" y="1630382"/>
            <a:ext cx="10515600" cy="89255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GB" sz="2600" dirty="0">
                <a:solidFill>
                  <a:srgbClr val="242424"/>
                </a:solidFill>
              </a:rPr>
              <a:t>???Tipo di </a:t>
            </a:r>
            <a:r>
              <a:rPr lang="en-GB" sz="2600" dirty="0" err="1">
                <a:solidFill>
                  <a:srgbClr val="242424"/>
                </a:solidFill>
              </a:rPr>
              <a:t>problema</a:t>
            </a:r>
            <a:r>
              <a:rPr lang="en-GB" sz="2600" dirty="0">
                <a:solidFill>
                  <a:srgbClr val="242424"/>
                </a:solidFill>
              </a:rPr>
              <a:t>???? Given the following plot showing the performance of a Continual Learning model, d</a:t>
            </a:r>
            <a:r>
              <a:rPr lang="en-GB" sz="2600" b="0" i="0" dirty="0">
                <a:solidFill>
                  <a:srgbClr val="242424"/>
                </a:solidFill>
                <a:effectLst/>
              </a:rPr>
              <a:t>escribes the learning </a:t>
            </a:r>
            <a:r>
              <a:rPr lang="en-GB" sz="2600" dirty="0">
                <a:solidFill>
                  <a:srgbClr val="242424"/>
                </a:solidFill>
              </a:rPr>
              <a:t>abilities of the model.</a:t>
            </a:r>
            <a:endParaRPr lang="en-GB" sz="2600" b="0" i="0" dirty="0">
              <a:solidFill>
                <a:srgbClr val="242424"/>
              </a:solidFill>
              <a:effectLst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C116AD-5B62-5B21-F3A9-17B6E0E0B4F9}"/>
              </a:ext>
            </a:extLst>
          </p:cNvPr>
          <p:cNvSpPr txBox="1"/>
          <p:nvPr/>
        </p:nvSpPr>
        <p:spPr>
          <a:xfrm>
            <a:off x="838200" y="5550985"/>
            <a:ext cx="6934200" cy="89255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GB" sz="2600" dirty="0">
                <a:cs typeface="Calibri"/>
              </a:rPr>
              <a:t>For</a:t>
            </a:r>
            <a:r>
              <a:rPr lang="en-GB" sz="2600" spc="-5" dirty="0">
                <a:cs typeface="Calibri"/>
              </a:rPr>
              <a:t> </a:t>
            </a:r>
            <a:r>
              <a:rPr lang="en-GB" sz="2600" dirty="0">
                <a:cs typeface="Calibri"/>
              </a:rPr>
              <a:t>the</a:t>
            </a:r>
            <a:r>
              <a:rPr lang="en-GB" sz="2600" spc="20" dirty="0">
                <a:cs typeface="Calibri"/>
              </a:rPr>
              <a:t> </a:t>
            </a:r>
            <a:r>
              <a:rPr lang="en-GB" sz="2600" dirty="0">
                <a:cs typeface="Calibri"/>
              </a:rPr>
              <a:t>solution</a:t>
            </a:r>
            <a:r>
              <a:rPr lang="en-GB" sz="2600" spc="5" dirty="0">
                <a:cs typeface="Calibri"/>
              </a:rPr>
              <a:t> </a:t>
            </a:r>
            <a:r>
              <a:rPr lang="en-GB" sz="2600" dirty="0">
                <a:cs typeface="Calibri"/>
              </a:rPr>
              <a:t>see slides 9-11 of 10_1_CL.pdf and </a:t>
            </a:r>
            <a:r>
              <a:rPr lang="en-GB" sz="2600" dirty="0" err="1">
                <a:cs typeface="Calibri"/>
              </a:rPr>
              <a:t>intro_to_CL.ipynb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80436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44CE45-509E-F649-90A4-98FCBA6E2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800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sz="18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8" y="2531006"/>
            <a:ext cx="6777003" cy="1795989"/>
          </a:xfrm>
        </p:spPr>
        <p:txBody>
          <a:bodyPr/>
          <a:lstStyle/>
          <a:p>
            <a:r>
              <a:rPr lang="en" sz="3200" b="1" dirty="0">
                <a:solidFill>
                  <a:schemeClr val="tx1"/>
                </a:solidFill>
              </a:rPr>
              <a:t>Streaming Data Analytics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Preview of the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part of the exam about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Streaming Data Science</a:t>
            </a:r>
            <a:endParaRPr lang="en-US" sz="4267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8D4E-0571-CE4D-A7E6-D64A0DA6C4F5}"/>
              </a:ext>
            </a:extLst>
          </p:cNvPr>
          <p:cNvSpPr txBox="1"/>
          <p:nvPr/>
        </p:nvSpPr>
        <p:spPr>
          <a:xfrm>
            <a:off x="3087445" y="4098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Questions</a:t>
            </a:r>
            <a:r>
              <a:rPr lang="en-GB" dirty="0"/>
              <a:t> on all lectures about Streaming Data Science </a:t>
            </a:r>
            <a:r>
              <a:rPr lang="en-GB" b="1" dirty="0"/>
              <a:t>to test </a:t>
            </a:r>
          </a:p>
          <a:p>
            <a:pPr lvl="1"/>
            <a:r>
              <a:rPr lang="en-GB" b="1" dirty="0"/>
              <a:t>The breadth</a:t>
            </a:r>
            <a:r>
              <a:rPr lang="en-GB" dirty="0"/>
              <a:t>  of your knowledge</a:t>
            </a:r>
          </a:p>
          <a:p>
            <a:pPr lvl="1"/>
            <a:r>
              <a:rPr lang="en-GB" b="1" dirty="0"/>
              <a:t>The depth</a:t>
            </a:r>
            <a:r>
              <a:rPr lang="en-GB" dirty="0"/>
              <a:t> of your knowledge</a:t>
            </a:r>
          </a:p>
          <a:p>
            <a:pPr marL="457189" lvl="1" indent="0" algn="r">
              <a:buNone/>
            </a:pPr>
            <a:r>
              <a:rPr lang="en-GB" dirty="0"/>
              <a:t>(6 points)</a:t>
            </a:r>
          </a:p>
          <a:p>
            <a:r>
              <a:rPr lang="en-GB" b="1" dirty="0"/>
              <a:t>Exercises</a:t>
            </a:r>
          </a:p>
          <a:p>
            <a:pPr lvl="1"/>
            <a:r>
              <a:rPr lang="en-GB" sz="2400" dirty="0">
                <a:cs typeface="Calibri"/>
              </a:rPr>
              <a:t>Given</a:t>
            </a:r>
            <a:r>
              <a:rPr lang="en-GB" sz="2400" spc="-4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python</a:t>
            </a:r>
            <a:r>
              <a:rPr lang="en-GB" sz="2400" spc="-45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code</a:t>
            </a:r>
            <a:r>
              <a:rPr lang="en-GB" sz="2400" b="1" spc="-3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snippet</a:t>
            </a:r>
            <a:r>
              <a:rPr lang="en-GB" sz="2400" b="1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that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addresses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streaming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binary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classification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spc="-10" dirty="0">
                <a:cs typeface="Calibri"/>
              </a:rPr>
              <a:t>problem </a:t>
            </a:r>
            <a:r>
              <a:rPr lang="en-GB" sz="2400" dirty="0">
                <a:cs typeface="Calibri"/>
              </a:rPr>
              <a:t>or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time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series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spc="-10" dirty="0">
                <a:cs typeface="Calibri"/>
              </a:rPr>
              <a:t>forecasting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problem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comment</a:t>
            </a:r>
            <a:r>
              <a:rPr lang="en-GB" sz="2400" b="1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what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the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code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tries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to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achieve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and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fill</a:t>
            </a:r>
            <a:r>
              <a:rPr lang="en-GB" sz="2400" b="1" spc="-25" dirty="0">
                <a:cs typeface="Calibri"/>
              </a:rPr>
              <a:t> in </a:t>
            </a:r>
            <a:r>
              <a:rPr lang="en-GB" sz="2400" b="1" dirty="0">
                <a:cs typeface="Calibri"/>
              </a:rPr>
              <a:t>missing</a:t>
            </a:r>
            <a:r>
              <a:rPr lang="en-GB" sz="2400" b="1" spc="-55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parts</a:t>
            </a:r>
            <a:r>
              <a:rPr lang="en-GB" sz="2400" b="1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explaining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why</a:t>
            </a:r>
            <a:r>
              <a:rPr lang="en-GB" sz="2400" b="1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you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did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spc="-25" dirty="0">
                <a:cs typeface="Calibri"/>
              </a:rPr>
              <a:t>so</a:t>
            </a:r>
          </a:p>
          <a:p>
            <a:pPr lvl="1"/>
            <a:r>
              <a:rPr lang="en-GB" spc="-25" dirty="0">
                <a:cs typeface="Calibri"/>
              </a:rPr>
              <a:t>Given a particular </a:t>
            </a:r>
            <a:r>
              <a:rPr lang="en-GB" b="1" spc="-25" dirty="0">
                <a:cs typeface="Calibri"/>
              </a:rPr>
              <a:t>problem/task/situation</a:t>
            </a:r>
            <a:r>
              <a:rPr lang="en-GB" spc="-25" dirty="0">
                <a:cs typeface="Calibri"/>
              </a:rPr>
              <a:t>, explain </a:t>
            </a:r>
            <a:r>
              <a:rPr lang="en-GB" b="1" spc="-25" dirty="0">
                <a:cs typeface="Calibri"/>
              </a:rPr>
              <a:t>how </a:t>
            </a:r>
            <a:r>
              <a:rPr lang="en-GB" spc="-25" dirty="0">
                <a:cs typeface="Calibri"/>
              </a:rPr>
              <a:t>you would solve it (methods, metrics, evaluation used) and comment </a:t>
            </a:r>
            <a:r>
              <a:rPr lang="en-GB" b="1" spc="-25" dirty="0">
                <a:cs typeface="Calibri"/>
              </a:rPr>
              <a:t>why</a:t>
            </a:r>
            <a:endParaRPr lang="it-IT" sz="2400" b="1" dirty="0">
              <a:latin typeface="Calibri"/>
              <a:cs typeface="Calibri"/>
            </a:endParaRPr>
          </a:p>
          <a:p>
            <a:pPr marL="457189" lvl="1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marL="457189" lvl="1" indent="0" algn="r">
              <a:buNone/>
            </a:pPr>
            <a:r>
              <a:rPr lang="en-GB" dirty="0"/>
              <a:t>(9 points)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394A2-5689-C845-95DB-27F089FB77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97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it-IT" sz="4000" b="1" dirty="0" err="1"/>
              <a:t>Questions</a:t>
            </a:r>
            <a:r>
              <a:rPr lang="it-IT" sz="4000" dirty="0"/>
              <a:t> to test the </a:t>
            </a:r>
            <a:r>
              <a:rPr lang="it-IT" sz="4000" b="1" dirty="0" err="1"/>
              <a:t>breadth</a:t>
            </a:r>
            <a:r>
              <a:rPr lang="it-IT" sz="4000" dirty="0"/>
              <a:t> of </a:t>
            </a:r>
            <a:r>
              <a:rPr lang="it-IT" sz="4000" dirty="0" err="1"/>
              <a:t>your</a:t>
            </a:r>
            <a:r>
              <a:rPr lang="it-IT" sz="4000" dirty="0"/>
              <a:t> </a:t>
            </a:r>
            <a:r>
              <a:rPr lang="it-IT" sz="4000" b="1" dirty="0"/>
              <a:t>TSA</a:t>
            </a:r>
            <a:r>
              <a:rPr lang="it-IT" sz="4000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7626"/>
            <a:ext cx="10791092" cy="4665663"/>
          </a:xfrm>
          <a:noFill/>
        </p:spPr>
        <p:txBody>
          <a:bodyPr>
            <a:normAutofit fontScale="85000" lnSpcReduction="10000"/>
          </a:bodyPr>
          <a:lstStyle/>
          <a:p>
            <a:r>
              <a:rPr lang="en-GB" sz="2600" dirty="0"/>
              <a:t>What is the </a:t>
            </a:r>
            <a:r>
              <a:rPr lang="en-GB" sz="2600" dirty="0" err="1"/>
              <a:t>i.i.d.</a:t>
            </a:r>
            <a:r>
              <a:rPr lang="en-GB" sz="2600" dirty="0"/>
              <a:t> assumption? How do SML and TSA allow the loosening of part of it?</a:t>
            </a:r>
          </a:p>
          <a:p>
            <a:r>
              <a:rPr lang="en-GB" sz="2600" dirty="0"/>
              <a:t>Which characteristics can a non-stationary time series have? Illustrate it with an example.</a:t>
            </a:r>
          </a:p>
          <a:p>
            <a:r>
              <a:rPr lang="en-GB" sz="2600" dirty="0"/>
              <a:t>Why is the white noise a predictable time series? What is its forecast? What is its error? Explain it </a:t>
            </a:r>
            <a:r>
              <a:rPr lang="en-GB" sz="2600" dirty="0" err="1"/>
              <a:t>w.r.t.</a:t>
            </a:r>
            <a:r>
              <a:rPr lang="en-GB" sz="2600" dirty="0"/>
              <a:t> the possible components of a time series.</a:t>
            </a:r>
          </a:p>
          <a:p>
            <a:r>
              <a:rPr lang="en-GB" sz="2600" dirty="0"/>
              <a:t>Which are the methods to test for stationarity? Explain one of them in detail</a:t>
            </a:r>
          </a:p>
          <a:p>
            <a:r>
              <a:rPr lang="en-GB" sz="2600" dirty="0"/>
              <a:t>Which are the typical time series components? Illustrate your explanation with an example</a:t>
            </a:r>
          </a:p>
          <a:p>
            <a:r>
              <a:rPr lang="en-GB" sz="2600" dirty="0"/>
              <a:t>Which are the methods to detrend a time series? Explain one of them in detail</a:t>
            </a:r>
          </a:p>
          <a:p>
            <a:r>
              <a:rPr lang="en-GB" sz="2600" dirty="0"/>
              <a:t>Which are the methods to identify seasonality in a time series? Explain one of them in detail</a:t>
            </a:r>
          </a:p>
          <a:p>
            <a:r>
              <a:rPr lang="en-GB" sz="2600" dirty="0"/>
              <a:t>Which are the methods to forecast a time series? Compare two methods of your choice (excluding the basic ones)</a:t>
            </a:r>
          </a:p>
          <a:p>
            <a:r>
              <a:rPr lang="en-GB" sz="2600" dirty="0"/>
              <a:t>What are the components of a SARIMAX model? </a:t>
            </a:r>
          </a:p>
          <a:p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endParaRPr lang="en-GB" sz="26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5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2788" cy="1325563"/>
          </a:xfrm>
        </p:spPr>
        <p:txBody>
          <a:bodyPr>
            <a:normAutofit/>
          </a:bodyPr>
          <a:lstStyle/>
          <a:p>
            <a:r>
              <a:rPr lang="it-IT" sz="4000" b="1" dirty="0" err="1"/>
              <a:t>Questions</a:t>
            </a:r>
            <a:r>
              <a:rPr lang="it-IT" sz="4000" dirty="0"/>
              <a:t> to test the </a:t>
            </a:r>
            <a:r>
              <a:rPr lang="en-GB" sz="4000" b="1" dirty="0"/>
              <a:t>depth</a:t>
            </a:r>
            <a:r>
              <a:rPr lang="it-IT" sz="4000" dirty="0"/>
              <a:t> of </a:t>
            </a:r>
            <a:r>
              <a:rPr lang="it-IT" sz="4000" dirty="0" err="1"/>
              <a:t>your</a:t>
            </a:r>
            <a:r>
              <a:rPr lang="it-IT" sz="4000" dirty="0"/>
              <a:t> </a:t>
            </a:r>
            <a:r>
              <a:rPr lang="it-IT" sz="4000" b="1" dirty="0"/>
              <a:t>TSA</a:t>
            </a:r>
            <a:r>
              <a:rPr lang="it-IT" sz="4000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7487"/>
            <a:ext cx="11102787" cy="4639477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What’s the difference between an additive and a multiplicative model for time series decomposition? </a:t>
            </a:r>
            <a:r>
              <a:rPr lang="en-GB" sz="2800" dirty="0"/>
              <a:t>Illustrate your explanation with an example</a:t>
            </a:r>
            <a:endParaRPr lang="en-GB" dirty="0"/>
          </a:p>
          <a:p>
            <a:r>
              <a:rPr lang="en-GB" dirty="0"/>
              <a:t>Why is exponential smoothing named in this way? Discuss the formula of at least one of the three methods presented in the course.</a:t>
            </a:r>
          </a:p>
          <a:p>
            <a:r>
              <a:rPr lang="en-GB" dirty="0"/>
              <a:t>What’s the difference between simple, double, and triple exponential smoothing? </a:t>
            </a:r>
            <a:r>
              <a:rPr lang="en-GB" sz="2800" dirty="0"/>
              <a:t>Illustrate your explanation with an example</a:t>
            </a:r>
            <a:endParaRPr lang="en-GB" dirty="0"/>
          </a:p>
          <a:p>
            <a:r>
              <a:rPr lang="en-GB" dirty="0"/>
              <a:t>What’s the difference between the meaning of moving average in time series decomposition and the MA component in ARMA models? </a:t>
            </a:r>
            <a:r>
              <a:rPr lang="en-GB" sz="2800" dirty="0"/>
              <a:t>Illustrate your explanation with an example</a:t>
            </a:r>
            <a:endParaRPr lang="en-GB" dirty="0"/>
          </a:p>
          <a:p>
            <a:r>
              <a:rPr lang="en-GB" dirty="0"/>
              <a:t>What’s the definition of Autocorrelation? How does it differ from the definition of correlation? </a:t>
            </a:r>
            <a:r>
              <a:rPr lang="en-GB" sz="2800" dirty="0"/>
              <a:t>Illustrate your explanation with an example</a:t>
            </a:r>
            <a:endParaRPr lang="en-GB" dirty="0"/>
          </a:p>
          <a:p>
            <a:r>
              <a:rPr lang="en-GB" dirty="0"/>
              <a:t>What’s the difference between the AR and the MA part of an ARMA model? What is their relation to Autocorrelation and Partial Autocorrelation? </a:t>
            </a:r>
            <a:r>
              <a:rPr lang="en-GB" sz="2800" dirty="0"/>
              <a:t>Illustrate your explanation with an example.</a:t>
            </a:r>
            <a:endParaRPr lang="en-GB" dirty="0"/>
          </a:p>
          <a:p>
            <a:r>
              <a:rPr lang="en-GB" dirty="0"/>
              <a:t>How does the Box-Jenkins Methodology for ARMA models allow us to estimate the orders of the model? </a:t>
            </a:r>
            <a:r>
              <a:rPr lang="en-GB" sz="2800" dirty="0"/>
              <a:t>Illustrate your explanation with an example</a:t>
            </a:r>
          </a:p>
          <a:p>
            <a:r>
              <a:rPr lang="en-GB" dirty="0"/>
              <a:t>What are the exogenous variables in TSA? How do they contribute to the forecasting? What’s their impact on the confidence interval? </a:t>
            </a:r>
            <a:r>
              <a:rPr lang="en-GB" sz="2800" dirty="0"/>
              <a:t>Illustrate your explanation with an example</a:t>
            </a: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91166" cy="1325563"/>
          </a:xfrm>
        </p:spPr>
        <p:txBody>
          <a:bodyPr>
            <a:normAutofit/>
          </a:bodyPr>
          <a:lstStyle/>
          <a:p>
            <a:r>
              <a:rPr lang="it-IT" sz="4000" b="1" dirty="0" err="1"/>
              <a:t>Questions</a:t>
            </a:r>
            <a:r>
              <a:rPr lang="it-IT" sz="4000" dirty="0"/>
              <a:t> to test the </a:t>
            </a:r>
            <a:r>
              <a:rPr lang="it-IT" sz="4000" b="1" dirty="0" err="1"/>
              <a:t>breadth</a:t>
            </a:r>
            <a:r>
              <a:rPr lang="it-IT" sz="4000" dirty="0"/>
              <a:t> of </a:t>
            </a:r>
            <a:r>
              <a:rPr lang="it-IT" sz="4000" dirty="0" err="1"/>
              <a:t>your</a:t>
            </a:r>
            <a:r>
              <a:rPr lang="it-IT" sz="4000" dirty="0"/>
              <a:t> SML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GB" dirty="0"/>
              <a:t>What are the differences between batch-oriented Machine Learning and Streaming Machine Learning?</a:t>
            </a:r>
          </a:p>
          <a:p>
            <a:r>
              <a:rPr lang="en-GB" dirty="0"/>
              <a:t>What are the benefits and the challenges of Streaming Machine Learning?</a:t>
            </a:r>
          </a:p>
          <a:p>
            <a:r>
              <a:rPr lang="en-GB" dirty="0"/>
              <a:t>What is a concept drift? Which are the types of concept drift? Why is it so important to detect it? Illustrate the difference using the Bayes Theorem and with an example</a:t>
            </a:r>
          </a:p>
          <a:p>
            <a:r>
              <a:rPr lang="en-GB" dirty="0"/>
              <a:t>How can you classify a concept drift with respect to the speed of change? Illustrate the difference with several examples</a:t>
            </a:r>
          </a:p>
          <a:p>
            <a:r>
              <a:rPr lang="en-GB" dirty="0"/>
              <a:t>Which are the typical Streaming Machine Learning algorithms for classification? Illustrate one of them in detail.</a:t>
            </a:r>
          </a:p>
          <a:p>
            <a:r>
              <a:rPr lang="en-GB" dirty="0"/>
              <a:t>What are the components of an SML Ensemble Classification model?</a:t>
            </a:r>
          </a:p>
          <a:p>
            <a:r>
              <a:rPr lang="en-GB" dirty="0"/>
              <a:t>How does SML regression compare to time series forecasting </a:t>
            </a:r>
            <a:r>
              <a:rPr lang="en-GB" dirty="0" err="1"/>
              <a:t>w.r.t.</a:t>
            </a:r>
            <a:r>
              <a:rPr lang="en-GB" dirty="0"/>
              <a:t> types of input features, training, forecasting horizon, and adaptability?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3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5212" cy="1325563"/>
          </a:xfrm>
        </p:spPr>
        <p:txBody>
          <a:bodyPr>
            <a:normAutofit/>
          </a:bodyPr>
          <a:lstStyle/>
          <a:p>
            <a:r>
              <a:rPr lang="it-IT" sz="4000" b="1" dirty="0" err="1"/>
              <a:t>Questions</a:t>
            </a:r>
            <a:r>
              <a:rPr lang="it-IT" sz="4000" dirty="0"/>
              <a:t> to test the </a:t>
            </a:r>
            <a:r>
              <a:rPr lang="en-GB" sz="4000" b="1" dirty="0"/>
              <a:t>depth</a:t>
            </a:r>
            <a:r>
              <a:rPr lang="it-IT" sz="4000" dirty="0"/>
              <a:t> of </a:t>
            </a:r>
            <a:r>
              <a:rPr lang="it-IT" sz="4000" dirty="0" err="1"/>
              <a:t>your</a:t>
            </a:r>
            <a:r>
              <a:rPr lang="it-IT" sz="4000" dirty="0"/>
              <a:t> </a:t>
            </a:r>
            <a:r>
              <a:rPr lang="it-IT" sz="4000" b="1" dirty="0"/>
              <a:t>SML</a:t>
            </a:r>
            <a:r>
              <a:rPr lang="it-IT" sz="4000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886"/>
            <a:ext cx="10791092" cy="4530726"/>
          </a:xfrm>
          <a:noFill/>
        </p:spPr>
        <p:txBody>
          <a:bodyPr>
            <a:normAutofit lnSpcReduction="10000"/>
          </a:bodyPr>
          <a:lstStyle/>
          <a:p>
            <a:r>
              <a:rPr lang="en-GB" dirty="0"/>
              <a:t>Which are the concept drift detectors that monitor the error rate? Illustrate how one of them works.</a:t>
            </a:r>
          </a:p>
          <a:p>
            <a:r>
              <a:rPr lang="en-GB" dirty="0"/>
              <a:t>Which are the data drift detectors? Illustrate how one of them works.</a:t>
            </a:r>
          </a:p>
          <a:p>
            <a:r>
              <a:rPr lang="en-GB" dirty="0"/>
              <a:t>How does ADWIN detect a concept drift? Illustrate it with an example.</a:t>
            </a:r>
            <a:endParaRPr lang="en-US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/>
              <a:t>How does the SML version of KNN work? Illustrate it with an example.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Hoeffding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Bound? How and why is it used in SML to build a decision tree?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is the Poisson distribution used in SML ensemble methods? What’s the impact of the value of lambda? Illustrate how lambda is used in the SML methods.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03" y="365125"/>
            <a:ext cx="11787398" cy="1325563"/>
          </a:xfrm>
        </p:spPr>
        <p:txBody>
          <a:bodyPr>
            <a:normAutofit/>
          </a:bodyPr>
          <a:lstStyle/>
          <a:p>
            <a:r>
              <a:rPr lang="it-IT" sz="3600" b="1" dirty="0" err="1"/>
              <a:t>Questions</a:t>
            </a:r>
            <a:r>
              <a:rPr lang="it-IT" sz="3600" dirty="0"/>
              <a:t> to test the </a:t>
            </a:r>
            <a:r>
              <a:rPr lang="it-IT" sz="3600" b="1" dirty="0" err="1"/>
              <a:t>breadth</a:t>
            </a:r>
            <a:r>
              <a:rPr lang="it-IT" sz="3600" b="1" dirty="0"/>
              <a:t> &amp; </a:t>
            </a:r>
            <a:r>
              <a:rPr lang="it-IT" sz="3600" b="1" dirty="0" err="1"/>
              <a:t>depth</a:t>
            </a:r>
            <a:r>
              <a:rPr lang="it-IT" sz="3600" dirty="0"/>
              <a:t> of </a:t>
            </a:r>
            <a:r>
              <a:rPr lang="it-IT" sz="3600" dirty="0" err="1"/>
              <a:t>your</a:t>
            </a:r>
            <a:r>
              <a:rPr lang="it-IT" sz="3600" dirty="0"/>
              <a:t> </a:t>
            </a:r>
            <a:r>
              <a:rPr lang="it-IT" sz="3600" b="1" dirty="0"/>
              <a:t>CL</a:t>
            </a:r>
            <a:r>
              <a:rPr lang="it-IT" sz="3600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What’s the stability-plasticity dilemma? </a:t>
            </a:r>
            <a:r>
              <a:rPr lang="en-GB" sz="2800" dirty="0"/>
              <a:t>Illustrate your explanation with an example and discuss the different learning abilities</a:t>
            </a:r>
            <a:r>
              <a:rPr lang="en-GB" dirty="0"/>
              <a:t>.</a:t>
            </a:r>
          </a:p>
          <a:p>
            <a:r>
              <a:rPr lang="en-GB" dirty="0"/>
              <a:t>What are the main differences between Streaming Machine Learning and Continual Learning paradigms? Discuss it </a:t>
            </a:r>
            <a:r>
              <a:rPr lang="en-GB" dirty="0" err="1"/>
              <a:t>w.r.t</a:t>
            </a:r>
            <a:r>
              <a:rPr lang="en-GB" dirty="0"/>
              <a:t> to the objective of the methods and the type of data they process</a:t>
            </a:r>
          </a:p>
          <a:p>
            <a:r>
              <a:rPr lang="en-GB" dirty="0"/>
              <a:t>What are the three main categories of Continual Learning strategies? Explain one in detail.</a:t>
            </a:r>
          </a:p>
          <a:p>
            <a:r>
              <a:rPr lang="en-GB" dirty="0"/>
              <a:t>Which are the primary evaluation metrics used in Continual Learning? Illustrate what they measure and why they are all useful to assess the properties of a method.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9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</a:t>
            </a:r>
            <a:r>
              <a:rPr lang="en-GB"/>
              <a:t>on </a:t>
            </a:r>
            <a:r>
              <a:rPr lang="en-GB" b="1"/>
              <a:t>TSA</a:t>
            </a:r>
            <a:endParaRPr lang="it-IT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solidFill>
            <a:srgbClr val="FFC000"/>
          </a:solidFill>
        </p:spPr>
        <p:txBody>
          <a:bodyPr>
            <a:normAutofit fontScale="62500" lnSpcReduction="20000"/>
          </a:bodyPr>
          <a:lstStyle/>
          <a:p>
            <a:r>
              <a:rPr lang="en-GB" dirty="0"/>
              <a:t>Code-snippets fill-in &amp; comment</a:t>
            </a:r>
          </a:p>
          <a:p>
            <a:endParaRPr lang="en-GB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the plot from the additive and the multiplicative decomposition, tell which decomposition suits better and why.</a:t>
            </a:r>
            <a:endParaRPr lang="en-GB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line chart that illustrate a time series, tell if it is stationary and why.</a:t>
            </a:r>
          </a:p>
          <a:p>
            <a:r>
              <a:rPr lang="en-GB" dirty="0"/>
              <a:t>Given an ACF and a PACF plot, discuss the order of the AR and MA components.</a:t>
            </a:r>
          </a:p>
          <a:p>
            <a:endParaRPr lang="en-GB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200" dirty="0" err="1"/>
              <a:t>mul_decomposition</a:t>
            </a:r>
            <a:r>
              <a:rPr lang="en-GB" sz="2200" dirty="0"/>
              <a:t> = </a:t>
            </a:r>
            <a:r>
              <a:rPr lang="en-GB" sz="2200" dirty="0" err="1"/>
              <a:t>sm.tsa.seasonal_decompose</a:t>
            </a:r>
            <a:r>
              <a:rPr lang="en-GB" sz="2200" dirty="0"/>
              <a:t>(……, ………)</a:t>
            </a:r>
          </a:p>
          <a:p>
            <a:pPr marL="0" indent="0">
              <a:buNone/>
            </a:pPr>
            <a:r>
              <a:rPr lang="en-GB" sz="2200" dirty="0"/>
              <a:t>………………. # plot the multiplicative decomposition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 err="1"/>
              <a:t>add_decomposition</a:t>
            </a:r>
            <a:r>
              <a:rPr lang="en-GB" sz="2200" dirty="0"/>
              <a:t> = </a:t>
            </a:r>
            <a:r>
              <a:rPr lang="en-GB" sz="2200" dirty="0" err="1"/>
              <a:t>sm.tsa.seasonal_decompose</a:t>
            </a:r>
            <a:r>
              <a:rPr lang="en-GB" sz="2200" dirty="0"/>
              <a:t>(……, ………)</a:t>
            </a:r>
          </a:p>
          <a:p>
            <a:pPr marL="0" indent="0">
              <a:buNone/>
            </a:pPr>
            <a:r>
              <a:rPr lang="en-GB" sz="2200" dirty="0"/>
              <a:t>………………. # plot the additive decomposition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it-IT" sz="2400" dirty="0">
                <a:cs typeface="Calibri"/>
              </a:rPr>
              <a:t>For</a:t>
            </a:r>
            <a:r>
              <a:rPr lang="it-IT" sz="2400" spc="-5" dirty="0">
                <a:cs typeface="Calibri"/>
              </a:rPr>
              <a:t> </a:t>
            </a:r>
            <a:r>
              <a:rPr lang="it-IT" sz="2400" dirty="0">
                <a:cs typeface="Calibri"/>
              </a:rPr>
              <a:t>the</a:t>
            </a:r>
            <a:r>
              <a:rPr lang="it-IT" sz="2400" spc="20" dirty="0">
                <a:cs typeface="Calibri"/>
              </a:rPr>
              <a:t> </a:t>
            </a:r>
            <a:r>
              <a:rPr lang="it-IT" sz="2400" dirty="0">
                <a:cs typeface="Calibri"/>
              </a:rPr>
              <a:t>solution</a:t>
            </a:r>
            <a:r>
              <a:rPr lang="it-IT" sz="2400" spc="5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see</a:t>
            </a:r>
            <a:r>
              <a:rPr lang="it-IT" sz="2400" dirty="0">
                <a:cs typeface="Calibri"/>
              </a:rPr>
              <a:t> TSA_02_Decomposition.ipynb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TSA</a:t>
            </a:r>
            <a:endParaRPr lang="it-IT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9</a:t>
            </a:fld>
            <a:endParaRPr lang="en-US"/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55645E1E-3978-DF03-62D4-FA19330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28"/>
            <a:ext cx="10891345" cy="4187426"/>
          </a:xfrm>
          <a:solidFill>
            <a:srgbClr val="FFC000"/>
          </a:solidFill>
        </p:spPr>
        <p:txBody>
          <a:bodyPr>
            <a:normAutofit fontScale="92500" lnSpcReduction="10000"/>
          </a:bodyPr>
          <a:lstStyle/>
          <a:p>
            <a:r>
              <a:rPr lang="en-GB" dirty="0"/>
              <a:t>Problem solving</a:t>
            </a:r>
          </a:p>
          <a:p>
            <a:pPr lvl="1"/>
            <a:r>
              <a:rPr lang="en-GB" dirty="0"/>
              <a:t>Given the following time series, describe which algorithms you would use and why, listing the expected results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Given specific outputs from ACF and PACF plots, describe which order you would use for a SARIMA model, and what conclusion you would come to with the model diagnostic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60E517-C15D-F9FE-C9B8-5BF0642CF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54" y="2669731"/>
            <a:ext cx="3032891" cy="211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B62FD4-3491-4A74-8F56-C9ADAB8BD3F2}"/>
              </a:ext>
            </a:extLst>
          </p:cNvPr>
          <p:cNvSpPr txBox="1"/>
          <p:nvPr/>
        </p:nvSpPr>
        <p:spPr>
          <a:xfrm>
            <a:off x="838199" y="5767754"/>
            <a:ext cx="108913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400" dirty="0">
                <a:cs typeface="Calibri"/>
              </a:rPr>
              <a:t>For</a:t>
            </a:r>
            <a:r>
              <a:rPr lang="it-IT" sz="2400" spc="-5" dirty="0">
                <a:cs typeface="Calibri"/>
              </a:rPr>
              <a:t> </a:t>
            </a:r>
            <a:r>
              <a:rPr lang="it-IT" sz="2400" dirty="0">
                <a:cs typeface="Calibri"/>
              </a:rPr>
              <a:t>a facsimile</a:t>
            </a:r>
            <a:r>
              <a:rPr lang="it-IT" sz="2400" spc="20" dirty="0">
                <a:cs typeface="Calibri"/>
              </a:rPr>
              <a:t> </a:t>
            </a:r>
            <a:r>
              <a:rPr lang="it-IT" sz="2400" dirty="0">
                <a:cs typeface="Calibri"/>
              </a:rPr>
              <a:t>solution</a:t>
            </a:r>
            <a:r>
              <a:rPr lang="it-IT" sz="2400" spc="5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see</a:t>
            </a:r>
            <a:r>
              <a:rPr lang="it-IT" sz="2400" dirty="0">
                <a:cs typeface="Calibri"/>
              </a:rPr>
              <a:t> TSA_09_SARIMA.ipynb and TSA_06_Forecasting_Sol.ipynb </a:t>
            </a:r>
          </a:p>
        </p:txBody>
      </p:sp>
    </p:spTree>
    <p:extLst>
      <p:ext uri="{BB962C8B-B14F-4D97-AF65-F5344CB8AC3E}">
        <p14:creationId xmlns:p14="http://schemas.microsoft.com/office/powerpoint/2010/main" val="34100399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10725</TotalTime>
  <Words>1868</Words>
  <Application>Microsoft Macintosh PowerPoint</Application>
  <PresentationFormat>Widescreen</PresentationFormat>
  <Paragraphs>187</Paragraphs>
  <Slides>17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Helvetica Neue Light</vt:lpstr>
      <vt:lpstr>Rubik</vt:lpstr>
      <vt:lpstr>Rubik Medium</vt:lpstr>
      <vt:lpstr>1_Office Theme</vt:lpstr>
      <vt:lpstr>Streaming Data Analytics  Preview of the  part of the exam about  Streaming Data Science</vt:lpstr>
      <vt:lpstr>Exam content </vt:lpstr>
      <vt:lpstr>Questions to test the breadth of your TSA knowledge</vt:lpstr>
      <vt:lpstr>Questions to test the depth of your TSA knowledge</vt:lpstr>
      <vt:lpstr>Questions to test the breadth of your SML knowledge</vt:lpstr>
      <vt:lpstr>Questions to test the depth of your SML knowledge</vt:lpstr>
      <vt:lpstr>Questions to test the breadth &amp; depth of your CL knowledge</vt:lpstr>
      <vt:lpstr>Exercises on TSA</vt:lpstr>
      <vt:lpstr>Exercises on TSA</vt:lpstr>
      <vt:lpstr>Exercises on SML</vt:lpstr>
      <vt:lpstr>Solution 1/2</vt:lpstr>
      <vt:lpstr>Solution 2/2</vt:lpstr>
      <vt:lpstr>Exercises on SML</vt:lpstr>
      <vt:lpstr>Exercises on SML</vt:lpstr>
      <vt:lpstr>Presentazione standard di PowerPoint</vt:lpstr>
      <vt:lpstr>Exercises on TSA </vt:lpstr>
      <vt:lpstr>Streaming Data Analytics  Preview of the  part of the exam about  Streaming Data Science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Emanuele Della Valle</dc:creator>
  <cp:lastModifiedBy>Alessio Bernardo</cp:lastModifiedBy>
  <cp:revision>57</cp:revision>
  <dcterms:created xsi:type="dcterms:W3CDTF">2020-03-05T14:58:03Z</dcterms:created>
  <dcterms:modified xsi:type="dcterms:W3CDTF">2023-12-13T12:35:03Z</dcterms:modified>
</cp:coreProperties>
</file>