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6" r:id="rId1"/>
  </p:sldMasterIdLst>
  <p:notesMasterIdLst>
    <p:notesMasterId r:id="rId15"/>
  </p:notesMasterIdLst>
  <p:sldIdLst>
    <p:sldId id="384" r:id="rId2"/>
    <p:sldId id="1669" r:id="rId3"/>
    <p:sldId id="1680" r:id="rId4"/>
    <p:sldId id="1674" r:id="rId5"/>
    <p:sldId id="1671" r:id="rId6"/>
    <p:sldId id="1672" r:id="rId7"/>
    <p:sldId id="1673" r:id="rId8"/>
    <p:sldId id="1675" r:id="rId9"/>
    <p:sldId id="1676" r:id="rId10"/>
    <p:sldId id="1677" r:id="rId11"/>
    <p:sldId id="1678" r:id="rId12"/>
    <p:sldId id="1679" r:id="rId13"/>
    <p:sldId id="1681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ma Zahmatkesh" initials="SZ" lastIdx="6" clrIdx="0">
    <p:extLst>
      <p:ext uri="{19B8F6BF-5375-455C-9EA6-DF929625EA0E}">
        <p15:presenceInfo xmlns:p15="http://schemas.microsoft.com/office/powerpoint/2012/main" userId="S::10385704@polimi.it::74a73481-dba3-43d9-bace-d480429f39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D5F5"/>
    <a:srgbClr val="0D1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6531"/>
  </p:normalViewPr>
  <p:slideViewPr>
    <p:cSldViewPr snapToGrid="0" snapToObjects="1">
      <p:cViewPr varScale="1">
        <p:scale>
          <a:sx n="105" d="100"/>
          <a:sy n="105" d="100"/>
        </p:scale>
        <p:origin x="280" y="200"/>
      </p:cViewPr>
      <p:guideLst/>
    </p:cSldViewPr>
  </p:slideViewPr>
  <p:outlineViewPr>
    <p:cViewPr>
      <p:scale>
        <a:sx n="33" d="100"/>
        <a:sy n="33" d="100"/>
      </p:scale>
      <p:origin x="0" y="-96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A41CC-C61C-2F43-A643-7ED1F9C31B07}" type="datetimeFigureOut">
              <a:rPr lang="it-IT" smtClean="0"/>
              <a:t>22/08/23</a:t>
            </a:fld>
            <a:endParaRPr lang="it-IT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7CFB8-1D29-8F41-8017-7BC34624157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1180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0137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4903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4383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59232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E68DA-8937-44A5-901F-331301315C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56657" y="2194520"/>
            <a:ext cx="9797142" cy="190499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8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TITLE PRESENTATION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01075AB-44C8-4AFB-AA0E-F18BDAB28D1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56657" y="4304252"/>
            <a:ext cx="9797142" cy="113860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838CA2"/>
                </a:solidFill>
                <a:latin typeface="Titillium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SUBTITLE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5414E-2CCC-CC40-99ED-CC8A24CDAD45}"/>
              </a:ext>
            </a:extLst>
          </p:cNvPr>
          <p:cNvSpPr txBox="1"/>
          <p:nvPr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9C625-38AA-E842-988E-64BF05994AE4}"/>
              </a:ext>
            </a:extLst>
          </p:cNvPr>
          <p:cNvSpPr txBox="1"/>
          <p:nvPr userDrawn="1"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AD58DC-9BAA-E347-A70D-B5263073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4D86327-C0E4-4044-A1E0-A12845F3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5EA051-4A2C-CC4E-8D04-41B2E031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‹#›</a:t>
            </a:fld>
            <a:endParaRPr lang="it-I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493D31-D4FB-4D00-74C5-EE64CA3FBD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66581" y="2532428"/>
            <a:ext cx="3939451" cy="291519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DAB8E-6F81-D89F-2AE1-7257DE770B3B}"/>
              </a:ext>
            </a:extLst>
          </p:cNvPr>
          <p:cNvSpPr/>
          <p:nvPr userDrawn="1"/>
        </p:nvSpPr>
        <p:spPr>
          <a:xfrm>
            <a:off x="10549054" y="0"/>
            <a:ext cx="1642946" cy="1326995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8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Slide (double 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0099" y="474391"/>
            <a:ext cx="10971804" cy="1012636"/>
          </a:xfrm>
        </p:spPr>
        <p:txBody>
          <a:bodyPr anchor="t"/>
          <a:lstStyle>
            <a:lvl1pPr>
              <a:lnSpc>
                <a:spcPct val="90000"/>
              </a:lnSpc>
              <a:defRPr baseline="0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This Is an Example of a Double Headline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rgbClr val="808080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610099" y="1772910"/>
            <a:ext cx="5333655" cy="3884684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6247901" y="1774511"/>
            <a:ext cx="5334000" cy="3884684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7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10099" y="1356691"/>
            <a:ext cx="10888812" cy="4148957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chemeClr val="accent2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16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(double 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0099" y="474391"/>
            <a:ext cx="10971804" cy="1012636"/>
          </a:xfrm>
        </p:spPr>
        <p:txBody>
          <a:bodyPr anchor="t"/>
          <a:lstStyle>
            <a:lvl1pPr>
              <a:lnSpc>
                <a:spcPct val="90000"/>
              </a:lnSpc>
              <a:defRPr baseline="0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This Is an Example of a Double Headline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10099" y="1768593"/>
            <a:ext cx="10971805" cy="3991868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rgbClr val="808080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512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66" y="151864"/>
            <a:ext cx="11798561" cy="883567"/>
          </a:xfrm>
          <a:prstGeom prst="rect">
            <a:avLst/>
          </a:prstGeom>
        </p:spPr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4066" y="6585339"/>
            <a:ext cx="3270335" cy="21897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7959" y="6585338"/>
            <a:ext cx="8504816" cy="272662"/>
          </a:xfrm>
          <a:prstGeom prst="rect">
            <a:avLst/>
          </a:prstGeom>
        </p:spPr>
        <p:txBody>
          <a:bodyPr/>
          <a:lstStyle/>
          <a:p>
            <a:r>
              <a:rPr lang="en-GB"/>
              <a:t>@manudellavalle - http://emanueledellavalle.org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32107" y="5826027"/>
            <a:ext cx="3245027" cy="1226793"/>
          </a:xfrm>
          <a:prstGeom prst="rect">
            <a:avLst/>
          </a:prstGeom>
        </p:spPr>
        <p:txBody>
          <a:bodyPr/>
          <a:lstStyle/>
          <a:p>
            <a:fld id="{28CD9AFD-AE92-B34B-8DB8-999659AB5E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942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4066" y="6585339"/>
            <a:ext cx="3270335" cy="21897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7959" y="6585338"/>
            <a:ext cx="8504816" cy="272662"/>
          </a:xfrm>
          <a:prstGeom prst="rect">
            <a:avLst/>
          </a:prstGeom>
        </p:spPr>
        <p:txBody>
          <a:bodyPr/>
          <a:lstStyle/>
          <a:p>
            <a:r>
              <a:rPr lang="en-GB"/>
              <a:t>@manudellavalle - http://emanueledellavalle.org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32107" y="5826027"/>
            <a:ext cx="3245027" cy="1226793"/>
          </a:xfrm>
          <a:prstGeom prst="rect">
            <a:avLst/>
          </a:prstGeom>
        </p:spPr>
        <p:txBody>
          <a:bodyPr/>
          <a:lstStyle/>
          <a:p>
            <a:fld id="{28CD9AFD-AE92-B34B-8DB8-999659AB5E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430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66" y="151864"/>
            <a:ext cx="11798561" cy="883567"/>
          </a:xfrm>
          <a:prstGeom prst="rect">
            <a:avLst/>
          </a:prstGeom>
        </p:spPr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4066" y="6585339"/>
            <a:ext cx="3270335" cy="21897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27959" y="6585338"/>
            <a:ext cx="8504816" cy="272662"/>
          </a:xfrm>
          <a:prstGeom prst="rect">
            <a:avLst/>
          </a:prstGeom>
        </p:spPr>
        <p:txBody>
          <a:bodyPr/>
          <a:lstStyle/>
          <a:p>
            <a:r>
              <a:rPr lang="en-GB"/>
              <a:t>@manudellavalle - http://emanueledellavalle.org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32107" y="5826027"/>
            <a:ext cx="3245027" cy="1226793"/>
          </a:xfrm>
          <a:prstGeom prst="rect">
            <a:avLst/>
          </a:prstGeom>
        </p:spPr>
        <p:txBody>
          <a:bodyPr/>
          <a:lstStyle/>
          <a:p>
            <a:fld id="{28CD9AFD-AE92-B34B-8DB8-999659AB5E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250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 2">
  <p:cSld name="1_Title and Content 2">
    <p:bg>
      <p:bgPr>
        <a:solidFill>
          <a:schemeClr val="dk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6"/>
          <p:cNvSpPr txBox="1">
            <a:spLocks noGrp="1"/>
          </p:cNvSpPr>
          <p:nvPr>
            <p:ph type="title"/>
          </p:nvPr>
        </p:nvSpPr>
        <p:spPr>
          <a:xfrm>
            <a:off x="623767" y="272718"/>
            <a:ext cx="10944523" cy="1320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None/>
              <a:defRPr sz="2133" b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6"/>
          <p:cNvSpPr txBox="1">
            <a:spLocks noGrp="1"/>
          </p:cNvSpPr>
          <p:nvPr>
            <p:ph type="body" idx="1"/>
          </p:nvPr>
        </p:nvSpPr>
        <p:spPr>
          <a:xfrm>
            <a:off x="623768" y="1659119"/>
            <a:ext cx="10944464" cy="452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ubik"/>
              <a:buNone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1219170" lvl="1" indent="-45718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828754" lvl="2" indent="-43178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2438339" lvl="3" indent="-41909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▫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3047924" lvl="4" indent="-41909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-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9783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E68DA-8937-44A5-901F-331301315C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56657" y="2194521"/>
            <a:ext cx="8958943" cy="123448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48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en-US" noProof="0" dirty="0"/>
              <a:t>Ending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01075AB-44C8-4AFB-AA0E-F18BDAB28D1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56657" y="3603171"/>
            <a:ext cx="8958943" cy="228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rgbClr val="838CA2"/>
                </a:solidFill>
                <a:latin typeface="Titillium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SUBTITLE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5414E-2CCC-CC40-99ED-CC8A24CDAD45}"/>
              </a:ext>
            </a:extLst>
          </p:cNvPr>
          <p:cNvSpPr txBox="1"/>
          <p:nvPr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58FBE1-93CA-7641-BBC5-1AF0B7216565}"/>
              </a:ext>
            </a:extLst>
          </p:cNvPr>
          <p:cNvSpPr txBox="1"/>
          <p:nvPr userDrawn="1"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9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5F6163-F7B8-465F-93D3-F5034FE206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17575"/>
            <a:ext cx="10515600" cy="968375"/>
          </a:xfrm>
          <a:prstGeom prst="rect">
            <a:avLst/>
          </a:prstGeom>
        </p:spPr>
        <p:txBody>
          <a:bodyPr/>
          <a:lstStyle>
            <a:lvl1pPr>
              <a:defRPr sz="70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DIVIDER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B20FFA3-5016-48A2-BF51-6CFA6AC2BA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2047875"/>
            <a:ext cx="10515600" cy="895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GB" dirty="0"/>
              <a:t>TITLE SLIDE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6669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 one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9BF1A-AF82-E249-AA08-EA67F63F7E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E3343-0B6E-AA44-8D2F-007FF0E9F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F7679-4D73-2146-A516-DDE4E281450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7E2CA9B-9B50-7341-90E7-9C1BAFF1D0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column layout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A0696172-62CE-3741-9836-5B4B2DFC0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166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- one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9BF1A-AF82-E249-AA08-EA67F63F7E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E3343-0B6E-AA44-8D2F-007FF0E9F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F7679-4D73-2146-A516-DDE4E281450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7E2CA9B-9B50-7341-90E7-9C1BAFF1D0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column layout</a:t>
            </a:r>
          </a:p>
        </p:txBody>
      </p:sp>
    </p:spTree>
    <p:extLst>
      <p:ext uri="{BB962C8B-B14F-4D97-AF65-F5344CB8AC3E}">
        <p14:creationId xmlns:p14="http://schemas.microsoft.com/office/powerpoint/2010/main" val="85892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2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F8728E-B7B0-EC44-A854-C7E2315EB1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E69D7-6B74-A245-AF38-6D13F067ED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8D2AC-F35A-B946-8DC7-A6032E64AC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A09CBFDA-B487-D64B-80E4-6D97979B89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6"/>
            <a:ext cx="8399462" cy="1244600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Two column layout (with subtitles)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7AFFAE4B-1291-5D4A-AFFC-D8B964DFC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DEC76A0E-F2F0-1F4C-BFB9-0073DA768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E87653ED-13FF-E544-9B90-307C70690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jdelijke aanduiding voor inhoud 5">
            <a:extLst>
              <a:ext uri="{FF2B5EF4-FFF2-40B4-BE49-F238E27FC236}">
                <a16:creationId xmlns:a16="http://schemas.microsoft.com/office/drawing/2014/main" id="{4B78046B-1F4B-B241-9A67-1421F90B9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867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65C4E-52AC-B242-8D06-D0AC3AC429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B83D5-A163-034C-925F-94B6316B75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839C9-B13F-C245-BB1A-EC9831A211F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5455F18-FE98-B648-99AF-785037AFD7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Two column layout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6B7817F2-927C-B346-97A2-02F3E286C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D13876FC-3C19-0F44-A2B6-75620EA68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21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C3A7B-DE74-8F42-AE81-372B4BC45A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E7A9C-D89D-874D-A809-D19F729B9F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8906E-BA0F-3B4A-89D7-39768CDE8DD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1B687BC-688E-3B48-9734-E2DDE6F7DBB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B1E46"/>
                </a:solidFill>
                <a:latin typeface="Titillium" panose="00000500000000000000" pitchFamily="50" charset="0"/>
                <a:ea typeface="+mj-ea"/>
                <a:cs typeface="+mj-cs"/>
              </a:defRPr>
            </a:lvl1pPr>
          </a:lstStyle>
          <a:p>
            <a:r>
              <a:rPr lang="en-US" noProof="0" dirty="0"/>
              <a:t> Only title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9BE033F-03A5-9C4C-9299-C5366FE2F778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B1E46"/>
                </a:solidFill>
                <a:latin typeface="Titillium" panose="00000500000000000000" pitchFamily="50" charset="0"/>
                <a:ea typeface="+mj-ea"/>
                <a:cs typeface="+mj-cs"/>
              </a:defRPr>
            </a:lvl1pPr>
          </a:lstStyle>
          <a:p>
            <a:r>
              <a:rPr lang="en-US" noProof="0" dirty="0"/>
              <a:t> Only title</a:t>
            </a:r>
          </a:p>
        </p:txBody>
      </p:sp>
    </p:spTree>
    <p:extLst>
      <p:ext uri="{BB962C8B-B14F-4D97-AF65-F5344CB8AC3E}">
        <p14:creationId xmlns:p14="http://schemas.microsoft.com/office/powerpoint/2010/main" val="34466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rgbClr val="808080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48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138386-4951-524F-A2B3-0E0D11B57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70173" y="6356350"/>
            <a:ext cx="56516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CD4DE-BA20-694E-9F55-E785439AB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5938" y="6356350"/>
            <a:ext cx="221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5D038-E70F-B244-A1AE-4DC4A8F32122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CF495-4DA5-D548-9129-39F3D2C5E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9600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52FA09-8093-2780-7167-2E95B3B9FEB4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8713" y="104774"/>
            <a:ext cx="1251845" cy="92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2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5" r:id="rId5"/>
    <p:sldLayoutId id="2147483681" r:id="rId6"/>
    <p:sldLayoutId id="2147483682" r:id="rId7"/>
    <p:sldLayoutId id="2147483683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antiaconsulting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jpeg"/><Relationship Id="rId4" Type="http://schemas.openxmlformats.org/officeDocument/2006/relationships/hyperlink" Target="https://motusml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eep.polimi.it/course/view.php?id=11293" TargetMode="External"/><Relationship Id="rId2" Type="http://schemas.openxmlformats.org/officeDocument/2006/relationships/hyperlink" Target="http://emanueledellavalle.org/teaching/streaming-data-analytics-2023-24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emanueledellavalle/streaming-data-analytic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afka.apache.org/" TargetMode="External"/><Relationship Id="rId2" Type="http://schemas.openxmlformats.org/officeDocument/2006/relationships/hyperlink" Target="http://esper.espertech.com/release-8.8.0/reference-esper/html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espertech.com/esper/" TargetMode="External"/><Relationship Id="rId5" Type="http://schemas.openxmlformats.org/officeDocument/2006/relationships/hyperlink" Target="https://ksqldb.io/" TargetMode="External"/><Relationship Id="rId4" Type="http://schemas.openxmlformats.org/officeDocument/2006/relationships/hyperlink" Target="https://spark.apache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line-ml/river" TargetMode="External"/><Relationship Id="rId2" Type="http://schemas.openxmlformats.org/officeDocument/2006/relationships/hyperlink" Target="https://moa.cms.waikato.ac.nz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valanche.continualai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4407-7C6D-344F-83C7-E8743D9BDE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Streaming Data Analysis</a:t>
            </a:r>
            <a:br>
              <a:rPr lang="en-US" dirty="0"/>
            </a:br>
            <a:r>
              <a:rPr lang="en-US" dirty="0"/>
              <a:t>Administrative Items</a:t>
            </a:r>
            <a:endParaRPr lang="en-US" noProof="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4858F37-1763-AD46-910A-3C7ECD45A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6657" y="4304251"/>
            <a:ext cx="9797142" cy="1904999"/>
          </a:xfrm>
        </p:spPr>
        <p:txBody>
          <a:bodyPr>
            <a:normAutofit/>
          </a:bodyPr>
          <a:lstStyle/>
          <a:p>
            <a:pPr lvl="0"/>
            <a:r>
              <a:rPr lang="en-GB" sz="3500" dirty="0">
                <a:solidFill>
                  <a:schemeClr val="bg1">
                    <a:lumMod val="50000"/>
                  </a:schemeClr>
                </a:solidFill>
              </a:rPr>
              <a:t>Emanuele Della Valle</a:t>
            </a:r>
          </a:p>
          <a:p>
            <a:pPr lvl="0"/>
            <a:r>
              <a:rPr lang="en-GB" sz="2000" dirty="0"/>
              <a:t>prof @ </a:t>
            </a:r>
            <a:r>
              <a:rPr lang="en-GB" sz="2000" dirty="0" err="1"/>
              <a:t>Politecnico</a:t>
            </a:r>
            <a:r>
              <a:rPr lang="en-GB" sz="2000" dirty="0"/>
              <a:t> di Milano</a:t>
            </a:r>
          </a:p>
          <a:p>
            <a:pPr lvl="0"/>
            <a:r>
              <a:rPr lang="en-GB" sz="2000" dirty="0"/>
              <a:t>founder @ </a:t>
            </a:r>
            <a:r>
              <a:rPr lang="en-GB" sz="2000" dirty="0" err="1"/>
              <a:t>Quantia</a:t>
            </a:r>
            <a:r>
              <a:rPr lang="en-GB" sz="2000" dirty="0"/>
              <a:t> Consulting</a:t>
            </a:r>
          </a:p>
          <a:p>
            <a:pPr lvl="0"/>
            <a:r>
              <a:rPr lang="en-GB" sz="2000" dirty="0"/>
              <a:t>founder &amp; CRO @ motus ml</a:t>
            </a:r>
          </a:p>
        </p:txBody>
      </p:sp>
    </p:spTree>
    <p:extLst>
      <p:ext uri="{BB962C8B-B14F-4D97-AF65-F5344CB8AC3E}">
        <p14:creationId xmlns:p14="http://schemas.microsoft.com/office/powerpoint/2010/main" val="2607769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4BDE7E-539D-993B-A6ED-9F07ECAEFD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754D17-6C98-D481-A693-79876D78C7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35938" y="6356350"/>
            <a:ext cx="2217861" cy="365125"/>
          </a:xfrm>
        </p:spPr>
        <p:txBody>
          <a:bodyPr/>
          <a:lstStyle/>
          <a:p>
            <a:fld id="{0365D038-E70F-B244-A1AE-4DC4A8F32122}" type="slidenum">
              <a:rPr lang="it-IT" smtClean="0"/>
              <a:pPr/>
              <a:t>10</a:t>
            </a:fld>
            <a:endParaRPr lang="it-I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FA2107-3466-6AEC-9D9E-CB0517DD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315325" cy="1325563"/>
          </a:xfrm>
        </p:spPr>
        <p:txBody>
          <a:bodyPr/>
          <a:lstStyle/>
          <a:p>
            <a:r>
              <a:rPr lang="en-GB" sz="3200"/>
              <a:t>Evaluation</a:t>
            </a:r>
            <a:br>
              <a:rPr lang="en-GB"/>
            </a:br>
            <a:r>
              <a:rPr lang="en-GB"/>
              <a:t>The "mandatory" written exam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AAE8D57-4F7E-58A5-F753-47B7CCE57C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The written exam is composed of a mix of 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theoretical questions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 regarding any course subjects and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exercises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 regarding the technical content and how to apply it in practice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u="none" strike="noStrike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Students can get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up to 30/30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 with the written exam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441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4BDE7E-539D-993B-A6ED-9F07ECAEFD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754D17-6C98-D481-A693-79876D78C7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35938" y="6356350"/>
            <a:ext cx="2217861" cy="365125"/>
          </a:xfrm>
        </p:spPr>
        <p:txBody>
          <a:bodyPr/>
          <a:lstStyle/>
          <a:p>
            <a:fld id="{0365D038-E70F-B244-A1AE-4DC4A8F32122}" type="slidenum">
              <a:rPr lang="it-IT" smtClean="0"/>
              <a:pPr/>
              <a:t>11</a:t>
            </a:fld>
            <a:endParaRPr lang="it-I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FA2107-3466-6AEC-9D9E-CB0517DD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315325" cy="1325563"/>
          </a:xfrm>
        </p:spPr>
        <p:txBody>
          <a:bodyPr/>
          <a:lstStyle/>
          <a:p>
            <a:r>
              <a:rPr lang="en-GB" sz="3200" dirty="0"/>
              <a:t>Evaluation</a:t>
            </a:r>
            <a:br>
              <a:rPr lang="en-GB" dirty="0"/>
            </a:br>
            <a:r>
              <a:rPr lang="en-GB" dirty="0"/>
              <a:t>The "optional" continuous evaluations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AAE8D57-4F7E-58A5-F753-47B7CCE57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The optional continuous evaluations are in-presence quizzes proposed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during the lessons</a:t>
            </a:r>
            <a:r>
              <a:rPr lang="en-GB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Helvetica" pitchFamily="2" charset="0"/>
              </a:rPr>
              <a:t>I will use </a:t>
            </a:r>
            <a:r>
              <a:rPr lang="en-GB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Microsoft Forms offered by </a:t>
            </a:r>
            <a:r>
              <a:rPr lang="en-GB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Politecnico</a:t>
            </a:r>
            <a:r>
              <a:rPr lang="en-GB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di Milano as part of your Office 365 subscription</a:t>
            </a:r>
            <a:endParaRPr lang="en-GB" b="1" i="0" u="none" strike="noStrike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The quizzes are meant as a self-assessment; only participation matters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u="none" strike="noStrike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Students can get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1 mark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 with the continuous evaluations</a:t>
            </a:r>
          </a:p>
        </p:txBody>
      </p:sp>
    </p:spTree>
    <p:extLst>
      <p:ext uri="{BB962C8B-B14F-4D97-AF65-F5344CB8AC3E}">
        <p14:creationId xmlns:p14="http://schemas.microsoft.com/office/powerpoint/2010/main" val="1849222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4BDE7E-539D-993B-A6ED-9F07ECAEFD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754D17-6C98-D481-A693-79876D78C7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35938" y="6356350"/>
            <a:ext cx="2217861" cy="365125"/>
          </a:xfrm>
        </p:spPr>
        <p:txBody>
          <a:bodyPr/>
          <a:lstStyle/>
          <a:p>
            <a:fld id="{0365D038-E70F-B244-A1AE-4DC4A8F32122}" type="slidenum">
              <a:rPr lang="it-IT" smtClean="0"/>
              <a:pPr/>
              <a:t>12</a:t>
            </a:fld>
            <a:endParaRPr lang="it-I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FA2107-3466-6AEC-9D9E-CB0517DD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315325" cy="1325563"/>
          </a:xfrm>
        </p:spPr>
        <p:txBody>
          <a:bodyPr/>
          <a:lstStyle/>
          <a:p>
            <a:r>
              <a:rPr lang="en-GB" sz="3200" dirty="0"/>
              <a:t>Evaluation</a:t>
            </a:r>
            <a:br>
              <a:rPr lang="en-GB" dirty="0"/>
            </a:br>
            <a:r>
              <a:rPr lang="en-GB" b="1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The "optional" practical project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AAE8D57-4F7E-58A5-F753-47B7CCE57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The optional practical project requires using one or more of the technologies presented in the lectures to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solve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a realistic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 streaming data analytics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problem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 based on data streams publicly available or provided by me and my assistants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1" i="0" u="none" strike="noStrike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Only students, who will get at least 27/30 in the written exam, can opt for it.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1" dirty="0">
              <a:solidFill>
                <a:srgbClr val="000000"/>
              </a:solidFill>
              <a:latin typeface="Helvetica" pitchFamily="2" charset="0"/>
            </a:endParaRP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Students can get up to </a:t>
            </a:r>
            <a:r>
              <a:rPr lang="en-GB" b="1" dirty="0">
                <a:solidFill>
                  <a:srgbClr val="000000"/>
                </a:solidFill>
                <a:latin typeface="Helvetica" pitchFamily="2" charset="0"/>
              </a:rPr>
              <a:t>3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marks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 with the practical project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u="none" strike="noStrike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61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4407-7C6D-344F-83C7-E8743D9BDE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Streaming Data Analysis</a:t>
            </a:r>
            <a:br>
              <a:rPr lang="en-US" dirty="0"/>
            </a:br>
            <a:r>
              <a:rPr lang="en-US" dirty="0"/>
              <a:t>Administrative Items</a:t>
            </a:r>
            <a:endParaRPr lang="en-US" noProof="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4858F37-1763-AD46-910A-3C7ECD45A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6657" y="4304251"/>
            <a:ext cx="9797142" cy="1904999"/>
          </a:xfrm>
        </p:spPr>
        <p:txBody>
          <a:bodyPr>
            <a:normAutofit/>
          </a:bodyPr>
          <a:lstStyle/>
          <a:p>
            <a:pPr lvl="0"/>
            <a:r>
              <a:rPr lang="en-GB" sz="3500" dirty="0">
                <a:solidFill>
                  <a:schemeClr val="bg1">
                    <a:lumMod val="50000"/>
                  </a:schemeClr>
                </a:solidFill>
              </a:rPr>
              <a:t>Emanuele Della Valle</a:t>
            </a:r>
          </a:p>
          <a:p>
            <a:pPr lvl="0"/>
            <a:r>
              <a:rPr lang="en-GB" sz="2000" dirty="0"/>
              <a:t>prof @ </a:t>
            </a:r>
            <a:r>
              <a:rPr lang="en-GB" sz="2000" dirty="0" err="1"/>
              <a:t>Politecnico</a:t>
            </a:r>
            <a:r>
              <a:rPr lang="en-GB" sz="2000" dirty="0"/>
              <a:t> di Milano</a:t>
            </a:r>
          </a:p>
          <a:p>
            <a:pPr lvl="0"/>
            <a:r>
              <a:rPr lang="en-GB" sz="2000" dirty="0"/>
              <a:t>founder @ </a:t>
            </a:r>
            <a:r>
              <a:rPr lang="en-GB" sz="2000" dirty="0" err="1"/>
              <a:t>Quantia</a:t>
            </a:r>
            <a:r>
              <a:rPr lang="en-GB" sz="2000" dirty="0"/>
              <a:t> Consulting</a:t>
            </a:r>
          </a:p>
          <a:p>
            <a:pPr lvl="0"/>
            <a:r>
              <a:rPr lang="en-GB" sz="2000" dirty="0"/>
              <a:t>founder &amp; CRO @ motus ml</a:t>
            </a:r>
          </a:p>
        </p:txBody>
      </p:sp>
    </p:spTree>
    <p:extLst>
      <p:ext uri="{BB962C8B-B14F-4D97-AF65-F5344CB8AC3E}">
        <p14:creationId xmlns:p14="http://schemas.microsoft.com/office/powerpoint/2010/main" val="11492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C8DCED-FD7D-593D-5E31-4E68D046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D46BA-59EC-7673-54DA-45EEB5C9193A}"/>
              </a:ext>
            </a:extLst>
          </p:cNvPr>
          <p:cNvSpPr txBox="1"/>
          <p:nvPr/>
        </p:nvSpPr>
        <p:spPr>
          <a:xfrm>
            <a:off x="4787955" y="1996110"/>
            <a:ext cx="3331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ato" panose="020F0502020204030203" pitchFamily="34" charset="77"/>
                <a:ea typeface="+mn-ea"/>
                <a:cs typeface="+mn-cs"/>
              </a:rPr>
              <a:t>Emanuele Della Valle, Ph.D.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17B4D1-EAE4-C60A-FAF6-6A6280F9D86F}"/>
              </a:ext>
            </a:extLst>
          </p:cNvPr>
          <p:cNvSpPr txBox="1"/>
          <p:nvPr/>
        </p:nvSpPr>
        <p:spPr>
          <a:xfrm>
            <a:off x="4804888" y="2356798"/>
            <a:ext cx="30893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77"/>
                <a:ea typeface="+mn-ea"/>
                <a:cs typeface="+mn-cs"/>
              </a:rPr>
              <a:t>prof @ 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77"/>
                <a:ea typeface="+mn-ea"/>
                <a:cs typeface="+mn-cs"/>
              </a:rPr>
              <a:t>Politecnico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77"/>
                <a:ea typeface="+mn-ea"/>
                <a:cs typeface="+mn-cs"/>
              </a:rPr>
              <a:t> di Milano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Lato" panose="020F0502020204030203" pitchFamily="34" charset="77"/>
              </a:rPr>
              <a:t>founder @ </a:t>
            </a:r>
            <a:r>
              <a:rPr lang="en-US" sz="1600" dirty="0" err="1">
                <a:solidFill>
                  <a:prstClr val="black"/>
                </a:solidFill>
                <a:latin typeface="Lato" panose="020F0502020204030203" pitchFamily="34" charset="77"/>
              </a:rPr>
              <a:t>Quantia</a:t>
            </a:r>
            <a:r>
              <a:rPr lang="en-US" sz="1600" dirty="0">
                <a:solidFill>
                  <a:prstClr val="black"/>
                </a:solidFill>
                <a:latin typeface="Lato" panose="020F0502020204030203" pitchFamily="34" charset="77"/>
              </a:rPr>
              <a:t> Consulting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77"/>
                <a:ea typeface="+mn-ea"/>
                <a:cs typeface="+mn-cs"/>
              </a:rPr>
              <a:t>founder &amp; CRO @ motus ml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D7B7A1-DECE-3867-3A9C-3AD801ABF8DD}"/>
              </a:ext>
            </a:extLst>
          </p:cNvPr>
          <p:cNvSpPr/>
          <p:nvPr/>
        </p:nvSpPr>
        <p:spPr>
          <a:xfrm>
            <a:off x="4787955" y="3289533"/>
            <a:ext cx="6630350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400" hangingPunct="1"/>
            <a:r>
              <a:rPr lang="it-IT" sz="1800" b="1" kern="1200" dirty="0">
                <a:solidFill>
                  <a:srgbClr val="000000"/>
                </a:solidFill>
              </a:rPr>
              <a:t>+20 </a:t>
            </a:r>
            <a:r>
              <a:rPr lang="it-IT" sz="1800" b="1" kern="1200" dirty="0" err="1">
                <a:solidFill>
                  <a:srgbClr val="000000"/>
                </a:solidFill>
              </a:rPr>
              <a:t>years</a:t>
            </a:r>
            <a:r>
              <a:rPr lang="it-IT" sz="1800" b="1" kern="1200" dirty="0">
                <a:solidFill>
                  <a:srgbClr val="000000"/>
                </a:solidFill>
              </a:rPr>
              <a:t> </a:t>
            </a:r>
            <a:r>
              <a:rPr lang="it-IT" sz="1800" kern="1200" dirty="0">
                <a:solidFill>
                  <a:srgbClr val="000000"/>
                </a:solidFill>
              </a:rPr>
              <a:t>of </a:t>
            </a:r>
            <a:r>
              <a:rPr lang="it-IT" sz="1800" kern="1200" dirty="0" err="1">
                <a:solidFill>
                  <a:srgbClr val="000000"/>
                </a:solidFill>
              </a:rPr>
              <a:t>experience</a:t>
            </a:r>
            <a:r>
              <a:rPr lang="it-IT" sz="1800" kern="1200" dirty="0">
                <a:solidFill>
                  <a:srgbClr val="000000"/>
                </a:solidFill>
              </a:rPr>
              <a:t> in </a:t>
            </a:r>
            <a:r>
              <a:rPr lang="it-IT" sz="1800" b="1" kern="1200" dirty="0" err="1">
                <a:solidFill>
                  <a:srgbClr val="000000"/>
                </a:solidFill>
              </a:rPr>
              <a:t>research</a:t>
            </a:r>
            <a:r>
              <a:rPr lang="it-IT" sz="1800" kern="1200" dirty="0">
                <a:solidFill>
                  <a:srgbClr val="000000"/>
                </a:solidFill>
              </a:rPr>
              <a:t> and </a:t>
            </a:r>
            <a:r>
              <a:rPr lang="it-IT" sz="1800" b="1" kern="1200" dirty="0" err="1">
                <a:solidFill>
                  <a:srgbClr val="000000"/>
                </a:solidFill>
              </a:rPr>
              <a:t>innovation</a:t>
            </a:r>
            <a:r>
              <a:rPr lang="it-IT" sz="1800" kern="1200" dirty="0">
                <a:solidFill>
                  <a:srgbClr val="000000"/>
                </a:solidFill>
              </a:rPr>
              <a:t> </a:t>
            </a:r>
            <a:r>
              <a:rPr lang="it-IT" sz="1800" kern="1200" dirty="0" err="1">
                <a:solidFill>
                  <a:srgbClr val="000000"/>
                </a:solidFill>
              </a:rPr>
              <a:t>projects</a:t>
            </a:r>
            <a:endParaRPr lang="it-IT" sz="1800" kern="1200" dirty="0">
              <a:solidFill>
                <a:srgbClr val="000000"/>
              </a:solidFill>
            </a:endParaRPr>
          </a:p>
          <a:p>
            <a:pPr algn="l" defTabSz="914400" hangingPunct="1"/>
            <a:r>
              <a:rPr lang="it-IT" sz="1800" b="1" kern="1200" dirty="0">
                <a:solidFill>
                  <a:srgbClr val="000000"/>
                </a:solidFill>
              </a:rPr>
              <a:t>Expert in </a:t>
            </a:r>
            <a:r>
              <a:rPr lang="it-IT" sz="1800" b="1" kern="1200" dirty="0" err="1">
                <a:solidFill>
                  <a:srgbClr val="000000"/>
                </a:solidFill>
              </a:rPr>
              <a:t>Semantic</a:t>
            </a:r>
            <a:r>
              <a:rPr lang="it-IT" sz="1800" b="1" kern="1200" dirty="0">
                <a:solidFill>
                  <a:srgbClr val="000000"/>
                </a:solidFill>
              </a:rPr>
              <a:t> Technologies, </a:t>
            </a:r>
            <a:r>
              <a:rPr lang="it-IT" sz="1800" b="1" kern="1200" dirty="0" err="1">
                <a:solidFill>
                  <a:srgbClr val="000000"/>
                </a:solidFill>
              </a:rPr>
              <a:t>Stream</a:t>
            </a:r>
            <a:r>
              <a:rPr lang="it-IT" sz="1800" b="1" kern="1200" dirty="0">
                <a:solidFill>
                  <a:srgbClr val="000000"/>
                </a:solidFill>
              </a:rPr>
              <a:t> Computing, </a:t>
            </a:r>
            <a:r>
              <a:rPr lang="it-IT" sz="1800" kern="1200" dirty="0">
                <a:solidFill>
                  <a:srgbClr val="000000"/>
                </a:solidFill>
              </a:rPr>
              <a:t>and </a:t>
            </a:r>
            <a:r>
              <a:rPr lang="it-IT" sz="1800" b="1" kern="1200" dirty="0">
                <a:solidFill>
                  <a:srgbClr val="000000"/>
                </a:solidFill>
              </a:rPr>
              <a:t>Data Visualization</a:t>
            </a:r>
            <a:endParaRPr lang="it-IT" sz="1800" kern="1200" dirty="0">
              <a:solidFill>
                <a:srgbClr val="000000"/>
              </a:solidFill>
            </a:endParaRPr>
          </a:p>
          <a:p>
            <a:pPr algn="l" defTabSz="914400" hangingPunct="1"/>
            <a:r>
              <a:rPr lang="it-IT" sz="1800" kern="1200" dirty="0" err="1">
                <a:solidFill>
                  <a:srgbClr val="000000"/>
                </a:solidFill>
              </a:rPr>
              <a:t>Brander</a:t>
            </a:r>
            <a:r>
              <a:rPr lang="it-IT" sz="1800" kern="1200" dirty="0">
                <a:solidFill>
                  <a:srgbClr val="000000"/>
                </a:solidFill>
              </a:rPr>
              <a:t> of </a:t>
            </a:r>
            <a:r>
              <a:rPr lang="it-IT" sz="1800" b="1" kern="1200" dirty="0" err="1">
                <a:solidFill>
                  <a:srgbClr val="000000"/>
                </a:solidFill>
              </a:rPr>
              <a:t>Stream</a:t>
            </a:r>
            <a:r>
              <a:rPr lang="it-IT" sz="1800" b="1" kern="1200" dirty="0">
                <a:solidFill>
                  <a:srgbClr val="000000"/>
                </a:solidFill>
              </a:rPr>
              <a:t> </a:t>
            </a:r>
            <a:r>
              <a:rPr lang="it-IT" sz="1800" b="1" kern="1200" dirty="0" err="1">
                <a:solidFill>
                  <a:srgbClr val="000000"/>
                </a:solidFill>
              </a:rPr>
              <a:t>Reasoning</a:t>
            </a:r>
            <a:r>
              <a:rPr lang="it-IT" sz="1800" kern="1200" dirty="0">
                <a:solidFill>
                  <a:srgbClr val="000000"/>
                </a:solidFill>
              </a:rPr>
              <a:t>: an </a:t>
            </a:r>
            <a:r>
              <a:rPr lang="it-IT" sz="1800" kern="1200" dirty="0" err="1">
                <a:solidFill>
                  <a:srgbClr val="000000"/>
                </a:solidFill>
              </a:rPr>
              <a:t>approach</a:t>
            </a:r>
            <a:r>
              <a:rPr lang="it-IT" sz="1800" kern="1200" dirty="0">
                <a:solidFill>
                  <a:srgbClr val="000000"/>
                </a:solidFill>
              </a:rPr>
              <a:t> to </a:t>
            </a:r>
            <a:r>
              <a:rPr lang="it-IT" sz="1800" kern="1200" dirty="0" err="1">
                <a:solidFill>
                  <a:srgbClr val="000000"/>
                </a:solidFill>
              </a:rPr>
              <a:t>tame</a:t>
            </a:r>
            <a:r>
              <a:rPr lang="it-IT" sz="1800" kern="1200" dirty="0">
                <a:solidFill>
                  <a:srgbClr val="000000"/>
                </a:solidFill>
              </a:rPr>
              <a:t> the </a:t>
            </a:r>
            <a:r>
              <a:rPr lang="it-IT" sz="1800" kern="1200" dirty="0" err="1">
                <a:solidFill>
                  <a:srgbClr val="000000"/>
                </a:solidFill>
              </a:rPr>
              <a:t>velocity</a:t>
            </a:r>
            <a:r>
              <a:rPr lang="it-IT" sz="1800" kern="1200" dirty="0">
                <a:solidFill>
                  <a:srgbClr val="000000"/>
                </a:solidFill>
              </a:rPr>
              <a:t> and </a:t>
            </a:r>
            <a:r>
              <a:rPr lang="it-IT" sz="1800" kern="1200" dirty="0" err="1">
                <a:solidFill>
                  <a:srgbClr val="000000"/>
                </a:solidFill>
              </a:rPr>
              <a:t>variety</a:t>
            </a:r>
            <a:r>
              <a:rPr lang="it-IT" sz="1800" kern="1200" dirty="0">
                <a:solidFill>
                  <a:srgbClr val="000000"/>
                </a:solidFill>
              </a:rPr>
              <a:t> </a:t>
            </a:r>
            <a:r>
              <a:rPr lang="it-IT" sz="1800" kern="1200" dirty="0" err="1">
                <a:solidFill>
                  <a:srgbClr val="000000"/>
                </a:solidFill>
              </a:rPr>
              <a:t>dimension</a:t>
            </a:r>
            <a:r>
              <a:rPr lang="it-IT" sz="1800" kern="1200" dirty="0">
                <a:solidFill>
                  <a:srgbClr val="000000"/>
                </a:solidFill>
              </a:rPr>
              <a:t> of Big Data </a:t>
            </a:r>
            <a:r>
              <a:rPr lang="it-IT" sz="1800" kern="1200" dirty="0" err="1">
                <a:solidFill>
                  <a:srgbClr val="000000"/>
                </a:solidFill>
              </a:rPr>
              <a:t>simultaneously</a:t>
            </a:r>
            <a:endParaRPr lang="it-IT" sz="1800" kern="1200" dirty="0">
              <a:solidFill>
                <a:srgbClr val="000000"/>
              </a:solidFill>
            </a:endParaRPr>
          </a:p>
          <a:p>
            <a:pPr algn="l" defTabSz="914400" hangingPunct="1">
              <a:lnSpc>
                <a:spcPct val="150000"/>
              </a:lnSpc>
            </a:pPr>
            <a:r>
              <a:rPr lang="it-IT" sz="1800" kern="1200" dirty="0">
                <a:solidFill>
                  <a:srgbClr val="000000"/>
                </a:solidFill>
              </a:rPr>
              <a:t>Serial </a:t>
            </a:r>
            <a:r>
              <a:rPr lang="it-IT" sz="1800" b="1" kern="1200" dirty="0">
                <a:solidFill>
                  <a:srgbClr val="000000"/>
                </a:solidFill>
              </a:rPr>
              <a:t>startupper</a:t>
            </a:r>
            <a:r>
              <a:rPr lang="it-IT" b="1" dirty="0">
                <a:solidFill>
                  <a:srgbClr val="000000"/>
                </a:solidFill>
              </a:rPr>
              <a:t>: </a:t>
            </a:r>
          </a:p>
          <a:p>
            <a:pPr lvl="1"/>
            <a:r>
              <a:rPr lang="it-IT" sz="1600" b="1" kern="1200" dirty="0">
                <a:solidFill>
                  <a:srgbClr val="000000"/>
                </a:solidFill>
                <a:hlinkClick r:id="rId3"/>
              </a:rPr>
              <a:t>https://www.fluxedo.com/</a:t>
            </a:r>
            <a:br>
              <a:rPr lang="it-IT" sz="1600" b="1" kern="1200" dirty="0">
                <a:solidFill>
                  <a:srgbClr val="000000"/>
                </a:solidFill>
                <a:hlinkClick r:id="rId3"/>
              </a:rPr>
            </a:br>
            <a:r>
              <a:rPr lang="it-IT" sz="1600" b="1" kern="1200" dirty="0">
                <a:solidFill>
                  <a:srgbClr val="000000"/>
                </a:solidFill>
                <a:hlinkClick r:id="rId3"/>
              </a:rPr>
              <a:t>https://www.quantiaconsulting.com/</a:t>
            </a:r>
            <a:r>
              <a:rPr lang="it-IT" sz="1600" b="1" kern="1200" dirty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it-IT" sz="1600" b="1" kern="1200" dirty="0">
                <a:solidFill>
                  <a:srgbClr val="000000"/>
                </a:solidFill>
                <a:hlinkClick r:id="rId4"/>
              </a:rPr>
              <a:t>https://motusml.com/</a:t>
            </a:r>
            <a:r>
              <a:rPr lang="it-IT" sz="1600" b="1" kern="1200" dirty="0">
                <a:solidFill>
                  <a:srgbClr val="000000"/>
                </a:solidFill>
              </a:rPr>
              <a:t> </a:t>
            </a:r>
            <a:endParaRPr lang="it-IT" sz="1600" kern="1200" dirty="0">
              <a:solidFill>
                <a:srgbClr val="000000"/>
              </a:solidFill>
            </a:endParaRPr>
          </a:p>
          <a:p>
            <a:pPr algn="l" defTabSz="914400" hangingPunct="1"/>
            <a:endParaRPr lang="it-IT" sz="1800" kern="1200" dirty="0">
              <a:solidFill>
                <a:srgbClr val="000000"/>
              </a:solidFill>
            </a:endParaRPr>
          </a:p>
        </p:txBody>
      </p:sp>
      <p:pic>
        <p:nvPicPr>
          <p:cNvPr id="8" name="Picture 2" descr="Emanuele Della Valle's photo">
            <a:extLst>
              <a:ext uri="{FF2B5EF4-FFF2-40B4-BE49-F238E27FC236}">
                <a16:creationId xmlns:a16="http://schemas.microsoft.com/office/drawing/2014/main" id="{2149C38B-0B40-8C9B-7BFC-E3FE54EAF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25" y="2024419"/>
            <a:ext cx="3800647" cy="380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684030-D19C-D50C-0EF2-2B039C904C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Emanuele Della Valle - http://emanueledellavalle.org</a:t>
            </a:r>
            <a:endParaRPr lang="it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819743-D372-A259-D37C-10FF04E04D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7010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C8DCED-FD7D-593D-5E31-4E68D046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other lecturers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D46BA-59EC-7673-54DA-45EEB5C9193A}"/>
              </a:ext>
            </a:extLst>
          </p:cNvPr>
          <p:cNvSpPr txBox="1"/>
          <p:nvPr/>
        </p:nvSpPr>
        <p:spPr>
          <a:xfrm>
            <a:off x="838200" y="4326611"/>
            <a:ext cx="2869696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ato" panose="020F0502020204030203" pitchFamily="34" charset="77"/>
                <a:ea typeface="+mn-ea"/>
                <a:cs typeface="+mn-cs"/>
              </a:rPr>
              <a:t>Alessio Bernardo, Ph.D.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17B4D1-EAE4-C60A-FAF6-6A6280F9D86F}"/>
              </a:ext>
            </a:extLst>
          </p:cNvPr>
          <p:cNvSpPr txBox="1"/>
          <p:nvPr/>
        </p:nvSpPr>
        <p:spPr>
          <a:xfrm>
            <a:off x="855133" y="4687299"/>
            <a:ext cx="3076483" cy="107721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77"/>
                <a:ea typeface="+mn-ea"/>
                <a:cs typeface="+mn-cs"/>
              </a:rPr>
              <a:t>postdoc @ </a:t>
            </a: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77"/>
                <a:ea typeface="+mn-ea"/>
                <a:cs typeface="+mn-cs"/>
              </a:rPr>
              <a:t>Politecnico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77"/>
                <a:ea typeface="+mn-ea"/>
                <a:cs typeface="+mn-cs"/>
              </a:rPr>
              <a:t> di Milano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77"/>
                <a:ea typeface="+mn-ea"/>
                <a:cs typeface="+mn-cs"/>
              </a:rPr>
              <a:t>founder &amp; CTO @ motus 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black"/>
              </a:solidFill>
              <a:latin typeface="Lato" panose="020F0502020204030203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FF0000"/>
                </a:solidFill>
                <a:latin typeface="Lato" panose="020F0502020204030203" pitchFamily="34" charset="77"/>
              </a:rPr>
              <a:t>TBC</a:t>
            </a:r>
          </a:p>
        </p:txBody>
      </p:sp>
      <p:pic>
        <p:nvPicPr>
          <p:cNvPr id="8" name="Picture 2" descr="Emanuele Della Valle's photo">
            <a:extLst>
              <a:ext uri="{FF2B5EF4-FFF2-40B4-BE49-F238E27FC236}">
                <a16:creationId xmlns:a16="http://schemas.microsoft.com/office/drawing/2014/main" id="{2149C38B-0B40-8C9B-7BFC-E3FE54EAF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25" y="2024419"/>
            <a:ext cx="1968461" cy="19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684030-D19C-D50C-0EF2-2B039C904C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Emanuele Della Valle - http://emanueledellavalle.org</a:t>
            </a:r>
            <a:endParaRPr lang="it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819743-D372-A259-D37C-10FF04E04D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3</a:t>
            </a:fld>
            <a:endParaRPr lang="it-I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10D25-B80E-F920-09F9-6AF9495F9CB7}"/>
              </a:ext>
            </a:extLst>
          </p:cNvPr>
          <p:cNvSpPr txBox="1"/>
          <p:nvPr/>
        </p:nvSpPr>
        <p:spPr>
          <a:xfrm>
            <a:off x="4495800" y="4326611"/>
            <a:ext cx="2664512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ato" panose="020F0502020204030203" pitchFamily="34" charset="77"/>
                <a:ea typeface="+mn-ea"/>
                <a:cs typeface="+mn-cs"/>
              </a:rPr>
              <a:t>Federico Giannini, Dr.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3C79EE-32CA-9179-66EA-E458DD4D585B}"/>
              </a:ext>
            </a:extLst>
          </p:cNvPr>
          <p:cNvSpPr txBox="1"/>
          <p:nvPr/>
        </p:nvSpPr>
        <p:spPr>
          <a:xfrm>
            <a:off x="4512733" y="4687299"/>
            <a:ext cx="3485249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77"/>
                <a:ea typeface="+mn-ea"/>
                <a:cs typeface="+mn-cs"/>
              </a:rPr>
              <a:t>PhD student @ </a:t>
            </a: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77"/>
                <a:ea typeface="+mn-ea"/>
                <a:cs typeface="+mn-cs"/>
              </a:rPr>
              <a:t>Politecnico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77"/>
                <a:ea typeface="+mn-ea"/>
                <a:cs typeface="+mn-cs"/>
              </a:rPr>
              <a:t> di Milano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black"/>
              </a:solidFill>
              <a:latin typeface="Lato" panose="020F0502020204030203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FF0000"/>
                </a:solidFill>
                <a:latin typeface="Lato" panose="020F0502020204030203" pitchFamily="34" charset="77"/>
              </a:rPr>
              <a:t>TBC</a:t>
            </a:r>
          </a:p>
        </p:txBody>
      </p:sp>
      <p:pic>
        <p:nvPicPr>
          <p:cNvPr id="11" name="Picture 2" descr="Emanuele Della Valle's photo">
            <a:extLst>
              <a:ext uri="{FF2B5EF4-FFF2-40B4-BE49-F238E27FC236}">
                <a16:creationId xmlns:a16="http://schemas.microsoft.com/office/drawing/2014/main" id="{4A6C73FA-0D06-4B88-FF79-71BE480F4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825" y="2024419"/>
            <a:ext cx="1968461" cy="19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05B42F-3E6C-5086-8E9D-A285EDD7C5CE}"/>
              </a:ext>
            </a:extLst>
          </p:cNvPr>
          <p:cNvSpPr txBox="1"/>
          <p:nvPr/>
        </p:nvSpPr>
        <p:spPr>
          <a:xfrm>
            <a:off x="8206901" y="4326611"/>
            <a:ext cx="2372765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ato" panose="020F0502020204030203" pitchFamily="34" charset="77"/>
                <a:ea typeface="+mn-ea"/>
                <a:cs typeface="+mn-cs"/>
              </a:rPr>
              <a:t>Giacomo Ziffer, Dr.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46FB1D-D402-F321-6E4C-4092C16023A6}"/>
              </a:ext>
            </a:extLst>
          </p:cNvPr>
          <p:cNvSpPr txBox="1"/>
          <p:nvPr/>
        </p:nvSpPr>
        <p:spPr>
          <a:xfrm>
            <a:off x="8223834" y="4687299"/>
            <a:ext cx="3485249" cy="107721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Lato" panose="020F0502020204030203" pitchFamily="34" charset="77"/>
              </a:rPr>
              <a:t>PhD student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77"/>
                <a:ea typeface="+mn-ea"/>
                <a:cs typeface="+mn-cs"/>
              </a:rPr>
              <a:t> @ </a:t>
            </a: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77"/>
                <a:ea typeface="+mn-ea"/>
                <a:cs typeface="+mn-cs"/>
              </a:rPr>
              <a:t>Politecnico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77"/>
                <a:ea typeface="+mn-ea"/>
                <a:cs typeface="+mn-cs"/>
              </a:rPr>
              <a:t> di Milano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77"/>
                <a:ea typeface="+mn-ea"/>
                <a:cs typeface="+mn-cs"/>
              </a:rPr>
              <a:t>founder &amp; CEO @ motus 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black"/>
              </a:solidFill>
              <a:latin typeface="Lato" panose="020F0502020204030203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FF0000"/>
                </a:solidFill>
                <a:latin typeface="Lato" panose="020F0502020204030203" pitchFamily="34" charset="77"/>
              </a:rPr>
              <a:t>TBC</a:t>
            </a:r>
          </a:p>
        </p:txBody>
      </p:sp>
      <p:pic>
        <p:nvPicPr>
          <p:cNvPr id="14" name="Picture 2" descr="Emanuele Della Valle's photo">
            <a:extLst>
              <a:ext uri="{FF2B5EF4-FFF2-40B4-BE49-F238E27FC236}">
                <a16:creationId xmlns:a16="http://schemas.microsoft.com/office/drawing/2014/main" id="{12309F69-A203-DE14-8DC8-F78DA214A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926" y="2024419"/>
            <a:ext cx="1968461" cy="19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56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B5BAA9-788E-FD51-DAFB-7D70AFD01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39D397-FDB8-4123-C4C6-A6A714C9E7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4</a:t>
            </a:fld>
            <a:endParaRPr lang="it-I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AE86FC-1F71-71A7-FE34-93E4EF38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Course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A65FF4-2282-8674-97E6-ED7BD27492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Public course </a:t>
            </a:r>
            <a:r>
              <a:rPr lang="en-US" b="1" dirty="0"/>
              <a:t>Web</a:t>
            </a:r>
            <a:r>
              <a:rPr lang="en-US" dirty="0"/>
              <a:t> page with </a:t>
            </a:r>
            <a:r>
              <a:rPr lang="en-US" b="1" dirty="0"/>
              <a:t>official calendar of lecture</a:t>
            </a:r>
          </a:p>
          <a:p>
            <a:pPr lvl="1"/>
            <a:r>
              <a:rPr lang="en-US" dirty="0">
                <a:hlinkClick r:id="rId2"/>
              </a:rPr>
              <a:t>http://emanueledellavalle.org/teaching/streaming-data-analytics-2023-24/</a:t>
            </a:r>
            <a:r>
              <a:rPr lang="en-US" dirty="0"/>
              <a:t> </a:t>
            </a:r>
          </a:p>
          <a:p>
            <a:r>
              <a:rPr lang="en-US" dirty="0"/>
              <a:t>Private </a:t>
            </a:r>
            <a:r>
              <a:rPr lang="en-US" b="1" dirty="0" err="1"/>
              <a:t>Webeep</a:t>
            </a:r>
            <a:r>
              <a:rPr lang="en-US" dirty="0"/>
              <a:t> page with official </a:t>
            </a:r>
            <a:r>
              <a:rPr lang="en-US" b="1" dirty="0"/>
              <a:t>recordings</a:t>
            </a:r>
            <a:r>
              <a:rPr lang="en-US" dirty="0"/>
              <a:t> and </a:t>
            </a:r>
            <a:r>
              <a:rPr lang="en-US" b="1" dirty="0"/>
              <a:t>announces</a:t>
            </a:r>
          </a:p>
          <a:p>
            <a:pPr lvl="1"/>
            <a:r>
              <a:rPr lang="en-US" dirty="0">
                <a:hlinkClick r:id="rId3"/>
              </a:rPr>
              <a:t>https://webeep.polimi.it/course/view.php?id=11293</a:t>
            </a:r>
            <a:r>
              <a:rPr lang="en-US" dirty="0"/>
              <a:t> </a:t>
            </a:r>
          </a:p>
          <a:p>
            <a:r>
              <a:rPr lang="en-US" dirty="0"/>
              <a:t>Public </a:t>
            </a:r>
            <a:r>
              <a:rPr lang="en-US" b="1" dirty="0" err="1"/>
              <a:t>github</a:t>
            </a:r>
            <a:r>
              <a:rPr lang="en-US" dirty="0"/>
              <a:t> repo with all lectures’ </a:t>
            </a:r>
            <a:r>
              <a:rPr lang="en-US" b="1" dirty="0"/>
              <a:t>slides</a:t>
            </a:r>
            <a:r>
              <a:rPr lang="en-US" dirty="0"/>
              <a:t> and </a:t>
            </a:r>
            <a:r>
              <a:rPr lang="en-US" b="1" dirty="0"/>
              <a:t>code</a:t>
            </a:r>
          </a:p>
          <a:p>
            <a:pPr lvl="1"/>
            <a:r>
              <a:rPr lang="en-US" dirty="0">
                <a:hlinkClick r:id="rId4"/>
              </a:rPr>
              <a:t>https://github.com/emanueledellavalle/streaming-data-analytics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956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163A4D-FEE7-72BC-0596-C06CCC96F4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2FF3AA-5161-E6EC-1ADB-009DAFFF90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5</a:t>
            </a:fld>
            <a:endParaRPr lang="it-I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105E12-D723-54F0-E89A-16B23CC1D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Lectures' Timetable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1CC949-65E1-E44A-CC3A-22190F9B93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Official</a:t>
            </a:r>
            <a:endParaRPr lang="en-GB" b="0" i="0" u="none" strike="noStrike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742950" lvl="1" indent="-285750"/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Wednesday 14:15 - 16:15 in classroom 26.15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Thursday 16:15 - 18:15 in classroom 2.1.2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Pragmatically</a:t>
            </a:r>
            <a:endParaRPr lang="en-GB" b="0" i="0" u="none" strike="noStrike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Tuesday 14:30 - 16:00 in classroom 26.15  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Thursday 16:30 - 18:00 in classroom 2.1.2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Important NOTES</a:t>
            </a:r>
            <a:endParaRPr lang="en-GB" b="0" i="0" u="none" strike="noStrike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there is no clear cut between </a:t>
            </a:r>
            <a:r>
              <a:rPr lang="en-GB" b="0" i="1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theory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 and </a:t>
            </a:r>
            <a:r>
              <a:rPr lang="en-GB" b="0" i="1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practice</a:t>
            </a:r>
            <a:endParaRPr lang="en-GB" b="0" i="0" u="none" strike="noStrike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1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bring your laptops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 we will often code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I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record ALL lectures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 but I do not stream them</a:t>
            </a:r>
          </a:p>
          <a:p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034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C70263-081B-B81C-807C-953B75A521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074660-10E2-737F-754B-5F50C92769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35938" y="6356350"/>
            <a:ext cx="2217861" cy="365125"/>
          </a:xfrm>
        </p:spPr>
        <p:txBody>
          <a:bodyPr/>
          <a:lstStyle/>
          <a:p>
            <a:fld id="{0365D038-E70F-B244-A1AE-4DC4A8F32122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6BF789-C057-E55B-C153-AC0695B2B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315325" cy="1325563"/>
          </a:xfrm>
        </p:spPr>
        <p:txBody>
          <a:bodyPr/>
          <a:lstStyle/>
          <a:p>
            <a:r>
              <a:rPr lang="en-US" dirty="0" err="1"/>
              <a:t>Objetives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3E60D2-7593-470A-FEAD-B4AF7FA16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course provides the foundational </a:t>
            </a:r>
            <a:r>
              <a:rPr lang="en-GB" b="1" dirty="0"/>
              <a:t>concepts</a:t>
            </a:r>
            <a:r>
              <a:rPr lang="en-GB" dirty="0"/>
              <a:t>, </a:t>
            </a:r>
            <a:r>
              <a:rPr lang="en-GB" b="1" dirty="0"/>
              <a:t>methods</a:t>
            </a:r>
            <a:r>
              <a:rPr lang="en-GB" dirty="0"/>
              <a:t>, </a:t>
            </a:r>
            <a:r>
              <a:rPr lang="en-GB" b="1" dirty="0"/>
              <a:t>languages</a:t>
            </a:r>
            <a:r>
              <a:rPr lang="en-GB" dirty="0"/>
              <a:t>, and </a:t>
            </a:r>
            <a:r>
              <a:rPr lang="en-GB" b="1" dirty="0"/>
              <a:t>systems</a:t>
            </a:r>
            <a:r>
              <a:rPr lang="en-GB" dirty="0"/>
              <a:t> </a:t>
            </a:r>
            <a:r>
              <a:rPr lang="en-GB" b="1" dirty="0"/>
              <a:t>for</a:t>
            </a:r>
            <a:r>
              <a:rPr lang="en-GB" dirty="0"/>
              <a:t> ingesting, processing, and </a:t>
            </a:r>
            <a:r>
              <a:rPr lang="en-GB" dirty="0" err="1"/>
              <a:t>analyzing</a:t>
            </a:r>
            <a:r>
              <a:rPr lang="en-GB" dirty="0"/>
              <a:t> </a:t>
            </a:r>
            <a:r>
              <a:rPr lang="en-GB" b="1" dirty="0"/>
              <a:t>data that flows</a:t>
            </a:r>
            <a:r>
              <a:rPr lang="en-GB" dirty="0"/>
              <a:t> to enable real-time decisions. </a:t>
            </a:r>
          </a:p>
          <a:p>
            <a:r>
              <a:rPr lang="en-GB" dirty="0"/>
              <a:t>The course aims to </a:t>
            </a:r>
            <a:r>
              <a:rPr lang="en-GB" b="1" dirty="0"/>
              <a:t>tame</a:t>
            </a:r>
            <a:r>
              <a:rPr lang="en-GB" dirty="0"/>
              <a:t> the </a:t>
            </a:r>
            <a:r>
              <a:rPr lang="en-GB" b="1" dirty="0"/>
              <a:t>velocity</a:t>
            </a:r>
            <a:r>
              <a:rPr lang="en-GB" dirty="0"/>
              <a:t> dimensions of Big Data without forgetting the volume and variety dimensions.</a:t>
            </a:r>
          </a:p>
          <a:p>
            <a:endParaRPr lang="en-US" dirty="0"/>
          </a:p>
        </p:txBody>
      </p:sp>
      <p:pic>
        <p:nvPicPr>
          <p:cNvPr id="7" name="Picture 2" descr="right">
            <a:extLst>
              <a:ext uri="{FF2B5EF4-FFF2-40B4-BE49-F238E27FC236}">
                <a16:creationId xmlns:a16="http://schemas.microsoft.com/office/drawing/2014/main" id="{59EE3841-093E-A296-551E-F5C4AAAA0F6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74"/>
          <a:stretch/>
        </p:blipFill>
        <p:spPr bwMode="auto">
          <a:xfrm>
            <a:off x="6309360" y="1825625"/>
            <a:ext cx="4918869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236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1B26E6-8F14-3529-0F16-E6F0AE805C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E82C90-B283-3B77-BE0B-2A3F7C4E35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35938" y="6356350"/>
            <a:ext cx="2217861" cy="365125"/>
          </a:xfrm>
        </p:spPr>
        <p:txBody>
          <a:bodyPr/>
          <a:lstStyle/>
          <a:p>
            <a:fld id="{0365D038-E70F-B244-A1AE-4DC4A8F32122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8E1E73E-BAD5-4F3A-DF1E-85257477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315325" cy="1325563"/>
          </a:xfrm>
        </p:spPr>
        <p:txBody>
          <a:bodyPr/>
          <a:lstStyle/>
          <a:p>
            <a:r>
              <a:rPr lang="en-GB" sz="3200" dirty="0"/>
              <a:t>Topics covered</a:t>
            </a:r>
            <a:br>
              <a:rPr lang="en-GB" dirty="0"/>
            </a:br>
            <a:r>
              <a:rPr lang="en-GB" dirty="0"/>
              <a:t>Streaming Data Engineering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9CFE4F4-8FD5-6338-9C93-6E2EC5495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From the foundations of streaming algorithms to real-world languages and systems </a:t>
            </a:r>
          </a:p>
          <a:p>
            <a:r>
              <a:rPr lang="en-GB" dirty="0"/>
              <a:t>Languages for Data Stream Management Systems (DSMS) and Complex Event Processing (CEP) illustrated via </a:t>
            </a:r>
            <a:r>
              <a:rPr lang="en-GB" dirty="0">
                <a:hlinkClick r:id="rId2"/>
              </a:rPr>
              <a:t>EPL</a:t>
            </a:r>
            <a:endParaRPr lang="en-GB" dirty="0"/>
          </a:p>
          <a:p>
            <a:r>
              <a:rPr lang="en-GB" dirty="0"/>
              <a:t>Horizontally scalable DSMS illustrated via </a:t>
            </a:r>
            <a:r>
              <a:rPr lang="en-GB" dirty="0">
                <a:hlinkClick r:id="rId3"/>
              </a:rPr>
              <a:t>Apache Kafka</a:t>
            </a:r>
            <a:r>
              <a:rPr lang="en-GB" dirty="0"/>
              <a:t>, </a:t>
            </a:r>
            <a:r>
              <a:rPr lang="en-GB" dirty="0">
                <a:hlinkClick r:id="rId4"/>
              </a:rPr>
              <a:t>Apache Spark</a:t>
            </a:r>
            <a:r>
              <a:rPr lang="en-GB" dirty="0"/>
              <a:t>, and </a:t>
            </a:r>
            <a:r>
              <a:rPr lang="en-GB" dirty="0">
                <a:hlinkClick r:id="rId5"/>
              </a:rPr>
              <a:t>ksqlDB</a:t>
            </a:r>
            <a:endParaRPr lang="en-GB" dirty="0"/>
          </a:p>
          <a:p>
            <a:r>
              <a:rPr lang="en-GB" dirty="0"/>
              <a:t>Vertically scalable CEP illustrated via </a:t>
            </a:r>
            <a:r>
              <a:rPr lang="en-GB" dirty="0">
                <a:hlinkClick r:id="rId6"/>
              </a:rPr>
              <a:t>Esper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0419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1B26E6-8F14-3529-0F16-E6F0AE805C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E82C90-B283-3B77-BE0B-2A3F7C4E35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35938" y="6356350"/>
            <a:ext cx="2217861" cy="365125"/>
          </a:xfrm>
        </p:spPr>
        <p:txBody>
          <a:bodyPr/>
          <a:lstStyle/>
          <a:p>
            <a:fld id="{0365D038-E70F-B244-A1AE-4DC4A8F32122}" type="slidenum">
              <a:rPr lang="it-IT" smtClean="0"/>
              <a:pPr/>
              <a:t>8</a:t>
            </a:fld>
            <a:endParaRPr lang="it-IT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8E1E73E-BAD5-4F3A-DF1E-85257477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315325" cy="1325563"/>
          </a:xfrm>
        </p:spPr>
        <p:txBody>
          <a:bodyPr/>
          <a:lstStyle/>
          <a:p>
            <a:r>
              <a:rPr lang="en-GB" sz="3200" dirty="0"/>
              <a:t>Topics covered</a:t>
            </a:r>
            <a:br>
              <a:rPr lang="en-GB" dirty="0"/>
            </a:br>
            <a:r>
              <a:rPr lang="en-GB" dirty="0"/>
              <a:t>Streaming Data Science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9CFE4F4-8FD5-6338-9C93-6E2EC5495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rgbClr val="FFFF00"/>
          </a:solidFill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From the foundations of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Streaming Machine Learning</a:t>
            </a:r>
            <a:r>
              <a:rPr lang="en-GB" dirty="0">
                <a:solidFill>
                  <a:srgbClr val="000000"/>
                </a:solidFill>
                <a:latin typeface="Helvetica" pitchFamily="2" charset="0"/>
              </a:rPr>
              <a:t>,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Time Series Analytics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 and 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Continual AI </a:t>
            </a:r>
            <a:r>
              <a:rPr lang="en-GB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to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real-world libraries such as </a:t>
            </a:r>
            <a:r>
              <a:rPr lang="en-GB" b="0" i="0" u="none" strike="noStrike" dirty="0">
                <a:solidFill>
                  <a:srgbClr val="4183C4"/>
                </a:solidFill>
                <a:effectLst/>
                <a:latin typeface="Helvetica" pitchFamily="2" charset="0"/>
                <a:hlinkClick r:id="rId2"/>
              </a:rPr>
              <a:t>MOA</a:t>
            </a:r>
            <a:r>
              <a:rPr lang="en-GB" dirty="0">
                <a:solidFill>
                  <a:srgbClr val="000000"/>
                </a:solidFill>
                <a:latin typeface="Helvetica" pitchFamily="2" charset="0"/>
              </a:rPr>
              <a:t>,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 </a:t>
            </a:r>
            <a:r>
              <a:rPr lang="en-GB" b="0" i="0" u="none" strike="noStrike" dirty="0">
                <a:solidFill>
                  <a:srgbClr val="4183C4"/>
                </a:solidFill>
                <a:effectLst/>
                <a:latin typeface="Helvetica" pitchFamily="2" charset="0"/>
                <a:hlinkClick r:id="rId3"/>
              </a:rPr>
              <a:t>River</a:t>
            </a:r>
            <a:r>
              <a:rPr lang="en-GB" dirty="0">
                <a:solidFill>
                  <a:srgbClr val="000000"/>
                </a:solidFill>
                <a:latin typeface="Helvetica" pitchFamily="2" charset="0"/>
              </a:rPr>
              <a:t>, </a:t>
            </a:r>
            <a:r>
              <a:rPr lang="en-GB" b="0" i="0" u="none" strike="noStrike" dirty="0">
                <a:solidFill>
                  <a:srgbClr val="FF0000"/>
                </a:solidFill>
                <a:effectLst/>
                <a:latin typeface="Helvetica" pitchFamily="2" charset="0"/>
              </a:rPr>
              <a:t>TBC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, and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  <a:hlinkClick r:id="rId4"/>
              </a:rPr>
              <a:t>Avalanche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641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3FEF82-7171-144D-B577-27980E52F9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870BF-950F-7238-C420-B296AE5DD2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35938" y="6356350"/>
            <a:ext cx="2217861" cy="365125"/>
          </a:xfrm>
        </p:spPr>
        <p:txBody>
          <a:bodyPr/>
          <a:lstStyle/>
          <a:p>
            <a:fld id="{0365D038-E70F-B244-A1AE-4DC4A8F32122}" type="slidenum">
              <a:rPr lang="it-IT" smtClean="0"/>
              <a:pPr/>
              <a:t>9</a:t>
            </a:fld>
            <a:endParaRPr lang="it-I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CA784D-BACE-7B75-14D2-9F9763361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315325" cy="1325563"/>
          </a:xfrm>
        </p:spPr>
        <p:txBody>
          <a:bodyPr/>
          <a:lstStyle/>
          <a:p>
            <a:r>
              <a:rPr lang="en-GB" dirty="0"/>
              <a:t>Evaluation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8BBE32-2D8C-2292-7447-CC97FF4D4A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The exam consist of three parts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a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mandatory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written exam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(max 30 marks)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an </a:t>
            </a:r>
            <a:r>
              <a:rPr lang="en-GB" b="0" i="1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optional continuous evaluations </a:t>
            </a:r>
            <a:r>
              <a:rPr lang="en-GB" b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(max 1 mark)</a:t>
            </a:r>
            <a:endParaRPr lang="en-GB" b="0" i="0" u="none" strike="noStrike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742950" lvl="1" indent="-285750"/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an </a:t>
            </a:r>
            <a:r>
              <a:rPr lang="en-GB" b="0" i="1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optional practical project work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 with oral presentation </a:t>
            </a:r>
            <a:r>
              <a:rPr lang="en-GB" b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(max 3 marks)</a:t>
            </a:r>
            <a:endParaRPr lang="en-GB" b="0" i="0" u="none" strike="noStrike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b="1" i="0" u="none" strike="noStrike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Example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: 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written exam				 27 +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optional continuous evaluation	</a:t>
            </a:r>
            <a:r>
              <a:rPr lang="en-GB" dirty="0">
                <a:solidFill>
                  <a:srgbClr val="000000"/>
                </a:solidFill>
                <a:latin typeface="Helvetica" pitchFamily="2" charset="0"/>
              </a:rPr>
              <a:t>  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1 + 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optional practical project work 	   3 =  </a:t>
            </a:r>
            <a:b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</a:br>
            <a:r>
              <a:rPr lang="en-GB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						 30L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63972"/>
      </p:ext>
    </p:extLst>
  </p:cSld>
  <p:clrMapOvr>
    <a:masterClrMapping/>
  </p:clrMapOvr>
</p:sld>
</file>

<file path=ppt/theme/theme1.xml><?xml version="1.0" encoding="utf-8"?>
<a:theme xmlns:a="http://schemas.openxmlformats.org/drawingml/2006/main" name="DS4bis-tem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prstDash val="sysDash"/>
          <a:headEnd type="none" w="med" len="med"/>
          <a:tailEnd type="arrow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91440" tIns="45720" rIns="91440" bIns="45720" rtlCol="0">
        <a:normAutofit/>
      </a:bodyPr>
      <a:lstStyle>
        <a:defPPr algn="l">
          <a:defRPr sz="4000" b="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Netflix succes story - new temp - short version" id="{862F0AA1-BA8A-1340-BFFD-6C39A9B9C8BF}" vid="{2142564B-E4D1-5F45-BD12-9C987AE8E0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34070</TotalTime>
  <Words>807</Words>
  <Application>Microsoft Macintosh PowerPoint</Application>
  <PresentationFormat>Widescreen</PresentationFormat>
  <Paragraphs>119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Helvetica</vt:lpstr>
      <vt:lpstr>Lato</vt:lpstr>
      <vt:lpstr>Rubik</vt:lpstr>
      <vt:lpstr>Titillium</vt:lpstr>
      <vt:lpstr>DS4bis-temp</vt:lpstr>
      <vt:lpstr>Streaming Data Analysis Administrative Items</vt:lpstr>
      <vt:lpstr>Me</vt:lpstr>
      <vt:lpstr>The other lecturers</vt:lpstr>
      <vt:lpstr>The Course</vt:lpstr>
      <vt:lpstr>Lectures' Timetable</vt:lpstr>
      <vt:lpstr>Objetives</vt:lpstr>
      <vt:lpstr>Topics covered Streaming Data Engineering</vt:lpstr>
      <vt:lpstr>Topics covered Streaming Data Science</vt:lpstr>
      <vt:lpstr>Evaluation</vt:lpstr>
      <vt:lpstr>Evaluation The "mandatory" written exam</vt:lpstr>
      <vt:lpstr>Evaluation The "optional" continuous evaluations</vt:lpstr>
      <vt:lpstr>Evaluation The "optional" practical project</vt:lpstr>
      <vt:lpstr>Streaming Data Analysis Administrative Items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Data Engineering</dc:title>
  <dc:creator>Emanuele Della Valle</dc:creator>
  <cp:lastModifiedBy>Emanuele Della Valle</cp:lastModifiedBy>
  <cp:revision>99</cp:revision>
  <dcterms:created xsi:type="dcterms:W3CDTF">2020-11-13T14:01:43Z</dcterms:created>
  <dcterms:modified xsi:type="dcterms:W3CDTF">2023-08-22T14:39:04Z</dcterms:modified>
</cp:coreProperties>
</file>