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39.jpg" ContentType="image/jpe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5"/>
  </p:notesMasterIdLst>
  <p:sldIdLst>
    <p:sldId id="384" r:id="rId2"/>
    <p:sldId id="10967" r:id="rId3"/>
    <p:sldId id="1687" r:id="rId4"/>
    <p:sldId id="10996" r:id="rId5"/>
    <p:sldId id="10997" r:id="rId6"/>
    <p:sldId id="10998" r:id="rId7"/>
    <p:sldId id="10999" r:id="rId8"/>
    <p:sldId id="11000" r:id="rId9"/>
    <p:sldId id="11001" r:id="rId10"/>
    <p:sldId id="11002" r:id="rId11"/>
    <p:sldId id="11003" r:id="rId12"/>
    <p:sldId id="11004" r:id="rId13"/>
    <p:sldId id="11005" r:id="rId14"/>
    <p:sldId id="11006" r:id="rId15"/>
    <p:sldId id="11007" r:id="rId16"/>
    <p:sldId id="11008" r:id="rId17"/>
    <p:sldId id="11009" r:id="rId18"/>
    <p:sldId id="11010" r:id="rId19"/>
    <p:sldId id="11011" r:id="rId20"/>
    <p:sldId id="11012" r:id="rId21"/>
    <p:sldId id="10964" r:id="rId22"/>
    <p:sldId id="10927" r:id="rId23"/>
    <p:sldId id="10966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3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24" y="288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29/11/23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598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27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153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612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579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29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13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784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49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777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957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6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1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5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3.sv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ilibili.tv/en/video/478773678283827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ilibili.tv/en/video/478773678283827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ilibili.tv/en/video/4787736782838275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libili.tv/en/video/4787736782838275" TargetMode="Externa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27.sv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36.png"/><Relationship Id="rId10" Type="http://schemas.openxmlformats.org/officeDocument/2006/relationships/image" Target="../media/image25.svg"/><Relationship Id="rId4" Type="http://schemas.openxmlformats.org/officeDocument/2006/relationships/image" Target="../media/image35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phy.com/gifs/dance-dancing-groot-JwTqLNfrx4OP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phy.com/gifs/dance-dancing-groot-JwTqLNfrx4OP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exels.com/it-it/foto/radio-a-transistor-grigia-e-nera-157557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7129945" cy="3795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node tests a features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branch represents a value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leaf assigns a class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Greedy recursive induction: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Sort all examples through tree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Xi = most discriminative attribute using the Gini index or Information Gain (H)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New node for Xi, new branch for each value,  leaf assigns majority class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Stop if no error or limit on #instances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322D20-176B-D818-A495-799775C6E4BE}"/>
              </a:ext>
            </a:extLst>
          </p:cNvPr>
          <p:cNvGrpSpPr/>
          <p:nvPr/>
        </p:nvGrpSpPr>
        <p:grpSpPr>
          <a:xfrm>
            <a:off x="9293805" y="1225447"/>
            <a:ext cx="2147192" cy="4101508"/>
            <a:chOff x="9293805" y="1225447"/>
            <a:chExt cx="2147192" cy="4101508"/>
          </a:xfrm>
        </p:grpSpPr>
        <p:pic>
          <p:nvPicPr>
            <p:cNvPr id="30" name="object 42">
              <a:extLst>
                <a:ext uri="{FF2B5EF4-FFF2-40B4-BE49-F238E27FC236}">
                  <a16:creationId xmlns:a16="http://schemas.microsoft.com/office/drawing/2014/main" id="{90C7E925-8538-499A-FFC6-12DD767E97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571" y="1802311"/>
              <a:ext cx="908028" cy="23184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85330359-A586-21C0-C40B-87A25885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" t="13212" r="17606" b="22723"/>
            <a:stretch/>
          </p:blipFill>
          <p:spPr>
            <a:xfrm>
              <a:off x="9293805" y="1225447"/>
              <a:ext cx="1639190" cy="1788208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AA8ADEBD-8FE7-DAAD-95F0-5283B3E6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3" b="-6557"/>
            <a:stretch/>
          </p:blipFill>
          <p:spPr>
            <a:xfrm>
              <a:off x="9441780" y="3010994"/>
              <a:ext cx="1999217" cy="2214028"/>
            </a:xfrm>
            <a:prstGeom prst="rect">
              <a:avLst/>
            </a:prstGeom>
          </p:spPr>
        </p:pic>
        <p:pic>
          <p:nvPicPr>
            <p:cNvPr id="33" name="Elemento grafico 32" descr="Bicchiere di frappè con riempimento a tinta unita">
              <a:extLst>
                <a:ext uri="{FF2B5EF4-FFF2-40B4-BE49-F238E27FC236}">
                  <a16:creationId xmlns:a16="http://schemas.microsoft.com/office/drawing/2014/main" id="{1398DEA4-1888-9A06-56D7-CE2713FCE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59531" y="3035672"/>
              <a:ext cx="539757" cy="539757"/>
            </a:xfrm>
            <a:prstGeom prst="rect">
              <a:avLst/>
            </a:prstGeom>
          </p:spPr>
        </p:pic>
        <p:pic>
          <p:nvPicPr>
            <p:cNvPr id="34" name="Elemento grafico 33" descr="Vino con riempimento a tinta unita">
              <a:extLst>
                <a:ext uri="{FF2B5EF4-FFF2-40B4-BE49-F238E27FC236}">
                  <a16:creationId xmlns:a16="http://schemas.microsoft.com/office/drawing/2014/main" id="{10AE74FC-5397-7EB5-6180-9CE88F2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4868" y="4743027"/>
              <a:ext cx="540000" cy="540000"/>
            </a:xfrm>
            <a:prstGeom prst="rect">
              <a:avLst/>
            </a:prstGeom>
          </p:spPr>
        </p:pic>
        <p:pic>
          <p:nvPicPr>
            <p:cNvPr id="35" name="Elemento grafico 34" descr="Martini con riempimento a tinta unita">
              <a:extLst>
                <a:ext uri="{FF2B5EF4-FFF2-40B4-BE49-F238E27FC236}">
                  <a16:creationId xmlns:a16="http://schemas.microsoft.com/office/drawing/2014/main" id="{AD795EB7-4F98-FB31-CE1B-860A71EF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7403" y="475095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65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2075562"/>
            <a:ext cx="6642253" cy="297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Build the decision tree incrementally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 final tree must be identical (with high probability) to a tree built using a batch decision tree algorithm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With theoretical guarantees on the error rate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A0C378D-2C6C-91BE-A268-49E8A140D8F2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11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A90C4EAF-9487-52A5-403F-7E2F42E7D1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2C3EEF15-38F4-9042-1423-BF3EDFF63C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41BA81A-C328-067F-DDD3-F980F1FFA662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99F75DB8-5181-A43C-6D67-5643270A1E8B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4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5369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6906658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Which attribute to choose at each splitting node?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 small sample can often be enough to choose the optimal splitting attribute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Collect sufficient statistics from a small set of  examples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merit of each attribute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How large should be the sample?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Fixed size</a:t>
            </a:r>
            <a:r>
              <a:rPr lang="en-GB" sz="2400" spc="-5" dirty="0">
                <a:cs typeface="Calibri"/>
              </a:rPr>
              <a:t>: defined </a:t>
            </a:r>
            <a:r>
              <a:rPr lang="en-GB" sz="2400" i="1" spc="-5" dirty="0">
                <a:cs typeface="Calibri"/>
              </a:rPr>
              <a:t>a-priori</a:t>
            </a:r>
            <a:r>
              <a:rPr lang="en-GB" sz="2400" spc="-5" dirty="0">
                <a:cs typeface="Calibri"/>
              </a:rPr>
              <a:t> without looking for the data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2C544B-8077-DE96-EF74-B85E053CA46C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10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2ABE2C5-8EDA-E73E-01D5-3A7624791A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FA5E259-D5A9-CA21-D8DF-E63DDF491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3BB2426-072F-7D8D-F101-1C13D3673D99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8F1562FC-8D2C-9EC8-7C7C-1AC279A0D115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4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65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199" y="1531044"/>
            <a:ext cx="6950725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Which attribute to choose at each splitting node?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 small sample can often be enough to choose the optimal  splitting attribute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Collect sufficient statistics from a small set of  examples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merit of each attribute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How large should be the sample?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solidFill>
                  <a:srgbClr val="C00000"/>
                </a:solidFill>
                <a:cs typeface="Calibri"/>
              </a:rPr>
              <a:t>Fixed size</a:t>
            </a:r>
            <a:r>
              <a:rPr lang="en-GB" sz="2400" spc="-5" dirty="0">
                <a:solidFill>
                  <a:srgbClr val="C00000"/>
                </a:solidFill>
                <a:cs typeface="Calibri"/>
              </a:rPr>
              <a:t>: defined </a:t>
            </a:r>
            <a:r>
              <a:rPr lang="en-GB" sz="2400" i="1" spc="-5" dirty="0">
                <a:solidFill>
                  <a:srgbClr val="C00000"/>
                </a:solidFill>
                <a:cs typeface="Calibri"/>
              </a:rPr>
              <a:t>a-priori</a:t>
            </a:r>
            <a:r>
              <a:rPr lang="en-GB" sz="2400" spc="-5" dirty="0">
                <a:solidFill>
                  <a:srgbClr val="C00000"/>
                </a:solidFill>
                <a:cs typeface="Calibri"/>
              </a:rPr>
              <a:t> without looking for the data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solidFill>
                  <a:srgbClr val="202729"/>
                </a:solidFill>
                <a:latin typeface="Calibri"/>
                <a:cs typeface="Calibri"/>
              </a:rPr>
              <a:t>Moving </a:t>
            </a:r>
            <a:r>
              <a:rPr lang="en-GB" sz="2400" b="1" dirty="0">
                <a:solidFill>
                  <a:srgbClr val="202729"/>
                </a:solidFill>
                <a:latin typeface="Calibri"/>
                <a:cs typeface="Calibri"/>
              </a:rPr>
              <a:t>size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: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the sample size that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allow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lang="en-GB" sz="24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differentiate between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the alternatives.</a:t>
            </a:r>
            <a:endParaRPr lang="en-GB" sz="2400" dirty="0">
              <a:latin typeface="Calibri"/>
              <a:cs typeface="Calibri"/>
            </a:endParaRPr>
          </a:p>
        </p:txBody>
      </p:sp>
      <p:pic>
        <p:nvPicPr>
          <p:cNvPr id="2" name="object 32">
            <a:extLst>
              <a:ext uri="{FF2B5EF4-FFF2-40B4-BE49-F238E27FC236}">
                <a16:creationId xmlns:a16="http://schemas.microsoft.com/office/drawing/2014/main" id="{53B8AF63-8D88-4EEB-F782-74FCFB447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6" y="4223621"/>
            <a:ext cx="361040" cy="327442"/>
          </a:xfrm>
          <a:prstGeom prst="rect">
            <a:avLst/>
          </a:prstGeom>
        </p:spPr>
      </p:pic>
      <p:pic>
        <p:nvPicPr>
          <p:cNvPr id="6" name="object 33">
            <a:extLst>
              <a:ext uri="{FF2B5EF4-FFF2-40B4-BE49-F238E27FC236}">
                <a16:creationId xmlns:a16="http://schemas.microsoft.com/office/drawing/2014/main" id="{63D91A1A-3059-D231-096E-13DD1FAA20C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626" y="4970301"/>
            <a:ext cx="376554" cy="327441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411417A5-6AD5-99F3-DB2F-3309B9A51443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8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42ABB5B-9608-F64C-A626-EB74780F02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7B233BE-FF40-8366-237D-2F09C1253D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C4D8F7E-CDC8-F142-CB4D-45D29FE641DD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F9FCD97D-69D4-AB3F-397F-31C9DC9802BD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6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968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6796489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Moving size</a:t>
            </a:r>
            <a:r>
              <a:rPr lang="en-GB" sz="2400" spc="-5" dirty="0">
                <a:cs typeface="Calibri"/>
              </a:rPr>
              <a:t>: Use Hoeffding bound to guarantee </a:t>
            </a:r>
            <a:r>
              <a:rPr lang="en-GB" sz="2400" spc="-5">
                <a:cs typeface="Calibri"/>
              </a:rPr>
              <a:t>that the </a:t>
            </a:r>
            <a:r>
              <a:rPr lang="en-GB" sz="2400" spc="-5" dirty="0">
                <a:cs typeface="Calibri"/>
              </a:rPr>
              <a:t>best attribute is really the best: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Let </a:t>
            </a:r>
            <a:r>
              <a:rPr lang="en-GB" sz="2400" i="1" spc="-5" dirty="0">
                <a:cs typeface="Calibri"/>
              </a:rPr>
              <a:t>X</a:t>
            </a:r>
            <a:r>
              <a:rPr lang="en-GB" sz="2400" i="1" spc="-5" baseline="-25000" dirty="0">
                <a:cs typeface="Calibri"/>
              </a:rPr>
              <a:t>1</a:t>
            </a:r>
            <a:r>
              <a:rPr lang="en-GB" sz="2400" spc="-5" dirty="0">
                <a:cs typeface="Calibri"/>
              </a:rPr>
              <a:t> and </a:t>
            </a:r>
            <a:r>
              <a:rPr lang="en-GB" sz="2400" i="1" spc="-5" dirty="0">
                <a:cs typeface="Calibri"/>
              </a:rPr>
              <a:t>X</a:t>
            </a:r>
            <a:r>
              <a:rPr lang="en-GB" sz="2400" i="1" spc="-5" baseline="-25000" dirty="0">
                <a:cs typeface="Calibri"/>
              </a:rPr>
              <a:t>2</a:t>
            </a:r>
            <a:r>
              <a:rPr lang="en-GB" sz="2400" spc="-5" dirty="0">
                <a:cs typeface="Calibri"/>
              </a:rPr>
              <a:t> be, respectively, the two most informative  attribute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Split if: </a:t>
            </a:r>
            <a:br>
              <a:rPr lang="en-GB" sz="2400" spc="-5" dirty="0">
                <a:cs typeface="Calibri"/>
              </a:rPr>
            </a:br>
            <a:endParaRPr lang="en-GB" sz="2400" spc="-5" dirty="0">
              <a:cs typeface="Calibri"/>
            </a:endParaRPr>
          </a:p>
          <a:p>
            <a:pPr marL="469900" lvl="1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where </a:t>
            </a:r>
            <a:r>
              <a:rPr lang="en-GB" sz="2400" i="1" spc="-5" dirty="0">
                <a:cs typeface="Calibri"/>
              </a:rPr>
              <a:t>R</a:t>
            </a:r>
            <a:r>
              <a:rPr lang="en-GB" sz="2400" spc="-5" dirty="0">
                <a:cs typeface="Calibri"/>
              </a:rPr>
              <a:t> is the </a:t>
            </a:r>
            <a:r>
              <a:rPr lang="en-GB" sz="2400" i="1" spc="-5" dirty="0">
                <a:cs typeface="Calibri"/>
              </a:rPr>
              <a:t>H</a:t>
            </a:r>
            <a:r>
              <a:rPr lang="en-GB" sz="2400" spc="-5" dirty="0">
                <a:cs typeface="Calibri"/>
              </a:rPr>
              <a:t> range, 𝛿 is the confidence bound and </a:t>
            </a:r>
            <a:r>
              <a:rPr lang="en-GB" sz="2400" i="1" spc="-5" dirty="0">
                <a:cs typeface="Calibri"/>
              </a:rPr>
              <a:t>N</a:t>
            </a:r>
            <a:r>
              <a:rPr lang="en-GB" sz="2400" spc="-5" dirty="0">
                <a:cs typeface="Calibri"/>
              </a:rPr>
              <a:t> is the number of instances seen by that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8D1B383-6257-33D3-1013-42B1FCBC3B81}"/>
                  </a:ext>
                </a:extLst>
              </p:cNvPr>
              <p:cNvSpPr txBox="1"/>
              <p:nvPr/>
            </p:nvSpPr>
            <p:spPr>
              <a:xfrm>
                <a:off x="2686704" y="3163593"/>
                <a:ext cx="4186915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8D1B383-6257-33D3-1013-42B1FCBC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04" y="3163593"/>
                <a:ext cx="4186915" cy="909352"/>
              </a:xfrm>
              <a:prstGeom prst="rect">
                <a:avLst/>
              </a:prstGeom>
              <a:blipFill>
                <a:blip r:embed="rId3"/>
                <a:stretch>
                  <a:fillRect l="-906" t="-56944" r="-3927" b="-680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D3F6F03B-D335-82D3-DE13-6C28A553365B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6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EB4296D-1EC1-7E59-FA7C-A6290DD10F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2CA1A39-56DA-6ECA-2665-F782A1ED3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BD07AD8-3B83-4E27-823A-E000560A23A6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381CE9-C506-B3E7-3FB7-390B7CF82FD5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5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305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4A83EC-9A26-C1F4-C870-40E7E2F0A63A}"/>
              </a:ext>
            </a:extLst>
          </p:cNvPr>
          <p:cNvSpPr txBox="1"/>
          <p:nvPr/>
        </p:nvSpPr>
        <p:spPr>
          <a:xfrm>
            <a:off x="3151991" y="368987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D6DB61-B3E1-7533-D420-3CD289C3F1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6567" r="6958" b="6764"/>
          <a:stretch/>
        </p:blipFill>
        <p:spPr>
          <a:xfrm>
            <a:off x="7678011" y="1690688"/>
            <a:ext cx="2928499" cy="3318820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63424E30-196A-B8A6-2F15-0375FEC3B027}"/>
              </a:ext>
            </a:extLst>
          </p:cNvPr>
          <p:cNvGrpSpPr/>
          <p:nvPr/>
        </p:nvGrpSpPr>
        <p:grpSpPr>
          <a:xfrm>
            <a:off x="8809675" y="1809665"/>
            <a:ext cx="1435193" cy="338554"/>
            <a:chOff x="9090272" y="1520172"/>
            <a:chExt cx="1435193" cy="338554"/>
          </a:xfrm>
        </p:grpSpPr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69AB4ACE-04E9-9CBA-22AD-7A4CB7868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0272" y="1834956"/>
              <a:ext cx="1435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8B1AE67-BFCE-1AF2-EFC8-EAE985354711}"/>
                </a:ext>
              </a:extLst>
            </p:cNvPr>
            <p:cNvSpPr txBox="1"/>
            <p:nvPr/>
          </p:nvSpPr>
          <p:spPr>
            <a:xfrm>
              <a:off x="9336918" y="1520172"/>
              <a:ext cx="107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 samples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EDEEB67-444F-0131-7FDB-705A1C8AEA0C}"/>
              </a:ext>
            </a:extLst>
          </p:cNvPr>
          <p:cNvGrpSpPr/>
          <p:nvPr/>
        </p:nvGrpSpPr>
        <p:grpSpPr>
          <a:xfrm>
            <a:off x="9218725" y="3417675"/>
            <a:ext cx="1120754" cy="338554"/>
            <a:chOff x="10525465" y="3481131"/>
            <a:chExt cx="1120754" cy="338554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AB055E93-9A47-880D-D2F3-15A146CE2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25465" y="3790859"/>
              <a:ext cx="1120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4D4F4C7-72AB-5087-91A2-CDA4301AEB7D}"/>
                </a:ext>
              </a:extLst>
            </p:cNvPr>
            <p:cNvSpPr txBox="1"/>
            <p:nvPr/>
          </p:nvSpPr>
          <p:spPr>
            <a:xfrm>
              <a:off x="10606510" y="3481131"/>
              <a:ext cx="1018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 samples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D7366AB-A0AE-2CEE-5263-4898E82E37DC}"/>
                  </a:ext>
                </a:extLst>
              </p:cNvPr>
              <p:cNvSpPr txBox="1"/>
              <p:nvPr/>
            </p:nvSpPr>
            <p:spPr>
              <a:xfrm>
                <a:off x="4980760" y="3037427"/>
                <a:ext cx="1742528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D7366AB-A0AE-2CEE-5263-4898E82E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0" y="3037427"/>
                <a:ext cx="1742528" cy="727507"/>
              </a:xfrm>
              <a:prstGeom prst="rect">
                <a:avLst/>
              </a:prstGeom>
              <a:blipFill>
                <a:blip r:embed="rId4"/>
                <a:stretch>
                  <a:fillRect l="-1449" t="-56897" r="-7246" b="-6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EADA7B6-530F-84CB-0CB4-FCB53905BAFA}"/>
                  </a:ext>
                </a:extLst>
              </p:cNvPr>
              <p:cNvSpPr txBox="1"/>
              <p:nvPr/>
            </p:nvSpPr>
            <p:spPr>
              <a:xfrm>
                <a:off x="4815792" y="2490154"/>
                <a:ext cx="25240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𝐺𝑒𝑛𝑑𝑒𝑟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EADA7B6-530F-84CB-0CB4-FCB53905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792" y="2490154"/>
                <a:ext cx="2524040" cy="246221"/>
              </a:xfrm>
              <a:prstGeom prst="rect">
                <a:avLst/>
              </a:prstGeom>
              <a:blipFill>
                <a:blip r:embed="rId5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2714D5F4-F1ED-0BF2-70FE-960EA2310BD0}"/>
              </a:ext>
            </a:extLst>
          </p:cNvPr>
          <p:cNvSpPr/>
          <p:nvPr/>
        </p:nvSpPr>
        <p:spPr>
          <a:xfrm>
            <a:off x="4763446" y="2736375"/>
            <a:ext cx="2721154" cy="30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Elemento grafico 14" descr="Bicchiere di frappè con riempimento a tinta unita">
            <a:extLst>
              <a:ext uri="{FF2B5EF4-FFF2-40B4-BE49-F238E27FC236}">
                <a16:creationId xmlns:a16="http://schemas.microsoft.com/office/drawing/2014/main" id="{85AA6564-D914-6159-3DDE-1CD67798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089" y="3863697"/>
            <a:ext cx="578506" cy="578506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24AD6401-0D2D-3092-6CD0-0F76D92BD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212" y="3393507"/>
            <a:ext cx="576000" cy="576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21A8CAA-35C8-67FC-CC16-00374C013E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7299" r="7126" b="16007"/>
          <a:stretch/>
        </p:blipFill>
        <p:spPr>
          <a:xfrm>
            <a:off x="957637" y="1858726"/>
            <a:ext cx="3545761" cy="1958567"/>
          </a:xfrm>
          <a:prstGeom prst="rect">
            <a:avLst/>
          </a:prstGeom>
        </p:spPr>
      </p:pic>
      <p:pic>
        <p:nvPicPr>
          <p:cNvPr id="19" name="Elemento grafico 18" descr="Vino con riempimento a tinta unita">
            <a:extLst>
              <a:ext uri="{FF2B5EF4-FFF2-40B4-BE49-F238E27FC236}">
                <a16:creationId xmlns:a16="http://schemas.microsoft.com/office/drawing/2014/main" id="{6203C328-D169-0E17-4857-1CD91A2357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5212" y="4974166"/>
            <a:ext cx="576000" cy="576000"/>
          </a:xfrm>
          <a:prstGeom prst="rect">
            <a:avLst/>
          </a:prstGeom>
        </p:spPr>
      </p:pic>
      <p:pic>
        <p:nvPicPr>
          <p:cNvPr id="21" name="Elemento grafico 20" descr="Martini con riempimento a tinta unita">
            <a:extLst>
              <a:ext uri="{FF2B5EF4-FFF2-40B4-BE49-F238E27FC236}">
                <a16:creationId xmlns:a16="http://schemas.microsoft.com/office/drawing/2014/main" id="{C93AC7DC-F14A-046B-3279-E06A5AA8C8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2272" y="4974072"/>
            <a:ext cx="576000" cy="576000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D3614D95-239E-1373-3520-AF56A86C9B15}"/>
              </a:ext>
            </a:extLst>
          </p:cNvPr>
          <p:cNvGrpSpPr/>
          <p:nvPr/>
        </p:nvGrpSpPr>
        <p:grpSpPr>
          <a:xfrm>
            <a:off x="607344" y="4926747"/>
            <a:ext cx="3859854" cy="1230803"/>
            <a:chOff x="376518" y="5262072"/>
            <a:chExt cx="3859854" cy="1230803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AB522A84-CA0C-BFD7-1ED7-E46CAF56386B}"/>
                </a:ext>
              </a:extLst>
            </p:cNvPr>
            <p:cNvSpPr txBox="1"/>
            <p:nvPr/>
          </p:nvSpPr>
          <p:spPr>
            <a:xfrm>
              <a:off x="576578" y="5275937"/>
              <a:ext cx="1693286" cy="11772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600" b="1" spc="-5" dirty="0">
                  <a:cs typeface="Calibri"/>
                </a:rPr>
                <a:t>Attributes:</a:t>
              </a:r>
            </a:p>
            <a:p>
              <a:pPr marL="469900" indent="-457200">
                <a:spcBef>
                  <a:spcPts val="100"/>
                </a:spcBef>
                <a:buSzPct val="75000"/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GB" sz="2400" spc="-5" dirty="0">
                  <a:cs typeface="Calibri"/>
                </a:rPr>
                <a:t>Age</a:t>
              </a:r>
            </a:p>
            <a:p>
              <a:pPr marL="469900" indent="-457200">
                <a:spcBef>
                  <a:spcPts val="100"/>
                </a:spcBef>
                <a:buSzPct val="75000"/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GB" sz="2400" spc="-5" dirty="0">
                  <a:cs typeface="Calibri"/>
                </a:rPr>
                <a:t>Gender</a:t>
              </a:r>
            </a:p>
          </p:txBody>
        </p:sp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E3C4D485-B8B3-D15A-1FAB-894FBDC1D7EA}"/>
                </a:ext>
              </a:extLst>
            </p:cNvPr>
            <p:cNvSpPr txBox="1"/>
            <p:nvPr/>
          </p:nvSpPr>
          <p:spPr>
            <a:xfrm>
              <a:off x="2543086" y="5275937"/>
              <a:ext cx="1693286" cy="4129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600" b="1" spc="-5" dirty="0">
                  <a:cs typeface="Calibri"/>
                </a:rPr>
                <a:t>Label: </a:t>
              </a:r>
              <a:r>
                <a:rPr lang="en-GB" sz="2400" spc="-5" dirty="0">
                  <a:cs typeface="Calibri"/>
                </a:rPr>
                <a:t>Drink</a:t>
              </a:r>
              <a:endParaRPr lang="en-GB" sz="2600" spc="-5" dirty="0">
                <a:cs typeface="Calibri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B764364-FC3C-2CE0-0993-F26D1B0D6FC6}"/>
                </a:ext>
              </a:extLst>
            </p:cNvPr>
            <p:cNvSpPr/>
            <p:nvPr/>
          </p:nvSpPr>
          <p:spPr>
            <a:xfrm>
              <a:off x="376518" y="5262072"/>
              <a:ext cx="3859854" cy="12308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Elemento grafico 25" descr="Bicchiere di frappè con riempimento a tinta unita">
              <a:extLst>
                <a:ext uri="{FF2B5EF4-FFF2-40B4-BE49-F238E27FC236}">
                  <a16:creationId xmlns:a16="http://schemas.microsoft.com/office/drawing/2014/main" id="{C528F9CD-071A-20C8-B555-35A9922AD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46009" y="5783470"/>
              <a:ext cx="576000" cy="576000"/>
            </a:xfrm>
            <a:prstGeom prst="rect">
              <a:avLst/>
            </a:prstGeom>
          </p:spPr>
        </p:pic>
        <p:pic>
          <p:nvPicPr>
            <p:cNvPr id="27" name="Elemento grafico 26" descr="Vino con riempimento a tinta unita">
              <a:extLst>
                <a:ext uri="{FF2B5EF4-FFF2-40B4-BE49-F238E27FC236}">
                  <a16:creationId xmlns:a16="http://schemas.microsoft.com/office/drawing/2014/main" id="{00F5A7D3-C59F-240C-D037-49F437B5A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17859" y="5804805"/>
              <a:ext cx="576000" cy="576000"/>
            </a:xfrm>
            <a:prstGeom prst="rect">
              <a:avLst/>
            </a:prstGeom>
          </p:spPr>
        </p:pic>
        <p:pic>
          <p:nvPicPr>
            <p:cNvPr id="28" name="Elemento grafico 27" descr="Martini con riempimento a tinta unita">
              <a:extLst>
                <a:ext uri="{FF2B5EF4-FFF2-40B4-BE49-F238E27FC236}">
                  <a16:creationId xmlns:a16="http://schemas.microsoft.com/office/drawing/2014/main" id="{F67EBB6C-A4B2-1E2E-D8E3-0F299E79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93859" y="5829260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5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Concept Adapting VFDT (CVFDT)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576750" y="6054191"/>
            <a:ext cx="59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G.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L. Spencer, and P.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Mining time-changing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2001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1" y="1531044"/>
            <a:ext cx="8162580" cy="4165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What happens when a </a:t>
            </a:r>
            <a:r>
              <a:rPr lang="en-GB" sz="2400" b="1" spc="-5" dirty="0">
                <a:cs typeface="Calibri"/>
              </a:rPr>
              <a:t>concept drift</a:t>
            </a:r>
            <a:r>
              <a:rPr lang="en-GB" sz="2400" spc="-5" dirty="0">
                <a:cs typeface="Calibri"/>
              </a:rPr>
              <a:t> occurs?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solidFill>
                  <a:srgbClr val="C00000"/>
                </a:solidFill>
                <a:cs typeface="Calibri"/>
              </a:rPr>
              <a:t>The nodes are no longer representative of the current concept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CVFDT keeps its model consistent with a sliding window of w samples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constructs “alternative branches” as preparation for changes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If the alternative branch becomes more accurate, switch of tree branches</a:t>
            </a:r>
            <a:endParaRPr lang="en-GB" sz="2400" b="1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Cons:</a:t>
            </a:r>
            <a:endParaRPr lang="en-GB" sz="2400" spc="-5" dirty="0">
              <a:cs typeface="Calibri"/>
            </a:endParaRP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No theoretical guarantees on the error rate of CVFDT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 is fixed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3CDB34F5-A765-868D-A2B5-426335628B4D}"/>
              </a:ext>
            </a:extLst>
          </p:cNvPr>
          <p:cNvGrpSpPr/>
          <p:nvPr/>
        </p:nvGrpSpPr>
        <p:grpSpPr>
          <a:xfrm>
            <a:off x="9213056" y="1690688"/>
            <a:ext cx="2898942" cy="3852000"/>
            <a:chOff x="9213056" y="1690688"/>
            <a:chExt cx="2898942" cy="3852000"/>
          </a:xfrm>
        </p:grpSpPr>
        <p:pic>
          <p:nvPicPr>
            <p:cNvPr id="2" name="Picture 4" descr="Steam Community :: :: Grut">
              <a:extLst>
                <a:ext uri="{FF2B5EF4-FFF2-40B4-BE49-F238E27FC236}">
                  <a16:creationId xmlns:a16="http://schemas.microsoft.com/office/drawing/2014/main" id="{2E75D6BB-3BDD-E085-AD3D-5A7E383E7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056" y="1791546"/>
              <a:ext cx="2739674" cy="365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D848E52-B5C9-E150-62D7-8C7E0C29F876}"/>
                </a:ext>
              </a:extLst>
            </p:cNvPr>
            <p:cNvSpPr txBox="1"/>
            <p:nvPr/>
          </p:nvSpPr>
          <p:spPr>
            <a:xfrm rot="16200000">
              <a:off x="10070798" y="3501488"/>
              <a:ext cx="3852000" cy="230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src: </a:t>
              </a:r>
              <a:r>
                <a:rPr lang="en-US" sz="1100" dirty="0">
                  <a:hlinkClick r:id="rId4"/>
                </a:rPr>
                <a:t>https://giphy.com/gifs/dance-dancing-groot-JwTqLNfrx4OPe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61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Adaptive Tree (HAT)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108750" y="6054191"/>
            <a:ext cx="6840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A. Bifet, R.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Gavald`a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Adaptive Parameter-free Learning from Evolving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IDA, 2009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1" y="1531044"/>
            <a:ext cx="8297738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Replace frequency statistics counters by estimators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Don’t need a window to store examples, since it maintains the statistics data needed with estimators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Change the way of checking the substitution of alternate subtrees, using  a change detector with theoretical guarantees (ADWIN)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Keeps sliding window consistent with the </a:t>
            </a:r>
            <a:r>
              <a:rPr lang="en-GB" sz="2400" i="1" spc="-5" dirty="0">
                <a:cs typeface="Calibri"/>
              </a:rPr>
              <a:t>no-change hypothesis</a:t>
            </a:r>
            <a:endParaRPr lang="en-GB" sz="2400" b="1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Pro:</a:t>
            </a:r>
            <a:endParaRPr lang="en-GB" sz="2400" spc="-5" dirty="0">
              <a:cs typeface="Calibri"/>
            </a:endParaRP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Theoretical guarantees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No Parameters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B6176AA-6678-DE16-445E-2DD67845E1F4}"/>
              </a:ext>
            </a:extLst>
          </p:cNvPr>
          <p:cNvGrpSpPr/>
          <p:nvPr/>
        </p:nvGrpSpPr>
        <p:grpSpPr>
          <a:xfrm>
            <a:off x="9213056" y="1690688"/>
            <a:ext cx="2898942" cy="3852000"/>
            <a:chOff x="9213056" y="1690688"/>
            <a:chExt cx="2898942" cy="3852000"/>
          </a:xfrm>
        </p:grpSpPr>
        <p:pic>
          <p:nvPicPr>
            <p:cNvPr id="6" name="Picture 4" descr="Steam Community :: :: Grut">
              <a:extLst>
                <a:ext uri="{FF2B5EF4-FFF2-40B4-BE49-F238E27FC236}">
                  <a16:creationId xmlns:a16="http://schemas.microsoft.com/office/drawing/2014/main" id="{2CC0BB36-B255-29DC-E620-222316C63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056" y="1791546"/>
              <a:ext cx="2739674" cy="365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AAD300-88A8-8AB8-5AB3-231DE9DDA916}"/>
                </a:ext>
              </a:extLst>
            </p:cNvPr>
            <p:cNvSpPr txBox="1"/>
            <p:nvPr/>
          </p:nvSpPr>
          <p:spPr>
            <a:xfrm rot="16200000">
              <a:off x="10070798" y="3501488"/>
              <a:ext cx="3852000" cy="230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src: </a:t>
              </a:r>
              <a:r>
                <a:rPr lang="en-US" sz="1100" dirty="0">
                  <a:hlinkClick r:id="rId4"/>
                </a:rPr>
                <a:t>https://giphy.com/gifs/dance-dancing-groot-JwTqLNfrx4OPe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34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CASH problem and AutoML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CASH problem: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C</a:t>
            </a:r>
            <a:r>
              <a:rPr lang="en-GB" sz="2000" spc="-5" dirty="0">
                <a:cs typeface="Calibri"/>
              </a:rPr>
              <a:t>ombined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A</a:t>
            </a:r>
            <a:r>
              <a:rPr lang="en-GB" sz="2000" spc="-5" dirty="0">
                <a:cs typeface="Calibri"/>
              </a:rPr>
              <a:t>lgorithm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S</a:t>
            </a:r>
            <a:r>
              <a:rPr lang="en-GB" sz="2000" spc="-5" dirty="0">
                <a:cs typeface="Calibri"/>
              </a:rPr>
              <a:t>election and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H</a:t>
            </a:r>
            <a:r>
              <a:rPr lang="en-GB" sz="2000" spc="-5" dirty="0">
                <a:cs typeface="Calibri"/>
              </a:rPr>
              <a:t>yperparameter.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AutoML aims to automate the data mining pipeline: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Data cleaning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Feature engineering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Algorithm selection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Hyperparameters tuning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Different implementations with different search</a:t>
            </a:r>
            <a:br>
              <a:rPr lang="en-GB" sz="2000" spc="-5" dirty="0">
                <a:cs typeface="Calibri"/>
              </a:rPr>
            </a:br>
            <a:r>
              <a:rPr lang="en-GB" sz="2000" spc="-5" dirty="0">
                <a:cs typeface="Calibri"/>
              </a:rPr>
              <a:t>spaces and hyperparameter optimizations: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 Weka 2.0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Autosklearn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TPOT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GAMA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H2O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8AFEC8-82C9-33FF-14CD-B78022A5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17" y="2539849"/>
            <a:ext cx="4951641" cy="2787107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EFDD945-0926-97FA-C08F-777F8602C6AD}"/>
              </a:ext>
            </a:extLst>
          </p:cNvPr>
          <p:cNvSpPr txBox="1"/>
          <p:nvPr/>
        </p:nvSpPr>
        <p:spPr>
          <a:xfrm>
            <a:off x="6975937" y="5356077"/>
            <a:ext cx="4320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src: </a:t>
            </a:r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www.pexels.com</a:t>
            </a:r>
            <a:r>
              <a:rPr lang="en-US" sz="1000" dirty="0">
                <a:hlinkClick r:id="rId4"/>
              </a:rPr>
              <a:t>/it-it/</a:t>
            </a:r>
            <a:r>
              <a:rPr lang="en-US" sz="1000" dirty="0" err="1">
                <a:hlinkClick r:id="rId4"/>
              </a:rPr>
              <a:t>foto</a:t>
            </a:r>
            <a:r>
              <a:rPr lang="en-US" sz="1000" dirty="0">
                <a:hlinkClick r:id="rId4"/>
              </a:rPr>
              <a:t>/radio-a-transistor-grigia-e-nera-157557/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98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CASH problem with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374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CASH solution does not consider the adaptation of parameters in an evolving data stream.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Actual applications to a streaming scenario: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Train AutoML only on the first portion of the data stream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Retrain AutoML from scratch after a concept drift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expensive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Large number of parallel trainings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Only consider algorithm selection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83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553996" y="1960010"/>
            <a:ext cx="9084005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7200" dirty="0"/>
              <a:t>SML Classification models</a:t>
            </a:r>
            <a:endParaRPr lang="en-US" sz="72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 err="1"/>
              <a:t>EvoAutoML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naturally adapts the population of algorithms and configurations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avoids expensive retraining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addresses the Online CASH problem by finding the joint algorithm combination and hyperparameter setting that minimizes a predefined loss over a stream of data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considers: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Pipeline structure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Algorithms 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Configuration space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makes predictions by majority voting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81DF6636-180A-34C4-5DC7-A8C83190C24F}"/>
              </a:ext>
            </a:extLst>
          </p:cNvPr>
          <p:cNvSpPr txBox="1"/>
          <p:nvPr/>
        </p:nvSpPr>
        <p:spPr>
          <a:xfrm>
            <a:off x="1631999" y="6054191"/>
            <a:ext cx="892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C.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Kulbach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J. Montiel, M.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Bahri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M.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Heyden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&amp; A. Bifet.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Evolution-Based Online Automated Machine Learning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PAKDD, 2022 </a:t>
            </a:r>
          </a:p>
        </p:txBody>
      </p:sp>
    </p:spTree>
    <p:extLst>
      <p:ext uri="{BB962C8B-B14F-4D97-AF65-F5344CB8AC3E}">
        <p14:creationId xmlns:p14="http://schemas.microsoft.com/office/powerpoint/2010/main" val="162604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21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937626" y="2103438"/>
            <a:ext cx="8316743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3: Stream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Based on Bayes Theorem, where 𝑐 is the class and 𝑑 is the instance to classify: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80B12-E23A-8306-053F-2B321B6808F7}"/>
                  </a:ext>
                </a:extLst>
              </p:cNvPr>
              <p:cNvSpPr txBox="1"/>
              <p:nvPr/>
            </p:nvSpPr>
            <p:spPr>
              <a:xfrm>
                <a:off x="4492964" y="2507902"/>
                <a:ext cx="32060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80B12-E23A-8306-053F-2B321B680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64" y="2507902"/>
                <a:ext cx="3206070" cy="782265"/>
              </a:xfrm>
              <a:prstGeom prst="rect">
                <a:avLst/>
              </a:prstGeom>
              <a:blipFill>
                <a:blip r:embed="rId3"/>
                <a:stretch>
                  <a:fillRect l="-1575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16015272-3E30-1BBC-CC80-479D0A8E88F7}"/>
              </a:ext>
            </a:extLst>
          </p:cNvPr>
          <p:cNvSpPr txBox="1"/>
          <p:nvPr/>
        </p:nvSpPr>
        <p:spPr>
          <a:xfrm>
            <a:off x="950555" y="3621573"/>
            <a:ext cx="104032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probability of observing attribute 𝑎 and the prior probability 𝑃(𝑐):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69DBF3-71CE-6C99-1EA4-82D5D9D6D893}"/>
                  </a:ext>
                </a:extLst>
              </p:cNvPr>
              <p:cNvSpPr txBox="1"/>
              <p:nvPr/>
            </p:nvSpPr>
            <p:spPr>
              <a:xfrm>
                <a:off x="4184170" y="4438611"/>
                <a:ext cx="393601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69DBF3-71CE-6C99-1EA4-82D5D9D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70" y="4438611"/>
                <a:ext cx="3936014" cy="782265"/>
              </a:xfrm>
              <a:prstGeom prst="rect">
                <a:avLst/>
              </a:prstGeom>
              <a:blipFill>
                <a:blip r:embed="rId4"/>
                <a:stretch>
                  <a:fillRect l="-1286" t="-82258" b="-67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8">
            <a:extLst>
              <a:ext uri="{FF2B5EF4-FFF2-40B4-BE49-F238E27FC236}">
                <a16:creationId xmlns:a16="http://schemas.microsoft.com/office/drawing/2014/main" id="{82FCD387-C286-0149-CCA5-8BC6DEB37BD8}"/>
              </a:ext>
            </a:extLst>
          </p:cNvPr>
          <p:cNvSpPr txBox="1"/>
          <p:nvPr/>
        </p:nvSpPr>
        <p:spPr>
          <a:xfrm>
            <a:off x="2292946" y="6054191"/>
            <a:ext cx="7606105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John, G. H., &amp;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Langley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P.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preprint 2013.</a:t>
            </a: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92946" y="6054191"/>
            <a:ext cx="7606105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John, G. H., &amp;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Langley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P.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preprint 2013.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Mean and Variance with a batch of n samples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6015272-3E30-1BBC-CC80-479D0A8E88F7}"/>
              </a:ext>
            </a:extLst>
          </p:cNvPr>
          <p:cNvSpPr txBox="1"/>
          <p:nvPr/>
        </p:nvSpPr>
        <p:spPr>
          <a:xfrm>
            <a:off x="950555" y="3787383"/>
            <a:ext cx="10403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Mean and Variance with a stream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𝟏</a:t>
            </a: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, … ,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𝒊</a:t>
            </a: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, … ,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𝒏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6AD8839-7081-BABE-300F-0FB99C764A45}"/>
              </a:ext>
            </a:extLst>
          </p:cNvPr>
          <p:cNvGrpSpPr/>
          <p:nvPr/>
        </p:nvGrpSpPr>
        <p:grpSpPr>
          <a:xfrm>
            <a:off x="2730218" y="2419007"/>
            <a:ext cx="6731562" cy="1010598"/>
            <a:chOff x="2546321" y="2357802"/>
            <a:chExt cx="6731562" cy="1010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2EE40E2-1A28-DB69-B2EB-2DC42877FE62}"/>
                    </a:ext>
                  </a:extLst>
                </p:cNvPr>
                <p:cNvSpPr txBox="1"/>
                <p:nvPr/>
              </p:nvSpPr>
              <p:spPr>
                <a:xfrm>
                  <a:off x="2546321" y="2357802"/>
                  <a:ext cx="1962845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2EE40E2-1A28-DB69-B2EB-2DC42877F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321" y="2357802"/>
                  <a:ext cx="1962845" cy="1008225"/>
                </a:xfrm>
                <a:prstGeom prst="rect">
                  <a:avLst/>
                </a:prstGeom>
                <a:blipFill>
                  <a:blip r:embed="rId3"/>
                  <a:stretch>
                    <a:fillRect l="-1935" t="-121250" r="-21290" b="-18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A73702A-5C54-A2F6-4158-497B209DE635}"/>
                    </a:ext>
                  </a:extLst>
                </p:cNvPr>
                <p:cNvSpPr txBox="1"/>
                <p:nvPr/>
              </p:nvSpPr>
              <p:spPr>
                <a:xfrm>
                  <a:off x="5725051" y="2360175"/>
                  <a:ext cx="3552832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A73702A-5C54-A2F6-4158-497B209DE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051" y="2360175"/>
                  <a:ext cx="3552832" cy="1008225"/>
                </a:xfrm>
                <a:prstGeom prst="rect">
                  <a:avLst/>
                </a:prstGeom>
                <a:blipFill>
                  <a:blip r:embed="rId4"/>
                  <a:stretch>
                    <a:fillRect l="-714" t="-119753" r="-357" b="-17901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020C28-7537-E197-EE1D-368CEA1BCBFF}"/>
              </a:ext>
            </a:extLst>
          </p:cNvPr>
          <p:cNvGrpSpPr/>
          <p:nvPr/>
        </p:nvGrpSpPr>
        <p:grpSpPr>
          <a:xfrm>
            <a:off x="2730218" y="4587394"/>
            <a:ext cx="6404216" cy="1110497"/>
            <a:chOff x="2519775" y="4651543"/>
            <a:chExt cx="6404216" cy="1110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BF10659-F6EE-90DA-9A59-DA59630AFCE6}"/>
                    </a:ext>
                  </a:extLst>
                </p:cNvPr>
                <p:cNvSpPr txBox="1"/>
                <p:nvPr/>
              </p:nvSpPr>
              <p:spPr>
                <a:xfrm>
                  <a:off x="2519775" y="4692291"/>
                  <a:ext cx="1989391" cy="10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BF10659-F6EE-90DA-9A59-DA59630AF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775" y="4692291"/>
                  <a:ext cx="1989391" cy="1001749"/>
                </a:xfrm>
                <a:prstGeom prst="rect">
                  <a:avLst/>
                </a:prstGeom>
                <a:blipFill>
                  <a:blip r:embed="rId5"/>
                  <a:stretch>
                    <a:fillRect l="-1911" t="-3750" r="-637" b="-875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D20E1B60-CDB4-8CC6-5DCF-F3336F8C3086}"/>
                    </a:ext>
                  </a:extLst>
                </p:cNvPr>
                <p:cNvSpPr txBox="1"/>
                <p:nvPr/>
              </p:nvSpPr>
              <p:spPr>
                <a:xfrm>
                  <a:off x="5665983" y="4651543"/>
                  <a:ext cx="3258008" cy="11104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D20E1B60-CDB4-8CC6-5DCF-F3336F8C3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983" y="4651543"/>
                  <a:ext cx="3258008" cy="1110497"/>
                </a:xfrm>
                <a:prstGeom prst="rect">
                  <a:avLst/>
                </a:prstGeom>
                <a:blipFill>
                  <a:blip r:embed="rId6"/>
                  <a:stretch>
                    <a:fillRect l="-1550" t="-2273" r="-2713" b="-795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Neighbours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most common label of the </a:t>
            </a:r>
            <a:r>
              <a:rPr lang="en-GB" sz="2400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instances closer to a new instance  determines its label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distance between instances is calculated (commonly) using the Euclidean Distance: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157054-2985-E8F0-92F5-EFB6F8CF5826}"/>
                  </a:ext>
                </a:extLst>
              </p:cNvPr>
              <p:cNvSpPr txBox="1"/>
              <p:nvPr/>
            </p:nvSpPr>
            <p:spPr>
              <a:xfrm>
                <a:off x="1559956" y="3330691"/>
                <a:ext cx="3556230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157054-2985-E8F0-92F5-EFB6F8CF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56" y="3330691"/>
                <a:ext cx="3556230" cy="1091196"/>
              </a:xfrm>
              <a:prstGeom prst="rect">
                <a:avLst/>
              </a:prstGeom>
              <a:blipFill>
                <a:blip r:embed="rId3"/>
                <a:stretch>
                  <a:fillRect l="-1423" t="-108140" r="-356" b="-168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2F39CFB1-ADBE-699C-C192-6369D90055F3}"/>
              </a:ext>
            </a:extLst>
          </p:cNvPr>
          <p:cNvGrpSpPr/>
          <p:nvPr/>
        </p:nvGrpSpPr>
        <p:grpSpPr>
          <a:xfrm>
            <a:off x="6995982" y="3176839"/>
            <a:ext cx="2879189" cy="2780457"/>
            <a:chOff x="6720229" y="3048116"/>
            <a:chExt cx="2879189" cy="2780457"/>
          </a:xfrm>
        </p:grpSpPr>
        <p:grpSp>
          <p:nvGrpSpPr>
            <p:cNvPr id="10" name="object 10">
              <a:extLst>
                <a:ext uri="{FF2B5EF4-FFF2-40B4-BE49-F238E27FC236}">
                  <a16:creationId xmlns:a16="http://schemas.microsoft.com/office/drawing/2014/main" id="{9099B448-0CF3-C67C-B879-36D2DD20D6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229" y="3048116"/>
              <a:ext cx="2848824" cy="2347681"/>
              <a:chOff x="5691793" y="2319978"/>
              <a:chExt cx="2140585" cy="1764030"/>
            </a:xfrm>
          </p:grpSpPr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0E1C5344-D320-4552-F809-9EDD2626F339}"/>
                  </a:ext>
                </a:extLst>
              </p:cNvPr>
              <p:cNvSpPr/>
              <p:nvPr/>
            </p:nvSpPr>
            <p:spPr>
              <a:xfrm>
                <a:off x="5765679" y="2319978"/>
                <a:ext cx="0" cy="1188085"/>
              </a:xfrm>
              <a:custGeom>
                <a:avLst/>
                <a:gdLst/>
                <a:ahLst/>
                <a:cxnLst/>
                <a:rect l="l" t="t" r="r" b="b"/>
                <a:pathLst>
                  <a:path h="1188085">
                    <a:moveTo>
                      <a:pt x="0" y="1187822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89A17C83-1DBB-EC67-8EBF-69AF98007A89}"/>
                  </a:ext>
                </a:extLst>
              </p:cNvPr>
              <p:cNvSpPr/>
              <p:nvPr/>
            </p:nvSpPr>
            <p:spPr>
              <a:xfrm>
                <a:off x="5691793" y="3421602"/>
                <a:ext cx="18605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60550">
                    <a:moveTo>
                      <a:pt x="0" y="0"/>
                    </a:moveTo>
                    <a:lnTo>
                      <a:pt x="1859998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04D8D29C-42C5-8450-2526-A75B1EFE7261}"/>
                  </a:ext>
                </a:extLst>
              </p:cNvPr>
              <p:cNvSpPr/>
              <p:nvPr/>
            </p:nvSpPr>
            <p:spPr>
              <a:xfrm>
                <a:off x="6188764" y="273631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54117" y="0"/>
                    </a:moveTo>
                    <a:lnTo>
                      <a:pt x="33752" y="3985"/>
                    </a:lnTo>
                    <a:lnTo>
                      <a:pt x="15850" y="15942"/>
                    </a:lnTo>
                    <a:lnTo>
                      <a:pt x="3962" y="33947"/>
                    </a:lnTo>
                    <a:lnTo>
                      <a:pt x="0" y="54429"/>
                    </a:lnTo>
                    <a:lnTo>
                      <a:pt x="3962" y="74912"/>
                    </a:lnTo>
                    <a:lnTo>
                      <a:pt x="15850" y="92917"/>
                    </a:lnTo>
                    <a:lnTo>
                      <a:pt x="33752" y="104874"/>
                    </a:lnTo>
                    <a:lnTo>
                      <a:pt x="54117" y="108859"/>
                    </a:lnTo>
                    <a:lnTo>
                      <a:pt x="74481" y="104874"/>
                    </a:lnTo>
                    <a:lnTo>
                      <a:pt x="92383" y="92917"/>
                    </a:lnTo>
                    <a:lnTo>
                      <a:pt x="104272" y="74912"/>
                    </a:lnTo>
                    <a:lnTo>
                      <a:pt x="108234" y="54429"/>
                    </a:lnTo>
                    <a:lnTo>
                      <a:pt x="104272" y="33947"/>
                    </a:lnTo>
                    <a:lnTo>
                      <a:pt x="92383" y="15942"/>
                    </a:lnTo>
                    <a:lnTo>
                      <a:pt x="74481" y="3985"/>
                    </a:lnTo>
                    <a:lnTo>
                      <a:pt x="54117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B0E1BD6F-48D9-64E4-5291-D79572B5780D}"/>
                  </a:ext>
                </a:extLst>
              </p:cNvPr>
              <p:cNvSpPr/>
              <p:nvPr/>
            </p:nvSpPr>
            <p:spPr>
              <a:xfrm>
                <a:off x="6188764" y="273631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92384" y="15942"/>
                    </a:moveTo>
                    <a:lnTo>
                      <a:pt x="104272" y="33947"/>
                    </a:lnTo>
                    <a:lnTo>
                      <a:pt x="108234" y="54429"/>
                    </a:lnTo>
                    <a:lnTo>
                      <a:pt x="104272" y="74911"/>
                    </a:lnTo>
                    <a:lnTo>
                      <a:pt x="92384" y="92917"/>
                    </a:lnTo>
                    <a:lnTo>
                      <a:pt x="74481" y="104874"/>
                    </a:lnTo>
                    <a:lnTo>
                      <a:pt x="54117" y="108859"/>
                    </a:lnTo>
                    <a:lnTo>
                      <a:pt x="33752" y="104874"/>
                    </a:lnTo>
                    <a:lnTo>
                      <a:pt x="15850" y="92917"/>
                    </a:lnTo>
                    <a:lnTo>
                      <a:pt x="3962" y="74911"/>
                    </a:lnTo>
                    <a:lnTo>
                      <a:pt x="0" y="54429"/>
                    </a:lnTo>
                    <a:lnTo>
                      <a:pt x="3962" y="33947"/>
                    </a:lnTo>
                    <a:lnTo>
                      <a:pt x="15850" y="15942"/>
                    </a:lnTo>
                    <a:lnTo>
                      <a:pt x="33752" y="3985"/>
                    </a:lnTo>
                    <a:lnTo>
                      <a:pt x="54117" y="0"/>
                    </a:lnTo>
                    <a:lnTo>
                      <a:pt x="74481" y="3985"/>
                    </a:lnTo>
                    <a:lnTo>
                      <a:pt x="92384" y="1594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>
                <a:extLst>
                  <a:ext uri="{FF2B5EF4-FFF2-40B4-BE49-F238E27FC236}">
                    <a16:creationId xmlns:a16="http://schemas.microsoft.com/office/drawing/2014/main" id="{35D4A4F7-1E46-3C6F-B646-A7ACF0607DB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68911" y="2856382"/>
                <a:ext cx="114390" cy="115015"/>
              </a:xfrm>
              <a:prstGeom prst="rect">
                <a:avLst/>
              </a:prstGeom>
            </p:spPr>
          </p:pic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AB96EB4-43DE-83C6-A263-586A04CB7EAA}"/>
                  </a:ext>
                </a:extLst>
              </p:cNvPr>
              <p:cNvSpPr/>
              <p:nvPr/>
            </p:nvSpPr>
            <p:spPr>
              <a:xfrm>
                <a:off x="6066256" y="285945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54117" y="0"/>
                    </a:moveTo>
                    <a:lnTo>
                      <a:pt x="33752" y="3985"/>
                    </a:lnTo>
                    <a:lnTo>
                      <a:pt x="15850" y="15942"/>
                    </a:lnTo>
                    <a:lnTo>
                      <a:pt x="3962" y="33948"/>
                    </a:lnTo>
                    <a:lnTo>
                      <a:pt x="0" y="54429"/>
                    </a:lnTo>
                    <a:lnTo>
                      <a:pt x="3962" y="74912"/>
                    </a:lnTo>
                    <a:lnTo>
                      <a:pt x="15850" y="92918"/>
                    </a:lnTo>
                    <a:lnTo>
                      <a:pt x="33752" y="104874"/>
                    </a:lnTo>
                    <a:lnTo>
                      <a:pt x="54117" y="108860"/>
                    </a:lnTo>
                    <a:lnTo>
                      <a:pt x="74482" y="104874"/>
                    </a:lnTo>
                    <a:lnTo>
                      <a:pt x="92384" y="92918"/>
                    </a:lnTo>
                    <a:lnTo>
                      <a:pt x="104272" y="74912"/>
                    </a:lnTo>
                    <a:lnTo>
                      <a:pt x="108234" y="54429"/>
                    </a:lnTo>
                    <a:lnTo>
                      <a:pt x="104272" y="33948"/>
                    </a:lnTo>
                    <a:lnTo>
                      <a:pt x="92384" y="15942"/>
                    </a:lnTo>
                    <a:lnTo>
                      <a:pt x="74482" y="3985"/>
                    </a:lnTo>
                    <a:lnTo>
                      <a:pt x="54117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>
                <a:extLst>
                  <a:ext uri="{FF2B5EF4-FFF2-40B4-BE49-F238E27FC236}">
                    <a16:creationId xmlns:a16="http://schemas.microsoft.com/office/drawing/2014/main" id="{593A1368-7B64-EFC6-6119-08B0505A6C7B}"/>
                  </a:ext>
                </a:extLst>
              </p:cNvPr>
              <p:cNvSpPr/>
              <p:nvPr/>
            </p:nvSpPr>
            <p:spPr>
              <a:xfrm>
                <a:off x="6066256" y="285945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92384" y="15942"/>
                    </a:moveTo>
                    <a:lnTo>
                      <a:pt x="104272" y="33947"/>
                    </a:lnTo>
                    <a:lnTo>
                      <a:pt x="108234" y="54429"/>
                    </a:lnTo>
                    <a:lnTo>
                      <a:pt x="104272" y="74911"/>
                    </a:lnTo>
                    <a:lnTo>
                      <a:pt x="92384" y="92917"/>
                    </a:lnTo>
                    <a:lnTo>
                      <a:pt x="74481" y="104874"/>
                    </a:lnTo>
                    <a:lnTo>
                      <a:pt x="54117" y="108859"/>
                    </a:lnTo>
                    <a:lnTo>
                      <a:pt x="33752" y="104874"/>
                    </a:lnTo>
                    <a:lnTo>
                      <a:pt x="15850" y="92917"/>
                    </a:lnTo>
                    <a:lnTo>
                      <a:pt x="3962" y="74911"/>
                    </a:lnTo>
                    <a:lnTo>
                      <a:pt x="0" y="54429"/>
                    </a:lnTo>
                    <a:lnTo>
                      <a:pt x="3962" y="33947"/>
                    </a:lnTo>
                    <a:lnTo>
                      <a:pt x="15850" y="15942"/>
                    </a:lnTo>
                    <a:lnTo>
                      <a:pt x="33752" y="3985"/>
                    </a:lnTo>
                    <a:lnTo>
                      <a:pt x="54117" y="0"/>
                    </a:lnTo>
                    <a:lnTo>
                      <a:pt x="74481" y="3985"/>
                    </a:lnTo>
                    <a:lnTo>
                      <a:pt x="92384" y="1594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>
                <a:extLst>
                  <a:ext uri="{FF2B5EF4-FFF2-40B4-BE49-F238E27FC236}">
                    <a16:creationId xmlns:a16="http://schemas.microsoft.com/office/drawing/2014/main" id="{0188D966-3463-2AC6-8FBC-5ADBE9ADE4A5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13658" y="2536214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19" name="object 19">
                <a:extLst>
                  <a:ext uri="{FF2B5EF4-FFF2-40B4-BE49-F238E27FC236}">
                    <a16:creationId xmlns:a16="http://schemas.microsoft.com/office/drawing/2014/main" id="{00A54CF5-5A5F-ED74-DF85-1AEA9B4936A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63178" y="2487203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1" name="object 20">
                <a:extLst>
                  <a:ext uri="{FF2B5EF4-FFF2-40B4-BE49-F238E27FC236}">
                    <a16:creationId xmlns:a16="http://schemas.microsoft.com/office/drawing/2014/main" id="{B1B2C956-7326-0B2B-5639-8499176EB39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69122" y="2536214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2" name="object 21">
                <a:extLst>
                  <a:ext uri="{FF2B5EF4-FFF2-40B4-BE49-F238E27FC236}">
                    <a16:creationId xmlns:a16="http://schemas.microsoft.com/office/drawing/2014/main" id="{BC98E43E-C31C-BF52-3FF2-07994AB8A078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09247" y="2408637"/>
                <a:ext cx="114390" cy="115015"/>
              </a:xfrm>
              <a:prstGeom prst="rect">
                <a:avLst/>
              </a:prstGeom>
            </p:spPr>
          </p:pic>
          <p:pic>
            <p:nvPicPr>
              <p:cNvPr id="23" name="object 22">
                <a:extLst>
                  <a:ext uri="{FF2B5EF4-FFF2-40B4-BE49-F238E27FC236}">
                    <a16:creationId xmlns:a16="http://schemas.microsoft.com/office/drawing/2014/main" id="{0E3455DF-11F4-27AF-56DC-437E13DE9AF5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53833" y="2628570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4" name="object 23">
                <a:extLst>
                  <a:ext uri="{FF2B5EF4-FFF2-40B4-BE49-F238E27FC236}">
                    <a16:creationId xmlns:a16="http://schemas.microsoft.com/office/drawing/2014/main" id="{8714B532-D9EC-DB1F-DFDF-ECA3F1E4036A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04368" y="2898548"/>
                <a:ext cx="1227441" cy="1185312"/>
              </a:xfrm>
              <a:prstGeom prst="rect">
                <a:avLst/>
              </a:prstGeom>
            </p:spPr>
          </p:pic>
        </p:grp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C15EC721-27D0-755B-8F68-E8FC889EA372}"/>
                </a:ext>
              </a:extLst>
            </p:cNvPr>
            <p:cNvSpPr txBox="1"/>
            <p:nvPr/>
          </p:nvSpPr>
          <p:spPr>
            <a:xfrm>
              <a:off x="7823706" y="5022958"/>
              <a:ext cx="1558925" cy="249427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65"/>
                </a:spcBef>
              </a:pPr>
              <a:r>
                <a:rPr sz="1400" spc="-5" dirty="0">
                  <a:latin typeface="Calibri"/>
                  <a:cs typeface="Calibri"/>
                </a:rPr>
                <a:t>New</a:t>
              </a:r>
              <a:r>
                <a:rPr sz="1400" spc="-35" dirty="0">
                  <a:latin typeface="Calibri"/>
                  <a:cs typeface="Calibri"/>
                </a:rPr>
                <a:t> </a:t>
              </a:r>
              <a:r>
                <a:rPr sz="1400" spc="-5" dirty="0">
                  <a:latin typeface="Calibri"/>
                  <a:cs typeface="Calibri"/>
                </a:rPr>
                <a:t>Instance</a:t>
              </a:r>
              <a:endParaRPr sz="1400" dirty="0">
                <a:latin typeface="Calibri"/>
                <a:cs typeface="Calibri"/>
              </a:endParaRPr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89277A-A6E6-8972-510A-5350241D1AEF}"/>
                </a:ext>
              </a:extLst>
            </p:cNvPr>
            <p:cNvGrpSpPr/>
            <p:nvPr/>
          </p:nvGrpSpPr>
          <p:grpSpPr>
            <a:xfrm>
              <a:off x="7749655" y="5280887"/>
              <a:ext cx="1849763" cy="547686"/>
              <a:chOff x="9460476" y="5398431"/>
              <a:chExt cx="1849763" cy="547686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F9F4A114-A387-B449-18B6-1976B6D8D189}"/>
                  </a:ext>
                </a:extLst>
              </p:cNvPr>
              <p:cNvGrpSpPr/>
              <p:nvPr/>
            </p:nvGrpSpPr>
            <p:grpSpPr>
              <a:xfrm>
                <a:off x="9568296" y="5703547"/>
                <a:ext cx="1741943" cy="242570"/>
                <a:chOff x="7406417" y="5326427"/>
                <a:chExt cx="1741943" cy="242570"/>
              </a:xfrm>
            </p:grpSpPr>
            <p:pic>
              <p:nvPicPr>
                <p:cNvPr id="26" name="object 25">
                  <a:extLst>
                    <a:ext uri="{FF2B5EF4-FFF2-40B4-BE49-F238E27FC236}">
                      <a16:creationId xmlns:a16="http://schemas.microsoft.com/office/drawing/2014/main" id="{856837F0-B952-150A-33E2-55FD91570ECF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981177" y="5366034"/>
                  <a:ext cx="143216" cy="143999"/>
                </a:xfrm>
                <a:prstGeom prst="rect">
                  <a:avLst/>
                </a:prstGeom>
              </p:spPr>
            </p:pic>
            <p:sp>
              <p:nvSpPr>
                <p:cNvPr id="27" name="object 26">
                  <a:extLst>
                    <a:ext uri="{FF2B5EF4-FFF2-40B4-BE49-F238E27FC236}">
                      <a16:creationId xmlns:a16="http://schemas.microsoft.com/office/drawing/2014/main" id="{D19CC23E-C3A8-89A1-FB04-584C9D9C8E48}"/>
                    </a:ext>
                  </a:extLst>
                </p:cNvPr>
                <p:cNvSpPr txBox="1"/>
                <p:nvPr/>
              </p:nvSpPr>
              <p:spPr>
                <a:xfrm>
                  <a:off x="7406417" y="5326427"/>
                  <a:ext cx="537845" cy="242570"/>
                </a:xfrm>
                <a:prstGeom prst="rect">
                  <a:avLst/>
                </a:prstGeom>
              </p:spPr>
              <p:txBody>
                <a:bodyPr vert="horz" wrap="square" lIns="0" tIns="38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0"/>
                    </a:spcBef>
                  </a:pPr>
                  <a:r>
                    <a:rPr sz="1400" spc="-5" dirty="0">
                      <a:latin typeface="Calibri"/>
                      <a:cs typeface="Calibri"/>
                    </a:rPr>
                    <a:t>Predict</a:t>
                  </a:r>
                  <a:endParaRPr sz="1400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28" name="object 27">
                  <a:extLst>
                    <a:ext uri="{FF2B5EF4-FFF2-40B4-BE49-F238E27FC236}">
                      <a16:creationId xmlns:a16="http://schemas.microsoft.com/office/drawing/2014/main" id="{34AD8977-8887-2902-7957-E952948CFD19}"/>
                    </a:ext>
                  </a:extLst>
                </p:cNvPr>
                <p:cNvSpPr txBox="1"/>
                <p:nvPr/>
              </p:nvSpPr>
              <p:spPr>
                <a:xfrm>
                  <a:off x="8196495" y="5326427"/>
                  <a:ext cx="951865" cy="242570"/>
                </a:xfrm>
                <a:prstGeom prst="rect">
                  <a:avLst/>
                </a:prstGeom>
              </p:spPr>
              <p:txBody>
                <a:bodyPr vert="horz" wrap="square" lIns="0" tIns="38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0"/>
                    </a:spcBef>
                  </a:pPr>
                  <a:r>
                    <a:rPr sz="1400" dirty="0">
                      <a:latin typeface="Calibri"/>
                      <a:cs typeface="Calibri"/>
                    </a:rPr>
                    <a:t>as</a:t>
                  </a:r>
                  <a:r>
                    <a:rPr sz="1400" spc="-40" dirty="0">
                      <a:latin typeface="Calibri"/>
                      <a:cs typeface="Calibri"/>
                    </a:rPr>
                    <a:t> </a:t>
                  </a:r>
                  <a:r>
                    <a:rPr sz="1400" spc="-5" dirty="0">
                      <a:latin typeface="Calibri"/>
                      <a:cs typeface="Calibri"/>
                    </a:rPr>
                    <a:t>class</a:t>
                  </a:r>
                  <a:r>
                    <a:rPr sz="1400" spc="-40" dirty="0">
                      <a:latin typeface="Calibri"/>
                      <a:cs typeface="Calibri"/>
                    </a:rPr>
                    <a:t> </a:t>
                  </a:r>
                  <a:r>
                    <a:rPr sz="1400" dirty="0">
                      <a:latin typeface="Calibri"/>
                      <a:cs typeface="Calibri"/>
                    </a:rPr>
                    <a:t>label</a:t>
                  </a:r>
                </a:p>
              </p:txBody>
            </p:sp>
          </p:grp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21233B5-5063-BE27-F57D-FF2DE17F2352}"/>
                  </a:ext>
                </a:extLst>
              </p:cNvPr>
              <p:cNvSpPr txBox="1"/>
              <p:nvPr/>
            </p:nvSpPr>
            <p:spPr>
              <a:xfrm>
                <a:off x="9460476" y="5398431"/>
                <a:ext cx="17236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lang="en-GB" sz="1400" dirty="0">
                    <a:latin typeface="Calibri"/>
                    <a:cs typeface="Calibri"/>
                  </a:rPr>
                  <a:t>3</a:t>
                </a:r>
                <a:r>
                  <a:rPr lang="en-GB" sz="1400" spc="-15" dirty="0">
                    <a:latin typeface="Calibri"/>
                    <a:cs typeface="Calibri"/>
                  </a:rPr>
                  <a:t> </a:t>
                </a:r>
                <a:r>
                  <a:rPr lang="en-GB" sz="1400" spc="-5" dirty="0">
                    <a:latin typeface="Calibri"/>
                    <a:cs typeface="Calibri"/>
                  </a:rPr>
                  <a:t>nearest</a:t>
                </a:r>
                <a:r>
                  <a:rPr lang="en-GB" sz="1400" spc="-15" dirty="0">
                    <a:latin typeface="Calibri"/>
                    <a:cs typeface="Calibri"/>
                  </a:rPr>
                  <a:t> </a:t>
                </a:r>
                <a:r>
                  <a:rPr lang="en-GB" sz="1400" spc="-5" dirty="0">
                    <a:latin typeface="Calibri"/>
                    <a:cs typeface="Calibri"/>
                  </a:rPr>
                  <a:t>neighbours</a:t>
                </a:r>
                <a:endParaRPr lang="en-GB" sz="1400" dirty="0">
                  <a:latin typeface="Calibri"/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K-Nearest Neighbours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a fixed size sliding window to save the instances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6A89A8DE-D90D-9C15-ED11-10842E2F81D5}"/>
              </a:ext>
            </a:extLst>
          </p:cNvPr>
          <p:cNvGrpSpPr/>
          <p:nvPr/>
        </p:nvGrpSpPr>
        <p:grpSpPr>
          <a:xfrm>
            <a:off x="1758198" y="2689115"/>
            <a:ext cx="3032866" cy="2463526"/>
            <a:chOff x="1758198" y="2689115"/>
            <a:chExt cx="3032866" cy="2463526"/>
          </a:xfrm>
        </p:grpSpPr>
        <p:grpSp>
          <p:nvGrpSpPr>
            <p:cNvPr id="47" name="object 4">
              <a:extLst>
                <a:ext uri="{FF2B5EF4-FFF2-40B4-BE49-F238E27FC236}">
                  <a16:creationId xmlns:a16="http://schemas.microsoft.com/office/drawing/2014/main" id="{3A78EEBB-9093-A380-CF5D-5364470891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8198" y="2689115"/>
              <a:ext cx="3032866" cy="2280683"/>
              <a:chOff x="984808" y="1541048"/>
              <a:chExt cx="2393950" cy="1800225"/>
            </a:xfrm>
          </p:grpSpPr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7E4777C7-14F7-9966-7431-B4C5ECAB94C2}"/>
                  </a:ext>
                </a:extLst>
              </p:cNvPr>
              <p:cNvSpPr/>
              <p:nvPr/>
            </p:nvSpPr>
            <p:spPr>
              <a:xfrm>
                <a:off x="1096754" y="1541048"/>
                <a:ext cx="0" cy="1800225"/>
              </a:xfrm>
              <a:custGeom>
                <a:avLst/>
                <a:gdLst/>
                <a:ahLst/>
                <a:cxnLst/>
                <a:rect l="l" t="t" r="r" b="b"/>
                <a:pathLst>
                  <a:path h="1800225">
                    <a:moveTo>
                      <a:pt x="0" y="1799721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6">
                <a:extLst>
                  <a:ext uri="{FF2B5EF4-FFF2-40B4-BE49-F238E27FC236}">
                    <a16:creationId xmlns:a16="http://schemas.microsoft.com/office/drawing/2014/main" id="{F97613EE-364E-5BD6-59F4-8D3015CD2D54}"/>
                  </a:ext>
                </a:extLst>
              </p:cNvPr>
              <p:cNvSpPr/>
              <p:nvPr/>
            </p:nvSpPr>
            <p:spPr>
              <a:xfrm>
                <a:off x="984808" y="3210166"/>
                <a:ext cx="23939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93950">
                    <a:moveTo>
                      <a:pt x="0" y="0"/>
                    </a:moveTo>
                    <a:lnTo>
                      <a:pt x="239365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7">
                <a:extLst>
                  <a:ext uri="{FF2B5EF4-FFF2-40B4-BE49-F238E27FC236}">
                    <a16:creationId xmlns:a16="http://schemas.microsoft.com/office/drawing/2014/main" id="{2BC7DE03-E1B3-7046-4ACD-24115EF0431D}"/>
                  </a:ext>
                </a:extLst>
              </p:cNvPr>
              <p:cNvSpPr/>
              <p:nvPr/>
            </p:nvSpPr>
            <p:spPr>
              <a:xfrm>
                <a:off x="1448594" y="2171863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81995" y="0"/>
                    </a:moveTo>
                    <a:lnTo>
                      <a:pt x="51140" y="6038"/>
                    </a:lnTo>
                    <a:lnTo>
                      <a:pt x="24015" y="24154"/>
                    </a:lnTo>
                    <a:lnTo>
                      <a:pt x="6003" y="51436"/>
                    </a:lnTo>
                    <a:lnTo>
                      <a:pt x="0" y="82469"/>
                    </a:lnTo>
                    <a:lnTo>
                      <a:pt x="6003" y="113502"/>
                    </a:lnTo>
                    <a:lnTo>
                      <a:pt x="24015" y="140783"/>
                    </a:lnTo>
                    <a:lnTo>
                      <a:pt x="51140" y="158899"/>
                    </a:lnTo>
                    <a:lnTo>
                      <a:pt x="81995" y="164937"/>
                    </a:lnTo>
                    <a:lnTo>
                      <a:pt x="112850" y="158899"/>
                    </a:lnTo>
                    <a:lnTo>
                      <a:pt x="139975" y="140783"/>
                    </a:lnTo>
                    <a:lnTo>
                      <a:pt x="157986" y="113502"/>
                    </a:lnTo>
                    <a:lnTo>
                      <a:pt x="163991" y="82469"/>
                    </a:lnTo>
                    <a:lnTo>
                      <a:pt x="157986" y="51436"/>
                    </a:lnTo>
                    <a:lnTo>
                      <a:pt x="139975" y="24154"/>
                    </a:lnTo>
                    <a:lnTo>
                      <a:pt x="112850" y="6038"/>
                    </a:lnTo>
                    <a:lnTo>
                      <a:pt x="81995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8">
                <a:extLst>
                  <a:ext uri="{FF2B5EF4-FFF2-40B4-BE49-F238E27FC236}">
                    <a16:creationId xmlns:a16="http://schemas.microsoft.com/office/drawing/2014/main" id="{2954B5F3-0272-E35C-46B2-B82C7D1E0295}"/>
                  </a:ext>
                </a:extLst>
              </p:cNvPr>
              <p:cNvSpPr/>
              <p:nvPr/>
            </p:nvSpPr>
            <p:spPr>
              <a:xfrm>
                <a:off x="1448594" y="2171863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139974" y="24154"/>
                    </a:moveTo>
                    <a:lnTo>
                      <a:pt x="157986" y="51435"/>
                    </a:lnTo>
                    <a:lnTo>
                      <a:pt x="163990" y="82468"/>
                    </a:lnTo>
                    <a:lnTo>
                      <a:pt x="157986" y="113502"/>
                    </a:lnTo>
                    <a:lnTo>
                      <a:pt x="139974" y="140783"/>
                    </a:lnTo>
                    <a:lnTo>
                      <a:pt x="112849" y="158899"/>
                    </a:lnTo>
                    <a:lnTo>
                      <a:pt x="81994" y="164937"/>
                    </a:lnTo>
                    <a:lnTo>
                      <a:pt x="51139" y="158899"/>
                    </a:lnTo>
                    <a:lnTo>
                      <a:pt x="24015" y="140783"/>
                    </a:lnTo>
                    <a:lnTo>
                      <a:pt x="6003" y="113502"/>
                    </a:lnTo>
                    <a:lnTo>
                      <a:pt x="0" y="82468"/>
                    </a:lnTo>
                    <a:lnTo>
                      <a:pt x="6003" y="51435"/>
                    </a:lnTo>
                    <a:lnTo>
                      <a:pt x="24015" y="24154"/>
                    </a:lnTo>
                    <a:lnTo>
                      <a:pt x="51139" y="6038"/>
                    </a:lnTo>
                    <a:lnTo>
                      <a:pt x="81994" y="0"/>
                    </a:lnTo>
                    <a:lnTo>
                      <a:pt x="112849" y="6038"/>
                    </a:lnTo>
                    <a:lnTo>
                      <a:pt x="139974" y="24154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9">
                <a:extLst>
                  <a:ext uri="{FF2B5EF4-FFF2-40B4-BE49-F238E27FC236}">
                    <a16:creationId xmlns:a16="http://schemas.microsoft.com/office/drawing/2014/main" id="{1F503C03-2256-8792-21A7-FC56028883B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73056" y="2353776"/>
                <a:ext cx="173318" cy="174265"/>
              </a:xfrm>
              <a:prstGeom prst="rect">
                <a:avLst/>
              </a:prstGeom>
            </p:spPr>
          </p:pic>
          <p:sp>
            <p:nvSpPr>
              <p:cNvPr id="53" name="object 10">
                <a:extLst>
                  <a:ext uri="{FF2B5EF4-FFF2-40B4-BE49-F238E27FC236}">
                    <a16:creationId xmlns:a16="http://schemas.microsoft.com/office/drawing/2014/main" id="{098F7AF1-38C6-BBED-8070-56A7C5E2F5DB}"/>
                  </a:ext>
                </a:extLst>
              </p:cNvPr>
              <p:cNvSpPr/>
              <p:nvPr/>
            </p:nvSpPr>
            <p:spPr>
              <a:xfrm>
                <a:off x="1262976" y="2358439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81995" y="0"/>
                    </a:moveTo>
                    <a:lnTo>
                      <a:pt x="51140" y="6038"/>
                    </a:lnTo>
                    <a:lnTo>
                      <a:pt x="24015" y="24155"/>
                    </a:lnTo>
                    <a:lnTo>
                      <a:pt x="6003" y="51436"/>
                    </a:lnTo>
                    <a:lnTo>
                      <a:pt x="0" y="82469"/>
                    </a:lnTo>
                    <a:lnTo>
                      <a:pt x="6003" y="113502"/>
                    </a:lnTo>
                    <a:lnTo>
                      <a:pt x="24015" y="140783"/>
                    </a:lnTo>
                    <a:lnTo>
                      <a:pt x="51140" y="158899"/>
                    </a:lnTo>
                    <a:lnTo>
                      <a:pt x="81995" y="164938"/>
                    </a:lnTo>
                    <a:lnTo>
                      <a:pt x="112850" y="158899"/>
                    </a:lnTo>
                    <a:lnTo>
                      <a:pt x="139975" y="140783"/>
                    </a:lnTo>
                    <a:lnTo>
                      <a:pt x="157987" y="113502"/>
                    </a:lnTo>
                    <a:lnTo>
                      <a:pt x="163991" y="82469"/>
                    </a:lnTo>
                    <a:lnTo>
                      <a:pt x="157987" y="51436"/>
                    </a:lnTo>
                    <a:lnTo>
                      <a:pt x="139975" y="24155"/>
                    </a:lnTo>
                    <a:lnTo>
                      <a:pt x="112850" y="6038"/>
                    </a:lnTo>
                    <a:lnTo>
                      <a:pt x="81995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1">
                <a:extLst>
                  <a:ext uri="{FF2B5EF4-FFF2-40B4-BE49-F238E27FC236}">
                    <a16:creationId xmlns:a16="http://schemas.microsoft.com/office/drawing/2014/main" id="{94531DE4-BEBC-4035-C48C-1D737B6DBE3D}"/>
                  </a:ext>
                </a:extLst>
              </p:cNvPr>
              <p:cNvSpPr/>
              <p:nvPr/>
            </p:nvSpPr>
            <p:spPr>
              <a:xfrm>
                <a:off x="1262977" y="2358439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139974" y="24154"/>
                    </a:moveTo>
                    <a:lnTo>
                      <a:pt x="157986" y="51435"/>
                    </a:lnTo>
                    <a:lnTo>
                      <a:pt x="163990" y="82468"/>
                    </a:lnTo>
                    <a:lnTo>
                      <a:pt x="157986" y="113502"/>
                    </a:lnTo>
                    <a:lnTo>
                      <a:pt x="139974" y="140783"/>
                    </a:lnTo>
                    <a:lnTo>
                      <a:pt x="112849" y="158899"/>
                    </a:lnTo>
                    <a:lnTo>
                      <a:pt x="81994" y="164937"/>
                    </a:lnTo>
                    <a:lnTo>
                      <a:pt x="51139" y="158899"/>
                    </a:lnTo>
                    <a:lnTo>
                      <a:pt x="24015" y="140783"/>
                    </a:lnTo>
                    <a:lnTo>
                      <a:pt x="6003" y="113502"/>
                    </a:lnTo>
                    <a:lnTo>
                      <a:pt x="0" y="82468"/>
                    </a:lnTo>
                    <a:lnTo>
                      <a:pt x="6003" y="51435"/>
                    </a:lnTo>
                    <a:lnTo>
                      <a:pt x="24015" y="24154"/>
                    </a:lnTo>
                    <a:lnTo>
                      <a:pt x="51139" y="6038"/>
                    </a:lnTo>
                    <a:lnTo>
                      <a:pt x="81994" y="0"/>
                    </a:lnTo>
                    <a:lnTo>
                      <a:pt x="112849" y="6038"/>
                    </a:lnTo>
                    <a:lnTo>
                      <a:pt x="139974" y="24154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12">
                <a:extLst>
                  <a:ext uri="{FF2B5EF4-FFF2-40B4-BE49-F238E27FC236}">
                    <a16:creationId xmlns:a16="http://schemas.microsoft.com/office/drawing/2014/main" id="{2D6AD891-4839-A794-21E7-219D7D8151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37826" y="186867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6" name="object 13">
                <a:extLst>
                  <a:ext uri="{FF2B5EF4-FFF2-40B4-BE49-F238E27FC236}">
                    <a16:creationId xmlns:a16="http://schemas.microsoft.com/office/drawing/2014/main" id="{1E757324-9357-5BFB-A71E-B689C23C606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58313" y="1794418"/>
                <a:ext cx="173317" cy="174265"/>
              </a:xfrm>
              <a:prstGeom prst="rect">
                <a:avLst/>
              </a:prstGeom>
            </p:spPr>
          </p:pic>
          <p:pic>
            <p:nvPicPr>
              <p:cNvPr id="57" name="object 14">
                <a:extLst>
                  <a:ext uri="{FF2B5EF4-FFF2-40B4-BE49-F238E27FC236}">
                    <a16:creationId xmlns:a16="http://schemas.microsoft.com/office/drawing/2014/main" id="{A9115194-3955-B06E-D18A-3BAECC28A4C7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79428" y="186867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8" name="object 15">
                <a:extLst>
                  <a:ext uri="{FF2B5EF4-FFF2-40B4-BE49-F238E27FC236}">
                    <a16:creationId xmlns:a16="http://schemas.microsoft.com/office/drawing/2014/main" id="{E29FD4D1-BB0E-E747-40AD-CB7D9158801C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82045" y="253475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9" name="object 16">
                <a:extLst>
                  <a:ext uri="{FF2B5EF4-FFF2-40B4-BE49-F238E27FC236}">
                    <a16:creationId xmlns:a16="http://schemas.microsoft.com/office/drawing/2014/main" id="{EBA421C3-ACBC-A791-48C8-0AEC350A9C5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08893" y="2634014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0" name="object 17">
                <a:extLst>
                  <a:ext uri="{FF2B5EF4-FFF2-40B4-BE49-F238E27FC236}">
                    <a16:creationId xmlns:a16="http://schemas.microsoft.com/office/drawing/2014/main" id="{26454AB2-0394-C1F4-AD1F-8C56941EDE72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01273" y="2864247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1" name="object 18">
                <a:extLst>
                  <a:ext uri="{FF2B5EF4-FFF2-40B4-BE49-F238E27FC236}">
                    <a16:creationId xmlns:a16="http://schemas.microsoft.com/office/drawing/2014/main" id="{4C0F4619-E710-EC5D-6F2B-135D1CEFAA4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23117" y="2736631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2" name="object 19">
                <a:extLst>
                  <a:ext uri="{FF2B5EF4-FFF2-40B4-BE49-F238E27FC236}">
                    <a16:creationId xmlns:a16="http://schemas.microsoft.com/office/drawing/2014/main" id="{8BBFD2B6-9A0C-72BE-BD6F-6B52A5222AA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43253" y="1675380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3" name="object 20">
                <a:extLst>
                  <a:ext uri="{FF2B5EF4-FFF2-40B4-BE49-F238E27FC236}">
                    <a16:creationId xmlns:a16="http://schemas.microsoft.com/office/drawing/2014/main" id="{C2B4BBDC-061E-2C8A-6524-5F6DDEEB8F2F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59293" y="2008609"/>
                <a:ext cx="173318" cy="174265"/>
              </a:xfrm>
              <a:prstGeom prst="rect">
                <a:avLst/>
              </a:prstGeom>
            </p:spPr>
          </p:pic>
        </p:grpSp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CD5E784F-1AB3-256D-7B72-66E9FFD59F6E}"/>
                </a:ext>
              </a:extLst>
            </p:cNvPr>
            <p:cNvSpPr txBox="1"/>
            <p:nvPr/>
          </p:nvSpPr>
          <p:spPr>
            <a:xfrm>
              <a:off x="2580549" y="4822441"/>
              <a:ext cx="148145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Time</a:t>
              </a:r>
              <a:r>
                <a:rPr sz="2000" spc="-25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t,</a:t>
              </a:r>
              <a:r>
                <a:rPr sz="2000" i="1" spc="-25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w</a:t>
              </a:r>
              <a:r>
                <a:rPr sz="2000" i="1" spc="-3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=</a:t>
              </a:r>
              <a:r>
                <a:rPr sz="2000" i="1" spc="-20" dirty="0">
                  <a:latin typeface="Calibri"/>
                  <a:cs typeface="Calibri"/>
                </a:rPr>
                <a:t> </a:t>
              </a:r>
              <a:r>
                <a:rPr sz="2000" i="1" spc="-5" dirty="0">
                  <a:latin typeface="Calibri"/>
                  <a:cs typeface="Calibri"/>
                </a:rPr>
                <a:t>12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B13AA3BF-8CB8-3B5B-4929-C9A1A92ED53F}"/>
              </a:ext>
            </a:extLst>
          </p:cNvPr>
          <p:cNvGrpSpPr/>
          <p:nvPr/>
        </p:nvGrpSpPr>
        <p:grpSpPr>
          <a:xfrm>
            <a:off x="5460796" y="2699444"/>
            <a:ext cx="5250286" cy="3549830"/>
            <a:chOff x="5460796" y="2699444"/>
            <a:chExt cx="5250286" cy="3549830"/>
          </a:xfrm>
        </p:grpSpPr>
        <p:grpSp>
          <p:nvGrpSpPr>
            <p:cNvPr id="65" name="object 22">
              <a:extLst>
                <a:ext uri="{FF2B5EF4-FFF2-40B4-BE49-F238E27FC236}">
                  <a16:creationId xmlns:a16="http://schemas.microsoft.com/office/drawing/2014/main" id="{B3D2503F-DF40-6275-0EA9-AFBB96AF27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9168" y="2699444"/>
              <a:ext cx="3553640" cy="3204644"/>
              <a:chOff x="5125081" y="1606251"/>
              <a:chExt cx="2657475" cy="2396490"/>
            </a:xfrm>
          </p:grpSpPr>
          <p:sp>
            <p:nvSpPr>
              <p:cNvPr id="66" name="object 23">
                <a:extLst>
                  <a:ext uri="{FF2B5EF4-FFF2-40B4-BE49-F238E27FC236}">
                    <a16:creationId xmlns:a16="http://schemas.microsoft.com/office/drawing/2014/main" id="{AE888374-21A1-70E8-796B-DF3E92E8CB96}"/>
                  </a:ext>
                </a:extLst>
              </p:cNvPr>
              <p:cNvSpPr/>
              <p:nvPr/>
            </p:nvSpPr>
            <p:spPr>
              <a:xfrm>
                <a:off x="5644096" y="1618951"/>
                <a:ext cx="0" cy="1677035"/>
              </a:xfrm>
              <a:custGeom>
                <a:avLst/>
                <a:gdLst/>
                <a:ahLst/>
                <a:cxnLst/>
                <a:rect l="l" t="t" r="r" b="b"/>
                <a:pathLst>
                  <a:path h="1677035">
                    <a:moveTo>
                      <a:pt x="0" y="1676595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4">
                <a:extLst>
                  <a:ext uri="{FF2B5EF4-FFF2-40B4-BE49-F238E27FC236}">
                    <a16:creationId xmlns:a16="http://schemas.microsoft.com/office/drawing/2014/main" id="{0087C1AD-A83D-762D-F942-9B2E58AA642C}"/>
                  </a:ext>
                </a:extLst>
              </p:cNvPr>
              <p:cNvSpPr/>
              <p:nvPr/>
            </p:nvSpPr>
            <p:spPr>
              <a:xfrm>
                <a:off x="5539808" y="3173876"/>
                <a:ext cx="22301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230120">
                    <a:moveTo>
                      <a:pt x="0" y="0"/>
                    </a:moveTo>
                    <a:lnTo>
                      <a:pt x="222989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8" name="object 25">
                <a:extLst>
                  <a:ext uri="{FF2B5EF4-FFF2-40B4-BE49-F238E27FC236}">
                    <a16:creationId xmlns:a16="http://schemas.microsoft.com/office/drawing/2014/main" id="{85B72EA4-92B3-4D22-CDC3-CDCA5C56E17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67287" y="237607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69" name="object 26">
                <a:extLst>
                  <a:ext uri="{FF2B5EF4-FFF2-40B4-BE49-F238E27FC236}">
                    <a16:creationId xmlns:a16="http://schemas.microsoft.com/office/drawing/2014/main" id="{BF0E03A8-E264-B7AA-11D7-9BD13B7CE231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48151" y="1924163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0" name="object 27">
                <a:extLst>
                  <a:ext uri="{FF2B5EF4-FFF2-40B4-BE49-F238E27FC236}">
                    <a16:creationId xmlns:a16="http://schemas.microsoft.com/office/drawing/2014/main" id="{B2E9C5F8-6197-59EC-D6BE-55814383F604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794602" y="185498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1" name="object 28">
                <a:extLst>
                  <a:ext uri="{FF2B5EF4-FFF2-40B4-BE49-F238E27FC236}">
                    <a16:creationId xmlns:a16="http://schemas.microsoft.com/office/drawing/2014/main" id="{8CBE7639-D4CF-60B8-1C58-5A05CDC1011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32175" y="1924163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2" name="object 29">
                <a:extLst>
                  <a:ext uri="{FF2B5EF4-FFF2-40B4-BE49-F238E27FC236}">
                    <a16:creationId xmlns:a16="http://schemas.microsoft.com/office/drawing/2014/main" id="{7DF9E24C-35DC-E4B2-FD29-281E1A5E567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27772" y="2544675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3" name="object 30">
                <a:extLst>
                  <a:ext uri="{FF2B5EF4-FFF2-40B4-BE49-F238E27FC236}">
                    <a16:creationId xmlns:a16="http://schemas.microsoft.com/office/drawing/2014/main" id="{9B13A30A-7EF3-F288-5CA8-F2A0EFAA68A5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80149" y="263714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4" name="object 31">
                <a:extLst>
                  <a:ext uri="{FF2B5EF4-FFF2-40B4-BE49-F238E27FC236}">
                    <a16:creationId xmlns:a16="http://schemas.microsoft.com/office/drawing/2014/main" id="{193A9E5C-2198-78BE-4318-5E3EAC2E135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32002" y="285162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5" name="object 32">
                <a:extLst>
                  <a:ext uri="{FF2B5EF4-FFF2-40B4-BE49-F238E27FC236}">
                    <a16:creationId xmlns:a16="http://schemas.microsoft.com/office/drawing/2014/main" id="{524DD623-BC87-9416-A84F-54648590D91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31826" y="2732737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6" name="object 33">
                <a:extLst>
                  <a:ext uri="{FF2B5EF4-FFF2-40B4-BE49-F238E27FC236}">
                    <a16:creationId xmlns:a16="http://schemas.microsoft.com/office/drawing/2014/main" id="{2AEF7C67-038D-F7A5-94CB-7EBF995F44FB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71108" y="174409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7" name="object 34">
                <a:extLst>
                  <a:ext uri="{FF2B5EF4-FFF2-40B4-BE49-F238E27FC236}">
                    <a16:creationId xmlns:a16="http://schemas.microsoft.com/office/drawing/2014/main" id="{9D6D82B0-5CC8-F79E-F4F2-E2300DF0396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92894" y="2054523"/>
                <a:ext cx="161460" cy="162342"/>
              </a:xfrm>
              <a:prstGeom prst="rect">
                <a:avLst/>
              </a:prstGeom>
            </p:spPr>
          </p:pic>
          <p:pic>
            <p:nvPicPr>
              <p:cNvPr id="78" name="object 35">
                <a:extLst>
                  <a:ext uri="{FF2B5EF4-FFF2-40B4-BE49-F238E27FC236}">
                    <a16:creationId xmlns:a16="http://schemas.microsoft.com/office/drawing/2014/main" id="{BB933DF8-C476-1FA4-9568-5EE6DA16208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25081" y="2202262"/>
                <a:ext cx="1003900" cy="1799996"/>
              </a:xfrm>
              <a:prstGeom prst="rect">
                <a:avLst/>
              </a:prstGeom>
            </p:spPr>
          </p:pic>
        </p:grpSp>
        <p:sp>
          <p:nvSpPr>
            <p:cNvPr id="79" name="object 36">
              <a:extLst>
                <a:ext uri="{FF2B5EF4-FFF2-40B4-BE49-F238E27FC236}">
                  <a16:creationId xmlns:a16="http://schemas.microsoft.com/office/drawing/2014/main" id="{7F84BAC9-41AF-327A-8DDF-0CE3E7564A13}"/>
                </a:ext>
              </a:extLst>
            </p:cNvPr>
            <p:cNvSpPr txBox="1"/>
            <p:nvPr/>
          </p:nvSpPr>
          <p:spPr>
            <a:xfrm>
              <a:off x="7830276" y="4815936"/>
              <a:ext cx="93726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Time</a:t>
              </a:r>
              <a:r>
                <a:rPr sz="2000" spc="-8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t+1</a:t>
              </a:r>
              <a:endParaRPr sz="2000" dirty="0">
                <a:latin typeface="Calibri"/>
                <a:cs typeface="Calibri"/>
              </a:endParaRPr>
            </a:p>
          </p:txBody>
        </p:sp>
        <p:pic>
          <p:nvPicPr>
            <p:cNvPr id="85" name="object 41">
              <a:extLst>
                <a:ext uri="{FF2B5EF4-FFF2-40B4-BE49-F238E27FC236}">
                  <a16:creationId xmlns:a16="http://schemas.microsoft.com/office/drawing/2014/main" id="{D4252BB3-42F4-4981-0261-2FF931723F0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7163" y="3624427"/>
              <a:ext cx="1882137" cy="2571552"/>
            </a:xfrm>
            <a:prstGeom prst="rect">
              <a:avLst/>
            </a:prstGeom>
          </p:spPr>
        </p:pic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D48063A7-B96D-5D6A-DAAD-AE34924817C2}"/>
                </a:ext>
              </a:extLst>
            </p:cNvPr>
            <p:cNvSpPr/>
            <p:nvPr/>
          </p:nvSpPr>
          <p:spPr>
            <a:xfrm>
              <a:off x="5985376" y="5477704"/>
              <a:ext cx="4073111" cy="77157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object 37">
              <a:extLst>
                <a:ext uri="{FF2B5EF4-FFF2-40B4-BE49-F238E27FC236}">
                  <a16:creationId xmlns:a16="http://schemas.microsoft.com/office/drawing/2014/main" id="{27D91A2C-5575-3221-550C-E50B13C784CF}"/>
                </a:ext>
              </a:extLst>
            </p:cNvPr>
            <p:cNvSpPr txBox="1"/>
            <p:nvPr/>
          </p:nvSpPr>
          <p:spPr>
            <a:xfrm>
              <a:off x="5460796" y="5498471"/>
              <a:ext cx="218440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Calibri"/>
                  <a:cs typeface="Calibri"/>
                </a:rPr>
                <a:t>Forgot</a:t>
              </a:r>
              <a:r>
                <a:rPr sz="1600" spc="-15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the</a:t>
              </a:r>
              <a:r>
                <a:rPr sz="1600" spc="-10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oldest</a:t>
              </a:r>
              <a:r>
                <a:rPr sz="1600" spc="-10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instance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B3F73E6C-2394-2284-B10B-8E887303AA83}"/>
                </a:ext>
              </a:extLst>
            </p:cNvPr>
            <p:cNvSpPr txBox="1"/>
            <p:nvPr/>
          </p:nvSpPr>
          <p:spPr>
            <a:xfrm>
              <a:off x="8683626" y="5467045"/>
              <a:ext cx="202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Latest instance added</a:t>
              </a:r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Online KNN with ADWIN (KNN-ADWIN)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If a concept drift occurs, with KNN there is the risk that the instances saved into the window belong to the old concept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ADWIN to automatically set the size of the sliding window to save the instances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600" spc="-5" dirty="0">
              <a:cs typeface="Calibri"/>
            </a:endParaRP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</p:spTree>
    <p:extLst>
      <p:ext uri="{BB962C8B-B14F-4D97-AF65-F5344CB8AC3E}">
        <p14:creationId xmlns:p14="http://schemas.microsoft.com/office/powerpoint/2010/main" val="45811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6" y="1453991"/>
            <a:ext cx="33902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Recommending drinks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6B097-9D7E-5A79-30FE-8D2C3AD412F0}"/>
              </a:ext>
            </a:extLst>
          </p:cNvPr>
          <p:cNvSpPr txBox="1"/>
          <p:nvPr/>
        </p:nvSpPr>
        <p:spPr>
          <a:xfrm>
            <a:off x="1702677" y="35895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26CFBF39-75CF-5843-D3E8-101477CD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64485"/>
              </p:ext>
            </p:extLst>
          </p:nvPr>
        </p:nvGraphicFramePr>
        <p:xfrm>
          <a:off x="950556" y="2356259"/>
          <a:ext cx="3390216" cy="3017520"/>
        </p:xfrm>
        <a:graphic>
          <a:graphicData uri="http://schemas.openxmlformats.org/drawingml/2006/table">
            <a:tbl>
              <a:tblPr firstRow="1" bandRow="1"/>
              <a:tblGrid>
                <a:gridCol w="1261058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803036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1326122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Drink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11" name="Elemento grafico 10" descr="Martini con riempimento a tinta unita">
            <a:extLst>
              <a:ext uri="{FF2B5EF4-FFF2-40B4-BE49-F238E27FC236}">
                <a16:creationId xmlns:a16="http://schemas.microsoft.com/office/drawing/2014/main" id="{BE4C9A29-A844-4A72-6853-7F85DDC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335" y="4113695"/>
            <a:ext cx="381600" cy="381600"/>
          </a:xfrm>
          <a:prstGeom prst="rect">
            <a:avLst/>
          </a:prstGeom>
        </p:spPr>
      </p:pic>
      <p:pic>
        <p:nvPicPr>
          <p:cNvPr id="12" name="Elemento grafico 11" descr="Vino con riempimento a tinta unita">
            <a:extLst>
              <a:ext uri="{FF2B5EF4-FFF2-40B4-BE49-F238E27FC236}">
                <a16:creationId xmlns:a16="http://schemas.microsoft.com/office/drawing/2014/main" id="{10A1CB19-71C5-D34B-2049-09EEBDE0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335" y="3689881"/>
            <a:ext cx="383145" cy="383145"/>
          </a:xfrm>
          <a:prstGeom prst="rect">
            <a:avLst/>
          </a:prstGeom>
        </p:spPr>
      </p:pic>
      <p:pic>
        <p:nvPicPr>
          <p:cNvPr id="13" name="Elemento grafico 12" descr="Bicchiere di frappè con riempimento a tinta unita">
            <a:extLst>
              <a:ext uri="{FF2B5EF4-FFF2-40B4-BE49-F238E27FC236}">
                <a16:creationId xmlns:a16="http://schemas.microsoft.com/office/drawing/2014/main" id="{A3E07D9C-1A7E-EE56-E2C7-31C3234E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2827336"/>
            <a:ext cx="381600" cy="381600"/>
          </a:xfrm>
          <a:prstGeom prst="rect">
            <a:avLst/>
          </a:prstGeom>
        </p:spPr>
      </p:pic>
      <p:pic>
        <p:nvPicPr>
          <p:cNvPr id="14" name="Elemento grafico 13" descr="Bicchiere di frappè con riempimento a tinta unita">
            <a:extLst>
              <a:ext uri="{FF2B5EF4-FFF2-40B4-BE49-F238E27FC236}">
                <a16:creationId xmlns:a16="http://schemas.microsoft.com/office/drawing/2014/main" id="{110F9C00-01E4-0A9F-F305-6127A598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3259029"/>
            <a:ext cx="381600" cy="381600"/>
          </a:xfrm>
          <a:prstGeom prst="rect">
            <a:avLst/>
          </a:prstGeom>
        </p:spPr>
      </p:pic>
      <p:pic>
        <p:nvPicPr>
          <p:cNvPr id="15" name="Elemento grafico 14" descr="Vino con riempimento a tinta unita">
            <a:extLst>
              <a:ext uri="{FF2B5EF4-FFF2-40B4-BE49-F238E27FC236}">
                <a16:creationId xmlns:a16="http://schemas.microsoft.com/office/drawing/2014/main" id="{FC986175-64B0-3F3A-9924-9029FED05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790" y="4531830"/>
            <a:ext cx="383145" cy="383145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B9CAAE5C-7A23-C30A-4E06-CECD49A8D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562" y="4951510"/>
            <a:ext cx="381600" cy="3816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5675586" y="1469379"/>
            <a:ext cx="60597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feature best determines the drink?</a:t>
            </a: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F409358-E9FA-E721-B07F-046F2023B99B}"/>
              </a:ext>
            </a:extLst>
          </p:cNvPr>
          <p:cNvSpPr txBox="1"/>
          <p:nvPr/>
        </p:nvSpPr>
        <p:spPr>
          <a:xfrm>
            <a:off x="5675586" y="1986981"/>
            <a:ext cx="1229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7D2B0D7-86F7-779B-C9DC-04E9A6653D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8316343" y="2054616"/>
            <a:ext cx="1639190" cy="1788208"/>
          </a:xfrm>
          <a:prstGeom prst="rect">
            <a:avLst/>
          </a:prstGeom>
        </p:spPr>
      </p:pic>
      <p:pic>
        <p:nvPicPr>
          <p:cNvPr id="23" name="Elemento grafico 22" descr="Bicchiere di frappè con riempimento a tinta unita">
            <a:extLst>
              <a:ext uri="{FF2B5EF4-FFF2-40B4-BE49-F238E27FC236}">
                <a16:creationId xmlns:a16="http://schemas.microsoft.com/office/drawing/2014/main" id="{6B57D242-1AD6-5842-8676-3B7203D86F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69" y="3864841"/>
            <a:ext cx="539757" cy="5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6" y="1453991"/>
            <a:ext cx="33902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Recommending drinks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6B097-9D7E-5A79-30FE-8D2C3AD412F0}"/>
              </a:ext>
            </a:extLst>
          </p:cNvPr>
          <p:cNvSpPr txBox="1"/>
          <p:nvPr/>
        </p:nvSpPr>
        <p:spPr>
          <a:xfrm>
            <a:off x="1702677" y="35895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26CFBF39-75CF-5843-D3E8-101477CD0E08}"/>
              </a:ext>
            </a:extLst>
          </p:cNvPr>
          <p:cNvGraphicFramePr>
            <a:graphicFrameLocks noGrp="1"/>
          </p:cNvGraphicFramePr>
          <p:nvPr/>
        </p:nvGraphicFramePr>
        <p:xfrm>
          <a:off x="950556" y="2356259"/>
          <a:ext cx="3390216" cy="3017520"/>
        </p:xfrm>
        <a:graphic>
          <a:graphicData uri="http://schemas.openxmlformats.org/drawingml/2006/table">
            <a:tbl>
              <a:tblPr firstRow="1" bandRow="1"/>
              <a:tblGrid>
                <a:gridCol w="1261058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803036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1326122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Drink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11" name="Elemento grafico 10" descr="Martini con riempimento a tinta unita">
            <a:extLst>
              <a:ext uri="{FF2B5EF4-FFF2-40B4-BE49-F238E27FC236}">
                <a16:creationId xmlns:a16="http://schemas.microsoft.com/office/drawing/2014/main" id="{BE4C9A29-A844-4A72-6853-7F85DDC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335" y="4113695"/>
            <a:ext cx="381600" cy="381600"/>
          </a:xfrm>
          <a:prstGeom prst="rect">
            <a:avLst/>
          </a:prstGeom>
        </p:spPr>
      </p:pic>
      <p:pic>
        <p:nvPicPr>
          <p:cNvPr id="12" name="Elemento grafico 11" descr="Vino con riempimento a tinta unita">
            <a:extLst>
              <a:ext uri="{FF2B5EF4-FFF2-40B4-BE49-F238E27FC236}">
                <a16:creationId xmlns:a16="http://schemas.microsoft.com/office/drawing/2014/main" id="{10A1CB19-71C5-D34B-2049-09EEBDE0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335" y="3689881"/>
            <a:ext cx="383145" cy="383145"/>
          </a:xfrm>
          <a:prstGeom prst="rect">
            <a:avLst/>
          </a:prstGeom>
        </p:spPr>
      </p:pic>
      <p:pic>
        <p:nvPicPr>
          <p:cNvPr id="13" name="Elemento grafico 12" descr="Bicchiere di frappè con riempimento a tinta unita">
            <a:extLst>
              <a:ext uri="{FF2B5EF4-FFF2-40B4-BE49-F238E27FC236}">
                <a16:creationId xmlns:a16="http://schemas.microsoft.com/office/drawing/2014/main" id="{A3E07D9C-1A7E-EE56-E2C7-31C3234E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2827336"/>
            <a:ext cx="381600" cy="381600"/>
          </a:xfrm>
          <a:prstGeom prst="rect">
            <a:avLst/>
          </a:prstGeom>
        </p:spPr>
      </p:pic>
      <p:pic>
        <p:nvPicPr>
          <p:cNvPr id="14" name="Elemento grafico 13" descr="Bicchiere di frappè con riempimento a tinta unita">
            <a:extLst>
              <a:ext uri="{FF2B5EF4-FFF2-40B4-BE49-F238E27FC236}">
                <a16:creationId xmlns:a16="http://schemas.microsoft.com/office/drawing/2014/main" id="{110F9C00-01E4-0A9F-F305-6127A598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3259029"/>
            <a:ext cx="381600" cy="381600"/>
          </a:xfrm>
          <a:prstGeom prst="rect">
            <a:avLst/>
          </a:prstGeom>
        </p:spPr>
      </p:pic>
      <p:pic>
        <p:nvPicPr>
          <p:cNvPr id="15" name="Elemento grafico 14" descr="Vino con riempimento a tinta unita">
            <a:extLst>
              <a:ext uri="{FF2B5EF4-FFF2-40B4-BE49-F238E27FC236}">
                <a16:creationId xmlns:a16="http://schemas.microsoft.com/office/drawing/2014/main" id="{FC986175-64B0-3F3A-9924-9029FED05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790" y="4531830"/>
            <a:ext cx="383145" cy="383145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B9CAAE5C-7A23-C30A-4E06-CECD49A8D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562" y="4951510"/>
            <a:ext cx="381600" cy="3816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5675586" y="1469379"/>
            <a:ext cx="60597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feature best determines the drink?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87623BD-3AE0-1A0F-E12A-099FE1EB16B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8316343" y="2054616"/>
            <a:ext cx="1639190" cy="1788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935813-20DA-6979-8630-881DE9C218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8464318" y="3840163"/>
            <a:ext cx="1999217" cy="2214028"/>
          </a:xfrm>
          <a:prstGeom prst="rect">
            <a:avLst/>
          </a:prstGeom>
        </p:spPr>
      </p:pic>
      <p:pic>
        <p:nvPicPr>
          <p:cNvPr id="21" name="Elemento grafico 20" descr="Bicchiere di frappè con riempimento a tinta unita">
            <a:extLst>
              <a:ext uri="{FF2B5EF4-FFF2-40B4-BE49-F238E27FC236}">
                <a16:creationId xmlns:a16="http://schemas.microsoft.com/office/drawing/2014/main" id="{2BFD787B-F78E-57DE-CC34-5463DDDC2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69" y="3864841"/>
            <a:ext cx="539757" cy="53975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BEE83CB-7415-BFC7-BB9F-80CE0EB10BDB}"/>
              </a:ext>
            </a:extLst>
          </p:cNvPr>
          <p:cNvSpPr txBox="1"/>
          <p:nvPr/>
        </p:nvSpPr>
        <p:spPr>
          <a:xfrm>
            <a:off x="5675586" y="1986981"/>
            <a:ext cx="1229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65082CA-9598-7EEA-010B-08DF4017D061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2980950"/>
            <a:ext cx="3888000" cy="127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CC09DBB-74F3-5422-64DF-70C8E27A1838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3428954"/>
            <a:ext cx="3888000" cy="127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38DB494-51BD-6ED5-A8FB-6196F20D2187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5142310"/>
            <a:ext cx="3888000" cy="127000"/>
          </a:xfrm>
          <a:prstGeom prst="rect">
            <a:avLst/>
          </a:prstGeom>
        </p:spPr>
      </p:pic>
      <p:pic>
        <p:nvPicPr>
          <p:cNvPr id="25" name="Elemento grafico 24" descr="Vino con riempimento a tinta unita">
            <a:extLst>
              <a:ext uri="{FF2B5EF4-FFF2-40B4-BE49-F238E27FC236}">
                <a16:creationId xmlns:a16="http://schemas.microsoft.com/office/drawing/2014/main" id="{2C5DF26C-F7D0-8793-67FE-9F30C9869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7406" y="5572196"/>
            <a:ext cx="540000" cy="540000"/>
          </a:xfrm>
          <a:prstGeom prst="rect">
            <a:avLst/>
          </a:prstGeom>
        </p:spPr>
      </p:pic>
      <p:pic>
        <p:nvPicPr>
          <p:cNvPr id="26" name="Elemento grafico 25" descr="Martini con riempimento a tinta unita">
            <a:extLst>
              <a:ext uri="{FF2B5EF4-FFF2-40B4-BE49-F238E27FC236}">
                <a16:creationId xmlns:a16="http://schemas.microsoft.com/office/drawing/2014/main" id="{F60A3FA0-548C-4C53-0494-905000E9E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9941" y="5580124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41084</TotalTime>
  <Words>1630</Words>
  <Application>Microsoft Macintosh PowerPoint</Application>
  <PresentationFormat>Widescreen</PresentationFormat>
  <Paragraphs>258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Rubik</vt:lpstr>
      <vt:lpstr>Titillium</vt:lpstr>
      <vt:lpstr>Wingdings</vt:lpstr>
      <vt:lpstr>DS4bis-temp</vt:lpstr>
      <vt:lpstr>Streaming Machine Learning Classification  </vt:lpstr>
      <vt:lpstr>SML Classification models</vt:lpstr>
      <vt:lpstr>Naïve Bayes</vt:lpstr>
      <vt:lpstr>Naïve Bayes</vt:lpstr>
      <vt:lpstr>K-Nearest Neighbours (KNN)</vt:lpstr>
      <vt:lpstr>Online K-Nearest Neighbours (KNN)</vt:lpstr>
      <vt:lpstr>Online KNN with ADWIN (KNN-ADWIN)</vt:lpstr>
      <vt:lpstr>Decision Trees</vt:lpstr>
      <vt:lpstr>Decision Trees</vt:lpstr>
      <vt:lpstr>Decision Trees</vt:lpstr>
      <vt:lpstr>Hoeffding Trees (VFDT)</vt:lpstr>
      <vt:lpstr>Hoeffding Trees (VFDT)</vt:lpstr>
      <vt:lpstr>Hoeffding Trees (VFDT)</vt:lpstr>
      <vt:lpstr>Hoeffding Trees (VFDT)</vt:lpstr>
      <vt:lpstr>Hoeffding Trees (VFDT)</vt:lpstr>
      <vt:lpstr>Concept Adapting VFDT (CVFDT)</vt:lpstr>
      <vt:lpstr>Hoeffding Adaptive Tree (HAT)</vt:lpstr>
      <vt:lpstr>CASH problem and AutoML</vt:lpstr>
      <vt:lpstr>CASH problem with SML</vt:lpstr>
      <vt:lpstr>EvoAutoML</vt:lpstr>
      <vt:lpstr>Exercise 3: Stream Classification</vt:lpstr>
      <vt:lpstr>Credits</vt:lpstr>
      <vt:lpstr>Streaming Machine Learning Classification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152</cp:revision>
  <dcterms:created xsi:type="dcterms:W3CDTF">2020-11-13T14:01:43Z</dcterms:created>
  <dcterms:modified xsi:type="dcterms:W3CDTF">2023-11-29T07:12:58Z</dcterms:modified>
</cp:coreProperties>
</file>