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5"/>
  </p:notesMasterIdLst>
  <p:sldIdLst>
    <p:sldId id="384" r:id="rId2"/>
    <p:sldId id="10967" r:id="rId3"/>
    <p:sldId id="1687" r:id="rId4"/>
    <p:sldId id="10996" r:id="rId5"/>
    <p:sldId id="10997" r:id="rId6"/>
    <p:sldId id="10998" r:id="rId7"/>
    <p:sldId id="10999" r:id="rId8"/>
    <p:sldId id="11000" r:id="rId9"/>
    <p:sldId id="11001" r:id="rId10"/>
    <p:sldId id="11002" r:id="rId11"/>
    <p:sldId id="11003" r:id="rId12"/>
    <p:sldId id="11004" r:id="rId13"/>
    <p:sldId id="11005" r:id="rId14"/>
    <p:sldId id="11006" r:id="rId15"/>
    <p:sldId id="11007" r:id="rId16"/>
    <p:sldId id="11008" r:id="rId17"/>
    <p:sldId id="11009" r:id="rId18"/>
    <p:sldId id="11010" r:id="rId19"/>
    <p:sldId id="11011" r:id="rId20"/>
    <p:sldId id="11012" r:id="rId21"/>
    <p:sldId id="10964" r:id="rId22"/>
    <p:sldId id="10927" r:id="rId23"/>
    <p:sldId id="1096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5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24" y="28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27/10/23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98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7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53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61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579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29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78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9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7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57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6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1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5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27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25.svg"/><Relationship Id="rId4" Type="http://schemas.openxmlformats.org/officeDocument/2006/relationships/image" Target="../media/image3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7129945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node tests a features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branch represents a value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leaf assigns a class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Greedy recursive induction: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Sort all examples through tree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Xi = most discriminative attribute using the  Gini index or Information Gain (H)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New node for Xi, new branch for each value,  leaf assigns majority class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Stop if no error or limit on #instances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5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8308011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Build the decision tree incrementally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The final tree must be identical (with high probability) to a  tree built using a batch decision tree algorithm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With theoretical guarantees on the error rate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6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8881836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cs typeface="Calibri"/>
              </a:rPr>
              <a:t>Fixed size</a:t>
            </a:r>
            <a:r>
              <a:rPr lang="en-GB" sz="2800" spc="-5" dirty="0">
                <a:cs typeface="Calibri"/>
              </a:rPr>
              <a:t>: defined </a:t>
            </a:r>
            <a:r>
              <a:rPr lang="en-GB" sz="2800" i="1" spc="-5" dirty="0">
                <a:cs typeface="Calibri"/>
              </a:rPr>
              <a:t>a-priori</a:t>
            </a:r>
            <a:r>
              <a:rPr lang="en-GB" sz="2800" spc="-5" dirty="0">
                <a:cs typeface="Calibri"/>
              </a:rPr>
              <a:t> without looking for the data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8881836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Fixed size</a:t>
            </a:r>
            <a:r>
              <a:rPr lang="en-GB" sz="2800" spc="-5" dirty="0">
                <a:solidFill>
                  <a:srgbClr val="C00000"/>
                </a:solidFill>
                <a:cs typeface="Calibri"/>
              </a:rPr>
              <a:t>: defined </a:t>
            </a:r>
            <a:r>
              <a:rPr lang="en-GB" sz="2800" i="1" spc="-5" dirty="0">
                <a:solidFill>
                  <a:srgbClr val="C00000"/>
                </a:solidFill>
                <a:cs typeface="Calibri"/>
              </a:rPr>
              <a:t>a-priori</a:t>
            </a:r>
            <a:r>
              <a:rPr lang="en-GB" sz="2800" spc="-5" dirty="0">
                <a:solidFill>
                  <a:srgbClr val="C00000"/>
                </a:solidFill>
                <a:cs typeface="Calibri"/>
              </a:rPr>
              <a:t> without looking for the data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lang="en-GB" sz="28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lang="en-GB" sz="2800" dirty="0">
                <a:solidFill>
                  <a:srgbClr val="202729"/>
                </a:solidFill>
                <a:latin typeface="Calibri"/>
                <a:cs typeface="Calibri"/>
              </a:rPr>
              <a:t>: </a:t>
            </a:r>
            <a:r>
              <a:rPr lang="en-GB" sz="28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lang="en-GB" sz="2800" dirty="0">
                <a:solidFill>
                  <a:srgbClr val="202729"/>
                </a:solidFill>
                <a:latin typeface="Calibri"/>
                <a:cs typeface="Calibri"/>
              </a:rPr>
              <a:t>the sample size that </a:t>
            </a:r>
            <a:r>
              <a:rPr lang="en-GB" sz="2800" spc="-5" dirty="0">
                <a:solidFill>
                  <a:srgbClr val="202729"/>
                </a:solidFill>
                <a:latin typeface="Calibri"/>
                <a:cs typeface="Calibri"/>
              </a:rPr>
              <a:t>allow </a:t>
            </a:r>
            <a:r>
              <a:rPr lang="en-GB" sz="28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lang="en-GB" sz="28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GB" sz="2800" spc="-5" dirty="0">
                <a:solidFill>
                  <a:srgbClr val="202729"/>
                </a:solidFill>
                <a:latin typeface="Calibri"/>
                <a:cs typeface="Calibri"/>
              </a:rPr>
              <a:t>differentiate between </a:t>
            </a:r>
            <a:r>
              <a:rPr lang="en-GB" sz="2800" dirty="0">
                <a:solidFill>
                  <a:srgbClr val="202729"/>
                </a:solidFill>
                <a:latin typeface="Calibri"/>
                <a:cs typeface="Calibri"/>
              </a:rPr>
              <a:t>the alternatives.</a:t>
            </a:r>
            <a:endParaRPr lang="en-GB" sz="2800" dirty="0">
              <a:latin typeface="Calibri"/>
              <a:cs typeface="Calibri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  <p:pic>
        <p:nvPicPr>
          <p:cNvPr id="2" name="object 32">
            <a:extLst>
              <a:ext uri="{FF2B5EF4-FFF2-40B4-BE49-F238E27FC236}">
                <a16:creationId xmlns:a16="http://schemas.microsoft.com/office/drawing/2014/main" id="{53B8AF63-8D88-4EEB-F782-74FCFB44769B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8200" y="4691600"/>
            <a:ext cx="361040" cy="327442"/>
          </a:xfrm>
          <a:prstGeom prst="rect">
            <a:avLst/>
          </a:prstGeom>
        </p:spPr>
      </p:pic>
      <p:pic>
        <p:nvPicPr>
          <p:cNvPr id="6" name="object 33">
            <a:extLst>
              <a:ext uri="{FF2B5EF4-FFF2-40B4-BE49-F238E27FC236}">
                <a16:creationId xmlns:a16="http://schemas.microsoft.com/office/drawing/2014/main" id="{63D91A1A-3059-D231-096E-13DD1FAA20C9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8319" y="5163234"/>
            <a:ext cx="376554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8373737" cy="406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Moving size</a:t>
            </a:r>
            <a:r>
              <a:rPr lang="en-GB" sz="2600" spc="-5" dirty="0">
                <a:cs typeface="Calibri"/>
              </a:rPr>
              <a:t>: Use Hoeffding bound to guarantee that the  best attribute is really the best: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Let </a:t>
            </a:r>
            <a:r>
              <a:rPr lang="en-GB" sz="2600" i="1" spc="-5" dirty="0">
                <a:cs typeface="Calibri"/>
              </a:rPr>
              <a:t>X</a:t>
            </a:r>
            <a:r>
              <a:rPr lang="en-GB" sz="2600" i="1" spc="-5" baseline="-25000" dirty="0">
                <a:cs typeface="Calibri"/>
              </a:rPr>
              <a:t>1</a:t>
            </a:r>
            <a:r>
              <a:rPr lang="en-GB" sz="2600" spc="-5" dirty="0">
                <a:cs typeface="Calibri"/>
              </a:rPr>
              <a:t> and </a:t>
            </a:r>
            <a:r>
              <a:rPr lang="en-GB" sz="2600" i="1" spc="-5" dirty="0">
                <a:cs typeface="Calibri"/>
              </a:rPr>
              <a:t>X</a:t>
            </a:r>
            <a:r>
              <a:rPr lang="en-GB" sz="2600" i="1" spc="-5" baseline="-25000" dirty="0">
                <a:cs typeface="Calibri"/>
              </a:rPr>
              <a:t>2</a:t>
            </a:r>
            <a:r>
              <a:rPr lang="en-GB" sz="2600" spc="-5" dirty="0">
                <a:cs typeface="Calibri"/>
              </a:rPr>
              <a:t> be, respectively, the two most informative  attribute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Split if: 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endParaRPr lang="en-GB" sz="2600" spc="-5" dirty="0">
              <a:cs typeface="Calibri"/>
            </a:endParaRPr>
          </a:p>
          <a:p>
            <a:pPr marL="469900" lvl="1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where </a:t>
            </a:r>
            <a:r>
              <a:rPr lang="en-GB" sz="2600" i="1" spc="-5" dirty="0">
                <a:cs typeface="Calibri"/>
              </a:rPr>
              <a:t>R</a:t>
            </a:r>
            <a:r>
              <a:rPr lang="en-GB" sz="2600" spc="-5" dirty="0">
                <a:cs typeface="Calibri"/>
              </a:rPr>
              <a:t> is the </a:t>
            </a:r>
            <a:r>
              <a:rPr lang="en-GB" sz="2600" i="1" spc="-5" dirty="0">
                <a:cs typeface="Calibri"/>
              </a:rPr>
              <a:t>H</a:t>
            </a:r>
            <a:r>
              <a:rPr lang="en-GB" sz="2600" spc="-5" dirty="0">
                <a:cs typeface="Calibri"/>
              </a:rPr>
              <a:t> range, 𝛿 is the confidence bound and </a:t>
            </a:r>
            <a:r>
              <a:rPr lang="en-GB" sz="2600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 is the number of instances seen by that node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/>
              <p:nvPr/>
            </p:nvSpPr>
            <p:spPr>
              <a:xfrm>
                <a:off x="2787331" y="3161717"/>
                <a:ext cx="5441490" cy="1182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31" y="3161717"/>
                <a:ext cx="5441490" cy="1182183"/>
              </a:xfrm>
              <a:prstGeom prst="rect">
                <a:avLst/>
              </a:prstGeom>
              <a:blipFill>
                <a:blip r:embed="rId12"/>
                <a:stretch>
                  <a:fillRect l="-932" t="-55319" r="-3730" b="-6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5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4A83EC-9A26-C1F4-C870-40E7E2F0A63A}"/>
              </a:ext>
            </a:extLst>
          </p:cNvPr>
          <p:cNvSpPr txBox="1"/>
          <p:nvPr/>
        </p:nvSpPr>
        <p:spPr>
          <a:xfrm>
            <a:off x="3151991" y="368987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D6DB61-B3E1-7533-D420-3CD289C3F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6567" r="6958" b="6764"/>
          <a:stretch/>
        </p:blipFill>
        <p:spPr>
          <a:xfrm>
            <a:off x="7678011" y="1690688"/>
            <a:ext cx="2928499" cy="331882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63424E30-196A-B8A6-2F15-0375FEC3B027}"/>
              </a:ext>
            </a:extLst>
          </p:cNvPr>
          <p:cNvGrpSpPr/>
          <p:nvPr/>
        </p:nvGrpSpPr>
        <p:grpSpPr>
          <a:xfrm>
            <a:off x="8809675" y="1809665"/>
            <a:ext cx="1435193" cy="338554"/>
            <a:chOff x="9090272" y="1520172"/>
            <a:chExt cx="1435193" cy="338554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9AB4ACE-04E9-9CBA-22AD-7A4CB7868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272" y="1834956"/>
              <a:ext cx="1435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8B1AE67-BFCE-1AF2-EFC8-EAE985354711}"/>
                </a:ext>
              </a:extLst>
            </p:cNvPr>
            <p:cNvSpPr txBox="1"/>
            <p:nvPr/>
          </p:nvSpPr>
          <p:spPr>
            <a:xfrm>
              <a:off x="9336918" y="1520172"/>
              <a:ext cx="107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 samples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EDEEB67-444F-0131-7FDB-705A1C8AEA0C}"/>
              </a:ext>
            </a:extLst>
          </p:cNvPr>
          <p:cNvGrpSpPr/>
          <p:nvPr/>
        </p:nvGrpSpPr>
        <p:grpSpPr>
          <a:xfrm>
            <a:off x="9218725" y="3417675"/>
            <a:ext cx="1120754" cy="338554"/>
            <a:chOff x="10525465" y="3481131"/>
            <a:chExt cx="1120754" cy="338554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AB055E93-9A47-880D-D2F3-15A146CE2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5465" y="3790859"/>
              <a:ext cx="1120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4D4F4C7-72AB-5087-91A2-CDA4301AEB7D}"/>
                </a:ext>
              </a:extLst>
            </p:cNvPr>
            <p:cNvSpPr txBox="1"/>
            <p:nvPr/>
          </p:nvSpPr>
          <p:spPr>
            <a:xfrm>
              <a:off x="10606510" y="3481131"/>
              <a:ext cx="101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 samples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/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blipFill>
                <a:blip r:embed="rId4"/>
                <a:stretch>
                  <a:fillRect l="-1449" t="-56897" r="-7246" b="-6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/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blipFill>
                <a:blip r:embed="rId5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2714D5F4-F1ED-0BF2-70FE-960EA2310BD0}"/>
              </a:ext>
            </a:extLst>
          </p:cNvPr>
          <p:cNvSpPr/>
          <p:nvPr/>
        </p:nvSpPr>
        <p:spPr>
          <a:xfrm>
            <a:off x="4763446" y="2736375"/>
            <a:ext cx="2721154" cy="30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 descr="Bicchiere di frappè con riempimento a tinta unita">
            <a:extLst>
              <a:ext uri="{FF2B5EF4-FFF2-40B4-BE49-F238E27FC236}">
                <a16:creationId xmlns:a16="http://schemas.microsoft.com/office/drawing/2014/main" id="{85AA6564-D914-6159-3DDE-1CD67798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089" y="3863697"/>
            <a:ext cx="578506" cy="578506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24AD6401-0D2D-3092-6CD0-0F76D92BD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212" y="3393507"/>
            <a:ext cx="576000" cy="576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21A8CAA-35C8-67FC-CC16-00374C013E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299" r="7126" b="16007"/>
          <a:stretch/>
        </p:blipFill>
        <p:spPr>
          <a:xfrm>
            <a:off x="957637" y="1858726"/>
            <a:ext cx="3545761" cy="1958567"/>
          </a:xfrm>
          <a:prstGeom prst="rect">
            <a:avLst/>
          </a:prstGeom>
        </p:spPr>
      </p:pic>
      <p:pic>
        <p:nvPicPr>
          <p:cNvPr id="19" name="Elemento grafico 18" descr="Vino con riempimento a tinta unita">
            <a:extLst>
              <a:ext uri="{FF2B5EF4-FFF2-40B4-BE49-F238E27FC236}">
                <a16:creationId xmlns:a16="http://schemas.microsoft.com/office/drawing/2014/main" id="{6203C328-D169-0E17-4857-1CD91A235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5212" y="4974166"/>
            <a:ext cx="576000" cy="576000"/>
          </a:xfrm>
          <a:prstGeom prst="rect">
            <a:avLst/>
          </a:prstGeom>
        </p:spPr>
      </p:pic>
      <p:pic>
        <p:nvPicPr>
          <p:cNvPr id="21" name="Elemento grafico 20" descr="Martini con riempimento a tinta unita">
            <a:extLst>
              <a:ext uri="{FF2B5EF4-FFF2-40B4-BE49-F238E27FC236}">
                <a16:creationId xmlns:a16="http://schemas.microsoft.com/office/drawing/2014/main" id="{C93AC7DC-F14A-046B-3279-E06A5AA8C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2272" y="4974072"/>
            <a:ext cx="576000" cy="576000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D3614D95-239E-1373-3520-AF56A86C9B15}"/>
              </a:ext>
            </a:extLst>
          </p:cNvPr>
          <p:cNvGrpSpPr/>
          <p:nvPr/>
        </p:nvGrpSpPr>
        <p:grpSpPr>
          <a:xfrm>
            <a:off x="607344" y="4926747"/>
            <a:ext cx="3859854" cy="1230803"/>
            <a:chOff x="376518" y="5262072"/>
            <a:chExt cx="3859854" cy="1230803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B522A84-CA0C-BFD7-1ED7-E46CAF56386B}"/>
                </a:ext>
              </a:extLst>
            </p:cNvPr>
            <p:cNvSpPr txBox="1"/>
            <p:nvPr/>
          </p:nvSpPr>
          <p:spPr>
            <a:xfrm>
              <a:off x="576578" y="5275937"/>
              <a:ext cx="1693286" cy="11772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Attributes: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Age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Gender</a:t>
              </a:r>
            </a:p>
          </p:txBody>
        </p:sp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E3C4D485-B8B3-D15A-1FAB-894FBDC1D7EA}"/>
                </a:ext>
              </a:extLst>
            </p:cNvPr>
            <p:cNvSpPr txBox="1"/>
            <p:nvPr/>
          </p:nvSpPr>
          <p:spPr>
            <a:xfrm>
              <a:off x="2543086" y="5275937"/>
              <a:ext cx="1693286" cy="4129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Label: </a:t>
              </a:r>
              <a:r>
                <a:rPr lang="en-GB" sz="2400" spc="-5" dirty="0">
                  <a:cs typeface="Calibri"/>
                </a:rPr>
                <a:t>Drink</a:t>
              </a:r>
              <a:endParaRPr lang="en-GB" sz="2600" spc="-5" dirty="0">
                <a:cs typeface="Calibri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B764364-FC3C-2CE0-0993-F26D1B0D6FC6}"/>
                </a:ext>
              </a:extLst>
            </p:cNvPr>
            <p:cNvSpPr/>
            <p:nvPr/>
          </p:nvSpPr>
          <p:spPr>
            <a:xfrm>
              <a:off x="376518" y="5262072"/>
              <a:ext cx="3859854" cy="12308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Elemento grafico 25" descr="Bicchiere di frappè con riempimento a tinta unita">
              <a:extLst>
                <a:ext uri="{FF2B5EF4-FFF2-40B4-BE49-F238E27FC236}">
                  <a16:creationId xmlns:a16="http://schemas.microsoft.com/office/drawing/2014/main" id="{C528F9CD-071A-20C8-B555-35A9922A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46009" y="5783470"/>
              <a:ext cx="576000" cy="576000"/>
            </a:xfrm>
            <a:prstGeom prst="rect">
              <a:avLst/>
            </a:prstGeom>
          </p:spPr>
        </p:pic>
        <p:pic>
          <p:nvPicPr>
            <p:cNvPr id="27" name="Elemento grafico 26" descr="Vino con riempimento a tinta unita">
              <a:extLst>
                <a:ext uri="{FF2B5EF4-FFF2-40B4-BE49-F238E27FC236}">
                  <a16:creationId xmlns:a16="http://schemas.microsoft.com/office/drawing/2014/main" id="{00F5A7D3-C59F-240C-D037-49F437B5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7859" y="5804805"/>
              <a:ext cx="576000" cy="576000"/>
            </a:xfrm>
            <a:prstGeom prst="rect">
              <a:avLst/>
            </a:prstGeom>
          </p:spPr>
        </p:pic>
        <p:pic>
          <p:nvPicPr>
            <p:cNvPr id="28" name="Elemento grafico 27" descr="Martini con riempimento a tinta unita">
              <a:extLst>
                <a:ext uri="{FF2B5EF4-FFF2-40B4-BE49-F238E27FC236}">
                  <a16:creationId xmlns:a16="http://schemas.microsoft.com/office/drawing/2014/main" id="{F67EBB6C-A4B2-1E2E-D8E3-0F299E79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93859" y="582926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Concept Adapting VFDT (CVFDT)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576750" y="6054191"/>
            <a:ext cx="59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G.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L. Spencer, and P.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Mining time-changing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2001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16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What happens when a </a:t>
            </a:r>
            <a:r>
              <a:rPr lang="en-GB" sz="2600" b="1" spc="-5" dirty="0">
                <a:cs typeface="Calibri"/>
              </a:rPr>
              <a:t>concept drift</a:t>
            </a:r>
            <a:r>
              <a:rPr lang="en-GB" sz="2600" spc="-5" dirty="0">
                <a:cs typeface="Calibri"/>
              </a:rPr>
              <a:t> occurs?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solidFill>
                  <a:srgbClr val="C00000"/>
                </a:solidFill>
                <a:cs typeface="Calibri"/>
              </a:rPr>
              <a:t>The nodes are no longer representative of the current concept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CVFDT keeps its model consistent with a sliding window of w samples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constructs “alternative branches” as preparation for changes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If the alternative branch becomes more accurate, switch of tree branches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6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Cons:</a:t>
            </a:r>
            <a:endParaRPr lang="en-GB" sz="26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No theoretical guarantees on the error rate of CVFDT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 is fixed</a:t>
            </a:r>
          </a:p>
        </p:txBody>
      </p:sp>
    </p:spTree>
    <p:extLst>
      <p:ext uri="{BB962C8B-B14F-4D97-AF65-F5344CB8AC3E}">
        <p14:creationId xmlns:p14="http://schemas.microsoft.com/office/powerpoint/2010/main" val="19566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Adaptive Tree (HAT)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03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Replace frequency statistics counters by estimators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Don’t need a window to store examples, since it maintains the statistics data needed with estimators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Change the way of checking the substitution of alternate subtrees, using  a change detector with theoretical guarantees (ADWIN)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Keeps sliding window consistent with the </a:t>
            </a:r>
            <a:r>
              <a:rPr lang="en-GB" sz="2600" i="1" spc="-5" dirty="0">
                <a:cs typeface="Calibri"/>
              </a:rPr>
              <a:t>no-change hypothesis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6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Pro:</a:t>
            </a:r>
            <a:endParaRPr lang="en-GB" sz="26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Theoretical guarantees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No Parameters</a:t>
            </a:r>
          </a:p>
        </p:txBody>
      </p:sp>
    </p:spTree>
    <p:extLst>
      <p:ext uri="{BB962C8B-B14F-4D97-AF65-F5344CB8AC3E}">
        <p14:creationId xmlns:p14="http://schemas.microsoft.com/office/powerpoint/2010/main" val="211034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and AutoML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CASH problem: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C</a:t>
            </a:r>
            <a:r>
              <a:rPr lang="en-GB" sz="2000" spc="-5" dirty="0">
                <a:cs typeface="Calibri"/>
              </a:rPr>
              <a:t>ombined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A</a:t>
            </a:r>
            <a:r>
              <a:rPr lang="en-GB" sz="2000" spc="-5" dirty="0">
                <a:cs typeface="Calibri"/>
              </a:rPr>
              <a:t>lgorithm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GB" sz="2000" spc="-5" dirty="0">
                <a:cs typeface="Calibri"/>
              </a:rPr>
              <a:t>election and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H</a:t>
            </a:r>
            <a:r>
              <a:rPr lang="en-GB" sz="2000" spc="-5" dirty="0">
                <a:cs typeface="Calibri"/>
              </a:rPr>
              <a:t>yperparameter.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AutoML aims to automate the data mining pipeline: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Data cleaning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Feature engineering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Algorithm selection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Hyperparameters tuning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Different implementations with different search spaces and hyperparameter optimizations: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 Weka 2.0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Autosklearn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TPOT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GAMA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H2O</a:t>
            </a:r>
          </a:p>
        </p:txBody>
      </p:sp>
    </p:spTree>
    <p:extLst>
      <p:ext uri="{BB962C8B-B14F-4D97-AF65-F5344CB8AC3E}">
        <p14:creationId xmlns:p14="http://schemas.microsoft.com/office/powerpoint/2010/main" val="383598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with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374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CASH solution does not consider the adaptation of parameters in an evolving data stream.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Actual applications to a streaming scenario: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Train AutoML only the first portion of the data stream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Retrain AutoML from scratch after a concept drift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expensive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Large number of parallel trainings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Only consider algorithm selection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3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553996" y="1960010"/>
            <a:ext cx="9084005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Classification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 err="1"/>
              <a:t>EvoAutoML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naturally adapts the population of algorithms and configurations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avoids expensive retraining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addresses the Online CASH problem by finding the joint algorithm combination and hyperparameter setting that minimizes a predefined loss over a stream of data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considers: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Pipeline structure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Algorithms 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Configuration space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makes predictions by majority voting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81DF6636-180A-34C4-5DC7-A8C83190C24F}"/>
              </a:ext>
            </a:extLst>
          </p:cNvPr>
          <p:cNvSpPr txBox="1"/>
          <p:nvPr/>
        </p:nvSpPr>
        <p:spPr>
          <a:xfrm>
            <a:off x="1631999" y="6054191"/>
            <a:ext cx="892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C.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Kulbach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J. Montiel,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Bahri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Heyden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&amp; A. Bifet.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Evolution-Based Online Automated Machine Learning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PAKDD, 2022 </a:t>
            </a:r>
          </a:p>
        </p:txBody>
      </p:sp>
    </p:spTree>
    <p:extLst>
      <p:ext uri="{BB962C8B-B14F-4D97-AF65-F5344CB8AC3E}">
        <p14:creationId xmlns:p14="http://schemas.microsoft.com/office/powerpoint/2010/main" val="16260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7626" y="2103438"/>
            <a:ext cx="8316743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3: Stream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Based on Bayes Theorem, where 𝑐 is the class and 𝑑 is the instance to  classify: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/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blipFill>
                <a:blip r:embed="rId3"/>
                <a:stretch>
                  <a:fillRect l="-1575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621573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probability of observing attribute 𝑎 and the prior probability 𝑃(𝑐):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/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blipFill>
                <a:blip r:embed="rId4"/>
                <a:stretch>
                  <a:fillRect l="-1286" t="-82258" b="-6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8">
            <a:extLst>
              <a:ext uri="{FF2B5EF4-FFF2-40B4-BE49-F238E27FC236}">
                <a16:creationId xmlns:a16="http://schemas.microsoft.com/office/drawing/2014/main" id="{82FCD387-C286-0149-CCA5-8BC6DEB37BD8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batch of n samples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787383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stream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𝟏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𝒊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𝒏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6AD8839-7081-BABE-300F-0FB99C764A45}"/>
              </a:ext>
            </a:extLst>
          </p:cNvPr>
          <p:cNvGrpSpPr/>
          <p:nvPr/>
        </p:nvGrpSpPr>
        <p:grpSpPr>
          <a:xfrm>
            <a:off x="2730218" y="2419007"/>
            <a:ext cx="6731562" cy="1010598"/>
            <a:chOff x="2546321" y="2357802"/>
            <a:chExt cx="6731562" cy="1010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/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1250" r="-21290" b="-18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/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blipFill>
                  <a:blip r:embed="rId4"/>
                  <a:stretch>
                    <a:fillRect l="-714" t="-119753" r="-357" b="-1790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020C28-7537-E197-EE1D-368CEA1BCBFF}"/>
              </a:ext>
            </a:extLst>
          </p:cNvPr>
          <p:cNvGrpSpPr/>
          <p:nvPr/>
        </p:nvGrpSpPr>
        <p:grpSpPr>
          <a:xfrm>
            <a:off x="2730218" y="4587394"/>
            <a:ext cx="6404216" cy="1110497"/>
            <a:chOff x="2519775" y="4651543"/>
            <a:chExt cx="6404216" cy="1110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/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blipFill>
                  <a:blip r:embed="rId5"/>
                  <a:stretch>
                    <a:fillRect l="-1911" t="-3750" r="-637" b="-87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/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blipFill>
                  <a:blip r:embed="rId6"/>
                  <a:stretch>
                    <a:fillRect l="-1550" t="-2273" r="-2713" b="-795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most common label of the </a:t>
            </a:r>
            <a:r>
              <a:rPr lang="en-GB" sz="2400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instances closer to a new instance  determines its label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distance between instances is calculated (commonly) using the Euclidean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/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blipFill>
                <a:blip r:embed="rId3"/>
                <a:stretch>
                  <a:fillRect l="-1423" t="-108140" r="-356" b="-168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2F39CFB1-ADBE-699C-C192-6369D90055F3}"/>
              </a:ext>
            </a:extLst>
          </p:cNvPr>
          <p:cNvGrpSpPr/>
          <p:nvPr/>
        </p:nvGrpSpPr>
        <p:grpSpPr>
          <a:xfrm>
            <a:off x="6995982" y="3176839"/>
            <a:ext cx="2879189" cy="2780457"/>
            <a:chOff x="6720229" y="3048116"/>
            <a:chExt cx="2879189" cy="2780457"/>
          </a:xfrm>
        </p:grpSpPr>
        <p:grpSp>
          <p:nvGrpSpPr>
            <p:cNvPr id="10" name="object 10">
              <a:extLst>
                <a:ext uri="{FF2B5EF4-FFF2-40B4-BE49-F238E27FC236}">
                  <a16:creationId xmlns:a16="http://schemas.microsoft.com/office/drawing/2014/main" id="{9099B448-0CF3-C67C-B879-36D2DD20D6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229" y="3048116"/>
              <a:ext cx="2848824" cy="2347681"/>
              <a:chOff x="5691793" y="2319978"/>
              <a:chExt cx="2140585" cy="1764030"/>
            </a:xfrm>
          </p:grpSpPr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0E1C5344-D320-4552-F809-9EDD2626F339}"/>
                  </a:ext>
                </a:extLst>
              </p:cNvPr>
              <p:cNvSpPr/>
              <p:nvPr/>
            </p:nvSpPr>
            <p:spPr>
              <a:xfrm>
                <a:off x="5765679" y="2319978"/>
                <a:ext cx="0" cy="1188085"/>
              </a:xfrm>
              <a:custGeom>
                <a:avLst/>
                <a:gdLst/>
                <a:ahLst/>
                <a:cxnLst/>
                <a:rect l="l" t="t" r="r" b="b"/>
                <a:pathLst>
                  <a:path h="1188085">
                    <a:moveTo>
                      <a:pt x="0" y="1187822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9A17C83-1DBB-EC67-8EBF-69AF98007A89}"/>
                  </a:ext>
                </a:extLst>
              </p:cNvPr>
              <p:cNvSpPr/>
              <p:nvPr/>
            </p:nvSpPr>
            <p:spPr>
              <a:xfrm>
                <a:off x="5691793" y="3421602"/>
                <a:ext cx="18605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60550">
                    <a:moveTo>
                      <a:pt x="0" y="0"/>
                    </a:moveTo>
                    <a:lnTo>
                      <a:pt x="185999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04D8D29C-42C5-8450-2526-A75B1EFE7261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7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7"/>
                    </a:lnTo>
                    <a:lnTo>
                      <a:pt x="33752" y="104874"/>
                    </a:lnTo>
                    <a:lnTo>
                      <a:pt x="54117" y="108859"/>
                    </a:lnTo>
                    <a:lnTo>
                      <a:pt x="74481" y="104874"/>
                    </a:lnTo>
                    <a:lnTo>
                      <a:pt x="92383" y="92917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7"/>
                    </a:lnTo>
                    <a:lnTo>
                      <a:pt x="92383" y="15942"/>
                    </a:lnTo>
                    <a:lnTo>
                      <a:pt x="74481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B0E1BD6F-48D9-64E4-5291-D79572B5780D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>
                <a:extLst>
                  <a:ext uri="{FF2B5EF4-FFF2-40B4-BE49-F238E27FC236}">
                    <a16:creationId xmlns:a16="http://schemas.microsoft.com/office/drawing/2014/main" id="{35D4A4F7-1E46-3C6F-B646-A7ACF0607D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68911" y="2856382"/>
                <a:ext cx="114390" cy="115015"/>
              </a:xfrm>
              <a:prstGeom prst="rect">
                <a:avLst/>
              </a:prstGeom>
            </p:spPr>
          </p:pic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AB96EB4-43DE-83C6-A263-586A04CB7EAA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8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8"/>
                    </a:lnTo>
                    <a:lnTo>
                      <a:pt x="33752" y="104874"/>
                    </a:lnTo>
                    <a:lnTo>
                      <a:pt x="54117" y="108860"/>
                    </a:lnTo>
                    <a:lnTo>
                      <a:pt x="74482" y="104874"/>
                    </a:lnTo>
                    <a:lnTo>
                      <a:pt x="92384" y="92918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8"/>
                    </a:lnTo>
                    <a:lnTo>
                      <a:pt x="92384" y="15942"/>
                    </a:lnTo>
                    <a:lnTo>
                      <a:pt x="74482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593A1368-7B64-EFC6-6119-08B0505A6C7B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>
                <a:extLst>
                  <a:ext uri="{FF2B5EF4-FFF2-40B4-BE49-F238E27FC236}">
                    <a16:creationId xmlns:a16="http://schemas.microsoft.com/office/drawing/2014/main" id="{0188D966-3463-2AC6-8FBC-5ADBE9ADE4A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13658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19" name="object 19">
                <a:extLst>
                  <a:ext uri="{FF2B5EF4-FFF2-40B4-BE49-F238E27FC236}">
                    <a16:creationId xmlns:a16="http://schemas.microsoft.com/office/drawing/2014/main" id="{00A54CF5-5A5F-ED74-DF85-1AEA9B4936A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63178" y="2487203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1" name="object 20">
                <a:extLst>
                  <a:ext uri="{FF2B5EF4-FFF2-40B4-BE49-F238E27FC236}">
                    <a16:creationId xmlns:a16="http://schemas.microsoft.com/office/drawing/2014/main" id="{B1B2C956-7326-0B2B-5639-8499176EB39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9122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BC98E43E-C31C-BF52-3FF2-07994AB8A07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09247" y="2408637"/>
                <a:ext cx="114390" cy="115015"/>
              </a:xfrm>
              <a:prstGeom prst="rect">
                <a:avLst/>
              </a:prstGeom>
            </p:spPr>
          </p:pic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E3455DF-11F4-27AF-56DC-437E13DE9AF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53833" y="2628570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4" name="object 23">
                <a:extLst>
                  <a:ext uri="{FF2B5EF4-FFF2-40B4-BE49-F238E27FC236}">
                    <a16:creationId xmlns:a16="http://schemas.microsoft.com/office/drawing/2014/main" id="{8714B532-D9EC-DB1F-DFDF-ECA3F1E4036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04368" y="2898548"/>
                <a:ext cx="1227441" cy="1185312"/>
              </a:xfrm>
              <a:prstGeom prst="rect">
                <a:avLst/>
              </a:prstGeom>
            </p:spPr>
          </p:pic>
        </p:grp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C15EC721-27D0-755B-8F68-E8FC889EA372}"/>
                </a:ext>
              </a:extLst>
            </p:cNvPr>
            <p:cNvSpPr txBox="1"/>
            <p:nvPr/>
          </p:nvSpPr>
          <p:spPr>
            <a:xfrm>
              <a:off x="7823706" y="5022958"/>
              <a:ext cx="1558925" cy="24942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1400" spc="-5" dirty="0">
                  <a:latin typeface="Calibri"/>
                  <a:cs typeface="Calibri"/>
                </a:rPr>
                <a:t>New</a:t>
              </a:r>
              <a:r>
                <a:rPr sz="1400" spc="-35" dirty="0">
                  <a:latin typeface="Calibri"/>
                  <a:cs typeface="Calibri"/>
                </a:rPr>
                <a:t> </a:t>
              </a:r>
              <a:r>
                <a:rPr sz="1400" spc="-5" dirty="0">
                  <a:latin typeface="Calibri"/>
                  <a:cs typeface="Calibri"/>
                </a:rPr>
                <a:t>Instance</a:t>
              </a:r>
              <a:endParaRPr sz="1400" dirty="0">
                <a:latin typeface="Calibri"/>
                <a:cs typeface="Calibri"/>
              </a:endParaRPr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89277A-A6E6-8972-510A-5350241D1AEF}"/>
                </a:ext>
              </a:extLst>
            </p:cNvPr>
            <p:cNvGrpSpPr/>
            <p:nvPr/>
          </p:nvGrpSpPr>
          <p:grpSpPr>
            <a:xfrm>
              <a:off x="7749655" y="5280887"/>
              <a:ext cx="1849763" cy="547686"/>
              <a:chOff x="9460476" y="5398431"/>
              <a:chExt cx="1849763" cy="547686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F9F4A114-A387-B449-18B6-1976B6D8D189}"/>
                  </a:ext>
                </a:extLst>
              </p:cNvPr>
              <p:cNvGrpSpPr/>
              <p:nvPr/>
            </p:nvGrpSpPr>
            <p:grpSpPr>
              <a:xfrm>
                <a:off x="9568296" y="5703547"/>
                <a:ext cx="1741943" cy="242570"/>
                <a:chOff x="7406417" y="5326427"/>
                <a:chExt cx="1741943" cy="242570"/>
              </a:xfrm>
            </p:grpSpPr>
            <p:pic>
              <p:nvPicPr>
                <p:cNvPr id="26" name="object 25">
                  <a:extLst>
                    <a:ext uri="{FF2B5EF4-FFF2-40B4-BE49-F238E27FC236}">
                      <a16:creationId xmlns:a16="http://schemas.microsoft.com/office/drawing/2014/main" id="{856837F0-B952-150A-33E2-55FD91570EC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981177" y="5366034"/>
                  <a:ext cx="143216" cy="143999"/>
                </a:xfrm>
                <a:prstGeom prst="rect">
                  <a:avLst/>
                </a:prstGeom>
              </p:spPr>
            </p:pic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D19CC23E-C3A8-89A1-FB04-584C9D9C8E48}"/>
                    </a:ext>
                  </a:extLst>
                </p:cNvPr>
                <p:cNvSpPr txBox="1"/>
                <p:nvPr/>
              </p:nvSpPr>
              <p:spPr>
                <a:xfrm>
                  <a:off x="7406417" y="5326427"/>
                  <a:ext cx="53784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spc="-5" dirty="0">
                      <a:latin typeface="Calibri"/>
                      <a:cs typeface="Calibri"/>
                    </a:rPr>
                    <a:t>Predict</a:t>
                  </a:r>
                  <a:endParaRPr sz="1400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34AD8977-8887-2902-7957-E952948CFD19}"/>
                    </a:ext>
                  </a:extLst>
                </p:cNvPr>
                <p:cNvSpPr txBox="1"/>
                <p:nvPr/>
              </p:nvSpPr>
              <p:spPr>
                <a:xfrm>
                  <a:off x="8196495" y="5326427"/>
                  <a:ext cx="95186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dirty="0">
                      <a:latin typeface="Calibri"/>
                      <a:cs typeface="Calibri"/>
                    </a:rPr>
                    <a:t>as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spc="-5" dirty="0">
                      <a:latin typeface="Calibri"/>
                      <a:cs typeface="Calibri"/>
                    </a:rPr>
                    <a:t>class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dirty="0">
                      <a:latin typeface="Calibri"/>
                      <a:cs typeface="Calibri"/>
                    </a:rPr>
                    <a:t>label</a:t>
                  </a:r>
                </a:p>
              </p:txBody>
            </p:sp>
          </p:grp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21233B5-5063-BE27-F57D-FF2DE17F2352}"/>
                  </a:ext>
                </a:extLst>
              </p:cNvPr>
              <p:cNvSpPr txBox="1"/>
              <p:nvPr/>
            </p:nvSpPr>
            <p:spPr>
              <a:xfrm>
                <a:off x="9460476" y="5398431"/>
                <a:ext cx="17236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lang="en-GB" sz="1400" dirty="0">
                    <a:latin typeface="Calibri"/>
                    <a:cs typeface="Calibri"/>
                  </a:rPr>
                  <a:t>3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nearest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neighbours</a:t>
                </a:r>
                <a:endParaRPr lang="en-GB" sz="1400" dirty="0">
                  <a:latin typeface="Calibri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 fixed size sliding window to save the instances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6A89A8DE-D90D-9C15-ED11-10842E2F81D5}"/>
              </a:ext>
            </a:extLst>
          </p:cNvPr>
          <p:cNvGrpSpPr/>
          <p:nvPr/>
        </p:nvGrpSpPr>
        <p:grpSpPr>
          <a:xfrm>
            <a:off x="1758198" y="2689115"/>
            <a:ext cx="3032866" cy="2463526"/>
            <a:chOff x="1758198" y="2689115"/>
            <a:chExt cx="3032866" cy="2463526"/>
          </a:xfrm>
        </p:grpSpPr>
        <p:grpSp>
          <p:nvGrpSpPr>
            <p:cNvPr id="47" name="object 4">
              <a:extLst>
                <a:ext uri="{FF2B5EF4-FFF2-40B4-BE49-F238E27FC236}">
                  <a16:creationId xmlns:a16="http://schemas.microsoft.com/office/drawing/2014/main" id="{3A78EEBB-9093-A380-CF5D-5364470891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8198" y="2689115"/>
              <a:ext cx="3032866" cy="2280683"/>
              <a:chOff x="984808" y="1541048"/>
              <a:chExt cx="2393950" cy="1800225"/>
            </a:xfrm>
          </p:grpSpPr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7E4777C7-14F7-9966-7431-B4C5ECAB94C2}"/>
                  </a:ext>
                </a:extLst>
              </p:cNvPr>
              <p:cNvSpPr/>
              <p:nvPr/>
            </p:nvSpPr>
            <p:spPr>
              <a:xfrm>
                <a:off x="1096754" y="1541048"/>
                <a:ext cx="0" cy="1800225"/>
              </a:xfrm>
              <a:custGeom>
                <a:avLst/>
                <a:gdLst/>
                <a:ahLst/>
                <a:cxnLst/>
                <a:rect l="l" t="t" r="r" b="b"/>
                <a:pathLst>
                  <a:path h="1800225">
                    <a:moveTo>
                      <a:pt x="0" y="1799721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6">
                <a:extLst>
                  <a:ext uri="{FF2B5EF4-FFF2-40B4-BE49-F238E27FC236}">
                    <a16:creationId xmlns:a16="http://schemas.microsoft.com/office/drawing/2014/main" id="{F97613EE-364E-5BD6-59F4-8D3015CD2D54}"/>
                  </a:ext>
                </a:extLst>
              </p:cNvPr>
              <p:cNvSpPr/>
              <p:nvPr/>
            </p:nvSpPr>
            <p:spPr>
              <a:xfrm>
                <a:off x="984808" y="3210166"/>
                <a:ext cx="23939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93950">
                    <a:moveTo>
                      <a:pt x="0" y="0"/>
                    </a:moveTo>
                    <a:lnTo>
                      <a:pt x="239365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2BC7DE03-E1B3-7046-4ACD-24115EF0431D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4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7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6" y="113502"/>
                    </a:lnTo>
                    <a:lnTo>
                      <a:pt x="163991" y="82469"/>
                    </a:lnTo>
                    <a:lnTo>
                      <a:pt x="157986" y="51436"/>
                    </a:lnTo>
                    <a:lnTo>
                      <a:pt x="139975" y="24154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8">
                <a:extLst>
                  <a:ext uri="{FF2B5EF4-FFF2-40B4-BE49-F238E27FC236}">
                    <a16:creationId xmlns:a16="http://schemas.microsoft.com/office/drawing/2014/main" id="{2954B5F3-0272-E35C-46B2-B82C7D1E0295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9">
                <a:extLst>
                  <a:ext uri="{FF2B5EF4-FFF2-40B4-BE49-F238E27FC236}">
                    <a16:creationId xmlns:a16="http://schemas.microsoft.com/office/drawing/2014/main" id="{1F503C03-2256-8792-21A7-FC56028883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73056" y="2353776"/>
                <a:ext cx="173318" cy="174265"/>
              </a:xfrm>
              <a:prstGeom prst="rect">
                <a:avLst/>
              </a:prstGeom>
            </p:spPr>
          </p:pic>
          <p:sp>
            <p:nvSpPr>
              <p:cNvPr id="53" name="object 10">
                <a:extLst>
                  <a:ext uri="{FF2B5EF4-FFF2-40B4-BE49-F238E27FC236}">
                    <a16:creationId xmlns:a16="http://schemas.microsoft.com/office/drawing/2014/main" id="{098F7AF1-38C6-BBED-8070-56A7C5E2F5DB}"/>
                  </a:ext>
                </a:extLst>
              </p:cNvPr>
              <p:cNvSpPr/>
              <p:nvPr/>
            </p:nvSpPr>
            <p:spPr>
              <a:xfrm>
                <a:off x="1262976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5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8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7" y="113502"/>
                    </a:lnTo>
                    <a:lnTo>
                      <a:pt x="163991" y="82469"/>
                    </a:lnTo>
                    <a:lnTo>
                      <a:pt x="157987" y="51436"/>
                    </a:lnTo>
                    <a:lnTo>
                      <a:pt x="139975" y="24155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94531DE4-BEBC-4035-C48C-1D737B6DBE3D}"/>
                  </a:ext>
                </a:extLst>
              </p:cNvPr>
              <p:cNvSpPr/>
              <p:nvPr/>
            </p:nvSpPr>
            <p:spPr>
              <a:xfrm>
                <a:off x="1262977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2D6AD891-4839-A794-21E7-219D7D8151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7826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6" name="object 13">
                <a:extLst>
                  <a:ext uri="{FF2B5EF4-FFF2-40B4-BE49-F238E27FC236}">
                    <a16:creationId xmlns:a16="http://schemas.microsoft.com/office/drawing/2014/main" id="{1E757324-9357-5BFB-A71E-B689C23C606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8313" y="1794418"/>
                <a:ext cx="173317" cy="174265"/>
              </a:xfrm>
              <a:prstGeom prst="rect">
                <a:avLst/>
              </a:prstGeom>
            </p:spPr>
          </p:pic>
          <p:pic>
            <p:nvPicPr>
              <p:cNvPr id="57" name="object 14">
                <a:extLst>
                  <a:ext uri="{FF2B5EF4-FFF2-40B4-BE49-F238E27FC236}">
                    <a16:creationId xmlns:a16="http://schemas.microsoft.com/office/drawing/2014/main" id="{A9115194-3955-B06E-D18A-3BAECC28A4C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79428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E29FD4D1-BB0E-E747-40AD-CB7D9158801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82045" y="253475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9" name="object 16">
                <a:extLst>
                  <a:ext uri="{FF2B5EF4-FFF2-40B4-BE49-F238E27FC236}">
                    <a16:creationId xmlns:a16="http://schemas.microsoft.com/office/drawing/2014/main" id="{EBA421C3-ACBC-A791-48C8-0AEC350A9C5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08893" y="2634014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0" name="object 17">
                <a:extLst>
                  <a:ext uri="{FF2B5EF4-FFF2-40B4-BE49-F238E27FC236}">
                    <a16:creationId xmlns:a16="http://schemas.microsoft.com/office/drawing/2014/main" id="{26454AB2-0394-C1F4-AD1F-8C56941EDE7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01273" y="2864247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1" name="object 18">
                <a:extLst>
                  <a:ext uri="{FF2B5EF4-FFF2-40B4-BE49-F238E27FC236}">
                    <a16:creationId xmlns:a16="http://schemas.microsoft.com/office/drawing/2014/main" id="{4C0F4619-E710-EC5D-6F2B-135D1CEFAA4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23117" y="2736631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2" name="object 19">
                <a:extLst>
                  <a:ext uri="{FF2B5EF4-FFF2-40B4-BE49-F238E27FC236}">
                    <a16:creationId xmlns:a16="http://schemas.microsoft.com/office/drawing/2014/main" id="{8BBFD2B6-9A0C-72BE-BD6F-6B52A5222AA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253" y="1675380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C2B4BBDC-061E-2C8A-6524-5F6DDEEB8F2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59293" y="2008609"/>
                <a:ext cx="173318" cy="174265"/>
              </a:xfrm>
              <a:prstGeom prst="rect">
                <a:avLst/>
              </a:prstGeom>
            </p:spPr>
          </p:pic>
        </p:grp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CD5E784F-1AB3-256D-7B72-66E9FFD59F6E}"/>
                </a:ext>
              </a:extLst>
            </p:cNvPr>
            <p:cNvSpPr txBox="1"/>
            <p:nvPr/>
          </p:nvSpPr>
          <p:spPr>
            <a:xfrm>
              <a:off x="2580549" y="4822441"/>
              <a:ext cx="14814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t,</a:t>
              </a:r>
              <a:r>
                <a:rPr sz="2000" i="1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w</a:t>
              </a:r>
              <a:r>
                <a:rPr sz="2000" i="1" spc="-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=</a:t>
              </a:r>
              <a:r>
                <a:rPr sz="2000" i="1" spc="-20" dirty="0">
                  <a:latin typeface="Calibri"/>
                  <a:cs typeface="Calibri"/>
                </a:rPr>
                <a:t> </a:t>
              </a:r>
              <a:r>
                <a:rPr sz="2000" i="1" spc="-5" dirty="0">
                  <a:latin typeface="Calibri"/>
                  <a:cs typeface="Calibri"/>
                </a:rPr>
                <a:t>12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B13AA3BF-8CB8-3B5B-4929-C9A1A92ED53F}"/>
              </a:ext>
            </a:extLst>
          </p:cNvPr>
          <p:cNvGrpSpPr/>
          <p:nvPr/>
        </p:nvGrpSpPr>
        <p:grpSpPr>
          <a:xfrm>
            <a:off x="5460796" y="2699444"/>
            <a:ext cx="5250286" cy="3549830"/>
            <a:chOff x="5460796" y="2699444"/>
            <a:chExt cx="5250286" cy="3549830"/>
          </a:xfrm>
        </p:grpSpPr>
        <p:grpSp>
          <p:nvGrpSpPr>
            <p:cNvPr id="65" name="object 22">
              <a:extLst>
                <a:ext uri="{FF2B5EF4-FFF2-40B4-BE49-F238E27FC236}">
                  <a16:creationId xmlns:a16="http://schemas.microsoft.com/office/drawing/2014/main" id="{B3D2503F-DF40-6275-0EA9-AFBB96AF27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9168" y="2699444"/>
              <a:ext cx="3553640" cy="3204644"/>
              <a:chOff x="5125081" y="1606251"/>
              <a:chExt cx="2657475" cy="2396490"/>
            </a:xfrm>
          </p:grpSpPr>
          <p:sp>
            <p:nvSpPr>
              <p:cNvPr id="66" name="object 23">
                <a:extLst>
                  <a:ext uri="{FF2B5EF4-FFF2-40B4-BE49-F238E27FC236}">
                    <a16:creationId xmlns:a16="http://schemas.microsoft.com/office/drawing/2014/main" id="{AE888374-21A1-70E8-796B-DF3E92E8CB96}"/>
                  </a:ext>
                </a:extLst>
              </p:cNvPr>
              <p:cNvSpPr/>
              <p:nvPr/>
            </p:nvSpPr>
            <p:spPr>
              <a:xfrm>
                <a:off x="5644096" y="1618951"/>
                <a:ext cx="0" cy="16770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4">
                <a:extLst>
                  <a:ext uri="{FF2B5EF4-FFF2-40B4-BE49-F238E27FC236}">
                    <a16:creationId xmlns:a16="http://schemas.microsoft.com/office/drawing/2014/main" id="{0087C1AD-A83D-762D-F942-9B2E58AA642C}"/>
                  </a:ext>
                </a:extLst>
              </p:cNvPr>
              <p:cNvSpPr/>
              <p:nvPr/>
            </p:nvSpPr>
            <p:spPr>
              <a:xfrm>
                <a:off x="5539808" y="3173876"/>
                <a:ext cx="2230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8" name="object 25">
                <a:extLst>
                  <a:ext uri="{FF2B5EF4-FFF2-40B4-BE49-F238E27FC236}">
                    <a16:creationId xmlns:a16="http://schemas.microsoft.com/office/drawing/2014/main" id="{85B72EA4-92B3-4D22-CDC3-CDCA5C56E17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67287" y="23760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69" name="object 26">
                <a:extLst>
                  <a:ext uri="{FF2B5EF4-FFF2-40B4-BE49-F238E27FC236}">
                    <a16:creationId xmlns:a16="http://schemas.microsoft.com/office/drawing/2014/main" id="{BF0E03A8-E264-B7AA-11D7-9BD13B7CE231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48151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0" name="object 27">
                <a:extLst>
                  <a:ext uri="{FF2B5EF4-FFF2-40B4-BE49-F238E27FC236}">
                    <a16:creationId xmlns:a16="http://schemas.microsoft.com/office/drawing/2014/main" id="{B2E9C5F8-6197-59EC-D6BE-55814383F604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94602" y="185498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1" name="object 28">
                <a:extLst>
                  <a:ext uri="{FF2B5EF4-FFF2-40B4-BE49-F238E27FC236}">
                    <a16:creationId xmlns:a16="http://schemas.microsoft.com/office/drawing/2014/main" id="{8CBE7639-D4CF-60B8-1C58-5A05CDC1011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2175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2" name="object 29">
                <a:extLst>
                  <a:ext uri="{FF2B5EF4-FFF2-40B4-BE49-F238E27FC236}">
                    <a16:creationId xmlns:a16="http://schemas.microsoft.com/office/drawing/2014/main" id="{7DF9E24C-35DC-E4B2-FD29-281E1A5E567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7772" y="2544675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3" name="object 30">
                <a:extLst>
                  <a:ext uri="{FF2B5EF4-FFF2-40B4-BE49-F238E27FC236}">
                    <a16:creationId xmlns:a16="http://schemas.microsoft.com/office/drawing/2014/main" id="{9B13A30A-7EF3-F288-5CA8-F2A0EFAA68A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0149" y="263714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4" name="object 31">
                <a:extLst>
                  <a:ext uri="{FF2B5EF4-FFF2-40B4-BE49-F238E27FC236}">
                    <a16:creationId xmlns:a16="http://schemas.microsoft.com/office/drawing/2014/main" id="{193A9E5C-2198-78BE-4318-5E3EAC2E135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32002" y="285162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5" name="object 32">
                <a:extLst>
                  <a:ext uri="{FF2B5EF4-FFF2-40B4-BE49-F238E27FC236}">
                    <a16:creationId xmlns:a16="http://schemas.microsoft.com/office/drawing/2014/main" id="{524DD623-BC87-9416-A84F-54648590D91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1826" y="273273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6" name="object 33">
                <a:extLst>
                  <a:ext uri="{FF2B5EF4-FFF2-40B4-BE49-F238E27FC236}">
                    <a16:creationId xmlns:a16="http://schemas.microsoft.com/office/drawing/2014/main" id="{2AEF7C67-038D-F7A5-94CB-7EBF995F44F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7" name="object 34">
                <a:extLst>
                  <a:ext uri="{FF2B5EF4-FFF2-40B4-BE49-F238E27FC236}">
                    <a16:creationId xmlns:a16="http://schemas.microsoft.com/office/drawing/2014/main" id="{9D6D82B0-5CC8-F79E-F4F2-E2300DF0396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894" y="2054523"/>
                <a:ext cx="161460" cy="162342"/>
              </a:xfrm>
              <a:prstGeom prst="rect">
                <a:avLst/>
              </a:prstGeom>
            </p:spPr>
          </p:pic>
          <p:pic>
            <p:nvPicPr>
              <p:cNvPr id="78" name="object 35">
                <a:extLst>
                  <a:ext uri="{FF2B5EF4-FFF2-40B4-BE49-F238E27FC236}">
                    <a16:creationId xmlns:a16="http://schemas.microsoft.com/office/drawing/2014/main" id="{BB933DF8-C476-1FA4-9568-5EE6DA16208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25081" y="2202262"/>
                <a:ext cx="1003900" cy="1799996"/>
              </a:xfrm>
              <a:prstGeom prst="rect">
                <a:avLst/>
              </a:prstGeom>
            </p:spPr>
          </p:pic>
        </p:grpSp>
        <p:sp>
          <p:nvSpPr>
            <p:cNvPr id="79" name="object 36">
              <a:extLst>
                <a:ext uri="{FF2B5EF4-FFF2-40B4-BE49-F238E27FC236}">
                  <a16:creationId xmlns:a16="http://schemas.microsoft.com/office/drawing/2014/main" id="{7F84BAC9-41AF-327A-8DDF-0CE3E7564A13}"/>
                </a:ext>
              </a:extLst>
            </p:cNvPr>
            <p:cNvSpPr txBox="1"/>
            <p:nvPr/>
          </p:nvSpPr>
          <p:spPr>
            <a:xfrm>
              <a:off x="7830276" y="4815936"/>
              <a:ext cx="9372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8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t+1</a:t>
              </a:r>
              <a:endParaRPr sz="2000" dirty="0">
                <a:latin typeface="Calibri"/>
                <a:cs typeface="Calibri"/>
              </a:endParaRPr>
            </a:p>
          </p:txBody>
        </p:sp>
        <p:pic>
          <p:nvPicPr>
            <p:cNvPr id="85" name="object 41">
              <a:extLst>
                <a:ext uri="{FF2B5EF4-FFF2-40B4-BE49-F238E27FC236}">
                  <a16:creationId xmlns:a16="http://schemas.microsoft.com/office/drawing/2014/main" id="{D4252BB3-42F4-4981-0261-2FF931723F0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7163" y="3624427"/>
              <a:ext cx="1882137" cy="2571552"/>
            </a:xfrm>
            <a:prstGeom prst="rect">
              <a:avLst/>
            </a:prstGeom>
          </p:spPr>
        </p:pic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D48063A7-B96D-5D6A-DAAD-AE34924817C2}"/>
                </a:ext>
              </a:extLst>
            </p:cNvPr>
            <p:cNvSpPr/>
            <p:nvPr/>
          </p:nvSpPr>
          <p:spPr>
            <a:xfrm>
              <a:off x="5985376" y="5477704"/>
              <a:ext cx="4073111" cy="77157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bject 37">
              <a:extLst>
                <a:ext uri="{FF2B5EF4-FFF2-40B4-BE49-F238E27FC236}">
                  <a16:creationId xmlns:a16="http://schemas.microsoft.com/office/drawing/2014/main" id="{27D91A2C-5575-3221-550C-E50B13C784CF}"/>
                </a:ext>
              </a:extLst>
            </p:cNvPr>
            <p:cNvSpPr txBox="1"/>
            <p:nvPr/>
          </p:nvSpPr>
          <p:spPr>
            <a:xfrm>
              <a:off x="5460796" y="5498471"/>
              <a:ext cx="21844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Calibri"/>
                  <a:cs typeface="Calibri"/>
                </a:rPr>
                <a:t>Forgot</a:t>
              </a:r>
              <a:r>
                <a:rPr sz="1600" spc="-1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the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oldest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instance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B3F73E6C-2394-2284-B10B-8E887303AA83}"/>
                </a:ext>
              </a:extLst>
            </p:cNvPr>
            <p:cNvSpPr txBox="1"/>
            <p:nvPr/>
          </p:nvSpPr>
          <p:spPr>
            <a:xfrm>
              <a:off x="8683626" y="5467045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Online KNN with ADWIN (KNN-ADWIN)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If a concept drift occurs, with KNN there is the risk that the instances saved into the window belong to the old concept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ADWIN to automatically set the size of the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600" spc="-5" dirty="0">
              <a:cs typeface="Calibri"/>
            </a:endParaRP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45811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64485"/>
              </p:ext>
            </p:extLst>
          </p:nvPr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F409358-E9FA-E721-B07F-046F2023B99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7D2B0D7-86F7-779B-C9DC-04E9A6653D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6B57D242-1AD6-5842-8676-3B7203D86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/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87623BD-3AE0-1A0F-E12A-099FE1EB16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935813-20DA-6979-8630-881DE9C218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8464318" y="3840163"/>
            <a:ext cx="1999217" cy="2214028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2BFD787B-F78E-57DE-CC34-5463DDDC2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BEE83CB-7415-BFC7-BB9F-80CE0EB10BD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65082CA-9598-7EEA-010B-08DF4017D061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2980950"/>
            <a:ext cx="3888000" cy="127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CC09DBB-74F3-5422-64DF-70C8E27A1838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3428954"/>
            <a:ext cx="3888000" cy="127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38DB494-51BD-6ED5-A8FB-6196F20D218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5142310"/>
            <a:ext cx="3888000" cy="127000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2C5DF26C-F7D0-8793-67FE-9F30C986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406" y="5572196"/>
            <a:ext cx="540000" cy="540000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F60A3FA0-548C-4C53-0494-905000E9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941" y="558012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41023</TotalTime>
  <Words>1529</Words>
  <Application>Microsoft Macintosh PowerPoint</Application>
  <PresentationFormat>Widescreen</PresentationFormat>
  <Paragraphs>254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Rubik</vt:lpstr>
      <vt:lpstr>Titillium</vt:lpstr>
      <vt:lpstr>Wingdings</vt:lpstr>
      <vt:lpstr>DS4bis-temp</vt:lpstr>
      <vt:lpstr>Streaming Machine Learning Classification  </vt:lpstr>
      <vt:lpstr>SML Classification models</vt:lpstr>
      <vt:lpstr>Naïve Bayes</vt:lpstr>
      <vt:lpstr>Naïve Bayes</vt:lpstr>
      <vt:lpstr>K-Nearest Neighbours (KNN)</vt:lpstr>
      <vt:lpstr>Online K-Nearest Neighbours (KNN)</vt:lpstr>
      <vt:lpstr>Online KNN with ADWIN (KNN-ADWIN)</vt:lpstr>
      <vt:lpstr>Decision Trees</vt:lpstr>
      <vt:lpstr>Decision Trees</vt:lpstr>
      <vt:lpstr>Decision Trees</vt:lpstr>
      <vt:lpstr>Hoeffding Trees (VFDT)</vt:lpstr>
      <vt:lpstr>Hoeffding Trees (VFDT)</vt:lpstr>
      <vt:lpstr>Hoeffding Trees (VFDT)</vt:lpstr>
      <vt:lpstr>Hoeffding Trees (VFDT)</vt:lpstr>
      <vt:lpstr>Hoeffding Trees (VFDT)</vt:lpstr>
      <vt:lpstr>Concept Adapting VFDT (CVFDT)</vt:lpstr>
      <vt:lpstr>Hoeffding Adaptive Tree (HAT)</vt:lpstr>
      <vt:lpstr>CASH problem and AutoML</vt:lpstr>
      <vt:lpstr>CASH problem with SML</vt:lpstr>
      <vt:lpstr>EvoAutoML</vt:lpstr>
      <vt:lpstr>Exercise 3: Stream Classification</vt:lpstr>
      <vt:lpstr>Credits</vt:lpstr>
      <vt:lpstr>Streaming Machine Learning Classification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149</cp:revision>
  <dcterms:created xsi:type="dcterms:W3CDTF">2020-11-13T14:01:43Z</dcterms:created>
  <dcterms:modified xsi:type="dcterms:W3CDTF">2023-10-30T08:23:31Z</dcterms:modified>
</cp:coreProperties>
</file>